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6" r:id="rId5"/>
    <p:sldId id="258" r:id="rId6"/>
    <p:sldId id="259" r:id="rId7"/>
    <p:sldId id="263" r:id="rId8"/>
    <p:sldId id="261" r:id="rId9"/>
    <p:sldId id="260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89D85-C7A6-014D-9CF3-024ED6C33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3233819"/>
          </a:xfrm>
        </p:spPr>
        <p:txBody>
          <a:bodyPr/>
          <a:lstStyle/>
          <a:p>
            <a:br>
              <a:rPr lang="ru-RU"/>
            </a:br>
            <a:br>
              <a:rPr lang="ru-RU"/>
            </a:br>
            <a:r>
              <a:rPr lang="ru-RU"/>
              <a:t>Рынок труда 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885628901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2EA79A-2DFF-C944-9E2E-B61EC235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62000"/>
            <a:ext cx="6596743" cy="4419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Среднемесячная заработная плата по области в январе – мае 2020 года составляла 54 896,5 рубля (106,7 процента к январю – маю 2019 года). Самая высокая заработная плата зафиксирована в сфере рыболовства и рыбоводства, при этом по сравнению с аналогичным периодом прошлого года отмечено снижение на 10,1 процента. 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AEB112-5D74-4C4A-80E8-796124B9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73" y="2287238"/>
            <a:ext cx="4202133" cy="42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7437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29" y="2790063"/>
            <a:ext cx="4114800" cy="37513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DC90B48-4E02-D14B-BFEB-11CCC5623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31916"/>
            <a:ext cx="10392394" cy="312964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представленные аргументы свидетельствуют о процессе старения населения региона, что уже в ближайшей перспективе окажет влияние на производительность труда, уровень и качество жизни граждан. Для стремительного развития Архангельской области необходимо снижение оттока молодых специалистов за пределы субъекта, повышение уровня занятости, иными словами, успешное трудоустройство молодежи именно в данном регионе и именно по полученной специальности.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218649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7" y="3200400"/>
            <a:ext cx="5486400" cy="31107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28600"/>
            <a:ext cx="9601200" cy="35814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 является регионом с достаточно высоким коэффициентом демографической нагрузки, миграция молодых специалистов в поисках работ лишь ухудшает текущую ситуацию. Уровень безработицы в области также более высок, нежели общероссийский и достигает своего максимума среди молодых людей в возрасте 15-29 лет, и напротив – уровень занятости в регионе ниже, чем в среднем по России. Архангельская область является регионом с достаточно высоким коэффициентом демографической нагрузки, миграция молодых специалистов в поисках работ лишь ухудшает текущую ситуацию. </a:t>
            </a:r>
          </a:p>
        </p:txBody>
      </p:sp>
    </p:spTree>
    <p:extLst>
      <p:ext uri="{BB962C8B-B14F-4D97-AF65-F5344CB8AC3E}">
        <p14:creationId xmlns:p14="http://schemas.microsoft.com/office/powerpoint/2010/main" val="350258267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71878A-5BA8-B744-972B-0071818E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91" y="482436"/>
            <a:ext cx="10761261" cy="7063344"/>
          </a:xfrm>
        </p:spPr>
        <p:txBody>
          <a:bodyPr>
            <a:noAutofit/>
          </a:bodyPr>
          <a:lstStyle/>
          <a:p>
            <a:pPr algn="just"/>
            <a:r>
              <a:rPr lang="ru-RU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региональных особенностей демографических процессов на северной территории имеет важное народно-хозяйственное значение. Следует учесть, что дискомфортные климатогеографические условия усугубляются и спецификой экономического развития края, предстоящим освоением богатых природных ресурсов (нефть, газ, алмазы).</a:t>
            </a:r>
          </a:p>
          <a:p>
            <a:pPr algn="just"/>
            <a:r>
              <a:rPr lang="ru-RU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годы в Архангельской области сформировалась неблагоприятная демографическая ситуация. Наблюдается устойчивый миграционный отток жителей, который уже в ближайшем будущем может поставить под вопрос усилия многих предыдущих поколений россиян, связанные с освоением Архангельской области.</a:t>
            </a:r>
          </a:p>
          <a:p>
            <a:pPr algn="just"/>
            <a:r>
              <a:rPr lang="ru-RU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исправить сложившиеся диспропорции общественного воспроизводства, требуется реализация комплексных целевых программ, направленных на оздоровление демографической обстановки. Их разработка и обоснование обязательно должны опираться на результаты комплексных статистических исследований. Поэтому прикладной анализ демографической ситуации Архангельской области вызывает большой научный и практический интерес как с позиций перспективного роста конкретных федеральных субъектов, так и страны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415253537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097BE-B6AD-454F-9798-FC232D42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Динамика численности населения.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24829-8BB7-8747-8845-E4D03E75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447800"/>
            <a:ext cx="4973286" cy="3962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январе – апреле 2020 года численность населения области сократилась на 2,6 тыс. человек. Уменьшение произошло как за счет миграционных процессов – на 0,8 тыс. человек, так и за счет естественной убыли населения – на 1,8 тыс. человек.</a:t>
            </a:r>
            <a:endParaRPr lang="ru-RU" sz="24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57B1438-01C6-D945-B977-C86BFAD2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33" y="2431271"/>
            <a:ext cx="6476975" cy="37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626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601200" cy="14859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Более половины недовольных работой северян хотят покинуть Архангельскую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Компания </a:t>
            </a:r>
            <a:r>
              <a:rPr lang="ru-RU" sz="2400" dirty="0" err="1"/>
              <a:t>HeadHunter</a:t>
            </a:r>
            <a:r>
              <a:rPr lang="ru-RU" sz="2400" dirty="0"/>
              <a:t> провела исследование, которое изучало предпочтения россиян при переезде в другие регионы.</a:t>
            </a:r>
          </a:p>
          <a:p>
            <a:r>
              <a:rPr lang="ru-RU" sz="2400" dirty="0"/>
              <a:t>Выяснилось, что более половины опрошенных жителей Архангельской области из числа приверженцев крупнейшей российской компании интернет-</a:t>
            </a:r>
            <a:r>
              <a:rPr lang="ru-RU" sz="2400" dirty="0" err="1"/>
              <a:t>рекрутмента</a:t>
            </a:r>
            <a:r>
              <a:rPr lang="ru-RU" sz="2400" dirty="0"/>
              <a:t> хотят сменить место жительства и, соответственно, работы. Это самая высокая доля вместе с Республиками Коми и Якутией.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05319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7B74A8-DA8E-3B46-82B3-86907E7E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455220"/>
            <a:ext cx="10060379" cy="231568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численность молодежи в возрасте 14-30 лет также имеет тенденцию постепенного снижения, причем ее доля в общей численности населения Архангельской области уменьшается, что свидетельствует об изменении возрастной структуры жителей региона. В совокупности за представленный период численность молодежи снизилась на 24,9% в сравнении с данными за базовый  2012 г.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A73DC6B-AB37-0640-A584-7307CE36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40" y="2770909"/>
            <a:ext cx="6623896" cy="31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7460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C001D8-F62E-6648-9F67-694E66459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5968"/>
            <a:ext cx="9601200" cy="3581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численность безработных граждан по методологии МОТ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 данным выборочных обследований рабочей силы в среднем за февраль – апрель 2020 года) составила 33,4 тыс. человек. Уровень общей безработицы (по МОТ) в среднем за указанный период в Архангельской области составил 6,5 процента, по России – 5,0 процента, в СЗФО – 3,8 процента.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5B106F-438D-D144-AAC2-7F46ACAD32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461657"/>
            <a:ext cx="10493335" cy="42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6396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24200"/>
            <a:ext cx="5105400" cy="33080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6E49049-1FF6-094F-9827-09316A91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339" y="420585"/>
            <a:ext cx="10046031" cy="148441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безработицы и уровень занятости населения являются важнейшими показателями, характеризующими состояние рынка труда в Архангельской области.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Архангельская область заметно отстает от уровня общероссийского показателя безработицы.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Архангельская область заняла 63 место в рейтинге российских регионов по уровню безработицы. Данный показатель в Поморье с ноября 2019 года по январь 2020-го составляет 6,1 процента. В общем по России за указанный период уровень безработицы составил 4,6 процента.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3216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8BCA5E-48BB-A041-B41A-A45C1CF4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331519"/>
            <a:ext cx="10258301" cy="230331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Численность работников крупных организаций и субъектов среднего предпринимательства области в январе – мае 2020 года увеличилась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январем – маем 2019 года на 0,3 процента и составила 284,6 тыс. человек. 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DE5C6-39B6-D542-9613-0CBF44E3B6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81" y="2136697"/>
            <a:ext cx="8002979" cy="41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193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4AD330-66C2-6E45-82CA-B1BACBB0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152" y="371103"/>
            <a:ext cx="9601200" cy="602033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МРОТ с 1 января 2020 года в Архангельской области равен федеральному показателю — 12 130 рублей. МРОТ в Архангельской области в 2020 году вычисляется с региональным индексом, который назначен в связи с загрязнением атмосферы промышленными отходами.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</a:rPr>
              <a:t>1 квартал 2020 </a:t>
            </a:r>
          </a:p>
          <a:p>
            <a:pPr marL="0" indent="0" algn="just">
              <a:buNone/>
            </a:pPr>
            <a:endParaRPr lang="ru-RU" sz="3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3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47724"/>
              </p:ext>
            </p:extLst>
          </p:nvPr>
        </p:nvGraphicFramePr>
        <p:xfrm>
          <a:off x="1905000" y="2971800"/>
          <a:ext cx="9372600" cy="327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8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83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На душу населения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</a:rPr>
                        <a:t>12 723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руб./мес.</a:t>
                      </a:r>
                    </a:p>
                    <a:p>
                      <a:r>
                        <a:rPr lang="ru-RU" sz="2400" b="0">
                          <a:solidFill>
                            <a:schemeClr val="tx1"/>
                          </a:solidFill>
                        </a:rPr>
                        <a:t>▲ +389 руб.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Для трудоспособного населения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873 руб./</a:t>
                      </a:r>
                      <a:r>
                        <a:rPr lang="ru-RU" sz="2400" b="0" baseline="0">
                          <a:solidFill>
                            <a:schemeClr val="tx1"/>
                          </a:solidFill>
                        </a:rPr>
                        <a:t>мес.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</a:rPr>
                        <a:t>▲ +399</a:t>
                      </a:r>
                      <a:r>
                        <a:rPr lang="ru-RU" sz="2400" b="0" baseline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Для пенсионеров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2400" baseline="0" dirty="0">
                          <a:solidFill>
                            <a:schemeClr val="tx1"/>
                          </a:solidFill>
                        </a:rPr>
                        <a:t>10 590 руб./мес.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▲ +302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Для детей </a:t>
                      </a:r>
                    </a:p>
                    <a:p>
                      <a:r>
                        <a:rPr lang="ru-RU" sz="2400" dirty="0"/>
                        <a:t>12 524</a:t>
                      </a:r>
                      <a:r>
                        <a:rPr lang="ru-RU" sz="2400" baseline="0" dirty="0"/>
                        <a:t> руб./мес.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▲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+485 руб.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50499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470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TF10001025</vt:lpstr>
      <vt:lpstr>  Рынок труда Архангельской области </vt:lpstr>
      <vt:lpstr>Презентация PowerPoint</vt:lpstr>
      <vt:lpstr>Динамика численности населения.</vt:lpstr>
      <vt:lpstr>Более половины недовольных работой северян хотят покинуть Архангельскую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Рынок труда Архангельской области </dc:title>
  <dc:creator>Неизвестный пользователь</dc:creator>
  <cp:lastModifiedBy>Владоша Игнова</cp:lastModifiedBy>
  <cp:revision>6</cp:revision>
  <dcterms:created xsi:type="dcterms:W3CDTF">2020-10-22T07:19:12Z</dcterms:created>
  <dcterms:modified xsi:type="dcterms:W3CDTF">2021-01-23T05:38:09Z</dcterms:modified>
</cp:coreProperties>
</file>