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4" r:id="rId9"/>
    <p:sldId id="26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3" d="100"/>
          <a:sy n="73" d="100"/>
        </p:scale>
        <p:origin x="594" y="-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DB8C31F-E54B-4D63-B3C8-B3E0BA594F6F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3B23F1B-05BE-4759-BCA3-DB80C23CDFBD}" type="slidenum">
              <a:rPr lang="ru-RU" smtClean="0"/>
              <a:t>‹#›</a:t>
            </a:fld>
            <a:endParaRPr lang="ru-RU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47294011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C31F-E54B-4D63-B3C8-B3E0BA594F6F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23F1B-05BE-4759-BCA3-DB80C23CD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48345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C31F-E54B-4D63-B3C8-B3E0BA594F6F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23F1B-05BE-4759-BCA3-DB80C23CD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002969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C31F-E54B-4D63-B3C8-B3E0BA594F6F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23F1B-05BE-4759-BCA3-DB80C23CD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456718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B8C31F-E54B-4D63-B3C8-B3E0BA594F6F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B23F1B-05BE-4759-BCA3-DB80C23CDFB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0449115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C31F-E54B-4D63-B3C8-B3E0BA594F6F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23F1B-05BE-4759-BCA3-DB80C23CD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833658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C31F-E54B-4D63-B3C8-B3E0BA594F6F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23F1B-05BE-4759-BCA3-DB80C23CD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416433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C31F-E54B-4D63-B3C8-B3E0BA594F6F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23F1B-05BE-4759-BCA3-DB80C23CD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021536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C31F-E54B-4D63-B3C8-B3E0BA594F6F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23F1B-05BE-4759-BCA3-DB80C23CD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12386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B8C31F-E54B-4D63-B3C8-B3E0BA594F6F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B23F1B-05BE-4759-BCA3-DB80C23CDFB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6750064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B8C31F-E54B-4D63-B3C8-B3E0BA594F6F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B23F1B-05BE-4759-BCA3-DB80C23CDFB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02608265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DB8C31F-E54B-4D63-B3C8-B3E0BA594F6F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3B23F1B-05BE-4759-BCA3-DB80C23CDFB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19680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53492" y="979289"/>
            <a:ext cx="8589818" cy="3808610"/>
          </a:xfrm>
        </p:spPr>
        <p:txBody>
          <a:bodyPr>
            <a:normAutofit/>
          </a:bodyPr>
          <a:lstStyle/>
          <a:p>
            <a:r>
              <a:rPr lang="ru-RU" dirty="0" smtClean="0"/>
              <a:t>Инвентаризация основных средств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37563" y="4920673"/>
            <a:ext cx="4876800" cy="1396999"/>
          </a:xfrm>
        </p:spPr>
        <p:txBody>
          <a:bodyPr/>
          <a:lstStyle/>
          <a:p>
            <a:r>
              <a:rPr lang="ru-RU" dirty="0" smtClean="0"/>
              <a:t>Работу выполнила :Цветкова Ю.С.</a:t>
            </a:r>
            <a:br>
              <a:rPr lang="ru-RU" dirty="0" smtClean="0"/>
            </a:br>
            <a:r>
              <a:rPr lang="ru-RU" dirty="0" smtClean="0"/>
              <a:t>Студентка  4 курса «Вологодского аграрно-экономического колледжа»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62107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86690" y="637308"/>
            <a:ext cx="11152910" cy="2909456"/>
          </a:xfrm>
        </p:spPr>
        <p:txBody>
          <a:bodyPr>
            <a:normAutofit/>
          </a:bodyPr>
          <a:lstStyle/>
          <a:p>
            <a:r>
              <a:rPr lang="ru-RU" dirty="0">
                <a:latin typeface="+mn-lt"/>
              </a:rPr>
              <a:t> </a:t>
            </a:r>
            <a:r>
              <a:rPr lang="ru-RU" sz="2800" b="1" dirty="0">
                <a:latin typeface="+mn-lt"/>
              </a:rPr>
              <a:t>Инвентаризация основных средств на предприятии </a:t>
            </a:r>
            <a:r>
              <a:rPr lang="ru-RU" sz="2800" dirty="0" smtClean="0">
                <a:latin typeface="+mn-lt"/>
              </a:rPr>
              <a:t>– это</a:t>
            </a:r>
            <a:br>
              <a:rPr lang="ru-RU" sz="2800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> Во-первых</a:t>
            </a:r>
            <a:r>
              <a:rPr lang="ru-RU" sz="2800" dirty="0">
                <a:latin typeface="+mn-lt"/>
              </a:rPr>
              <a:t>, проверка их фактического наличия и функционального </a:t>
            </a:r>
            <a:r>
              <a:rPr lang="ru-RU" sz="2800" dirty="0" smtClean="0">
                <a:latin typeface="+mn-lt"/>
              </a:rPr>
              <a:t>состояния.</a:t>
            </a:r>
            <a:br>
              <a:rPr lang="ru-RU" sz="2800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> </a:t>
            </a:r>
            <a:r>
              <a:rPr lang="ru-RU" sz="2800" dirty="0">
                <a:latin typeface="+mn-lt"/>
              </a:rPr>
              <a:t>В</a:t>
            </a:r>
            <a:r>
              <a:rPr lang="ru-RU" sz="2800" dirty="0" smtClean="0">
                <a:latin typeface="+mn-lt"/>
              </a:rPr>
              <a:t>о-вторых</a:t>
            </a:r>
            <a:r>
              <a:rPr lang="ru-RU" sz="2800" dirty="0">
                <a:latin typeface="+mn-lt"/>
              </a:rPr>
              <a:t>, контроль за правильностью отражения информации об основных средствах на счетах бухгалтерского учета.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86690" y="4034226"/>
            <a:ext cx="63869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5010" y="3673204"/>
            <a:ext cx="3437172" cy="258122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177636" y="3280174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/>
              <a:t>В процессе инвентаризации осуществляются сопоставление фактического наличия ОС с данными бухучета и при необходимости уточнение соответствующих сведений (внесение в учет необходимых исправлений).</a:t>
            </a:r>
          </a:p>
        </p:txBody>
      </p:sp>
    </p:spTree>
    <p:extLst>
      <p:ext uri="{BB962C8B-B14F-4D97-AF65-F5344CB8AC3E}">
        <p14:creationId xmlns:p14="http://schemas.microsoft.com/office/powerpoint/2010/main" val="26448156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4509" y="381000"/>
            <a:ext cx="9601200" cy="1485900"/>
          </a:xfrm>
        </p:spPr>
        <p:txBody>
          <a:bodyPr>
            <a:normAutofit fontScale="90000"/>
          </a:bodyPr>
          <a:lstStyle/>
          <a:p>
            <a:r>
              <a:rPr lang="ru-RU" dirty="0"/>
              <a:t>Цель проведения инвентаризации основных средств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74618" y="1866900"/>
            <a:ext cx="9601200" cy="3581400"/>
          </a:xfrm>
        </p:spPr>
        <p:txBody>
          <a:bodyPr>
            <a:noAutofit/>
          </a:bodyPr>
          <a:lstStyle/>
          <a:p>
            <a:r>
              <a:rPr lang="ru-RU" sz="2800" dirty="0"/>
              <a:t>установление факта наличия ОС на предприятии и уточнение информации о них</a:t>
            </a:r>
            <a:r>
              <a:rPr lang="ru-RU" sz="2800" dirty="0" smtClean="0"/>
              <a:t>;</a:t>
            </a:r>
            <a:endParaRPr lang="ru-RU" sz="2800" dirty="0"/>
          </a:p>
          <a:p>
            <a:r>
              <a:rPr lang="ru-RU" sz="2800" dirty="0"/>
              <a:t>сличение установленных фактических сведений с информацией, отраженной в регистрах бухгалтерского учета</a:t>
            </a:r>
            <a:r>
              <a:rPr lang="ru-RU" sz="2800" dirty="0" smtClean="0"/>
              <a:t>;</a:t>
            </a:r>
            <a:endParaRPr lang="ru-RU" sz="2800" dirty="0"/>
          </a:p>
          <a:p>
            <a:r>
              <a:rPr lang="ru-RU" sz="2800" dirty="0"/>
              <a:t>приведение регистров бухгалтерского учета в соответствие с установленными инвентаризационной комиссией сведениями.</a:t>
            </a:r>
          </a:p>
        </p:txBody>
      </p:sp>
    </p:spTree>
    <p:extLst>
      <p:ext uri="{BB962C8B-B14F-4D97-AF65-F5344CB8AC3E}">
        <p14:creationId xmlns:p14="http://schemas.microsoft.com/office/powerpoint/2010/main" val="32442534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325582"/>
            <a:ext cx="9601200" cy="2071254"/>
          </a:xfrm>
        </p:spPr>
        <p:txBody>
          <a:bodyPr>
            <a:noAutofit/>
          </a:bodyPr>
          <a:lstStyle/>
          <a:p>
            <a:r>
              <a:rPr lang="ru-RU" sz="2400" dirty="0"/>
              <a:t>Точные сроки проведения инвентаризаций определяются компанией самостоятельно.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Как </a:t>
            </a:r>
            <a:r>
              <a:rPr lang="ru-RU" sz="2400" dirty="0"/>
              <a:t>правило, инвентаризация ОС проводится перед годовой отчетностью.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Однако </a:t>
            </a:r>
            <a:r>
              <a:rPr lang="ru-RU" sz="2400" dirty="0"/>
              <a:t>законодательством установлены случаи, в которых компания обязана провести инвентаризацию</a:t>
            </a:r>
            <a:r>
              <a:rPr lang="ru-RU" sz="14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rot="10800000" flipV="1">
            <a:off x="1371600" y="2632363"/>
            <a:ext cx="9601200" cy="372687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передача имущества в аренду;</a:t>
            </a:r>
          </a:p>
          <a:p>
            <a:r>
              <a:rPr lang="ru-RU" dirty="0"/>
              <a:t>реорганизация;</a:t>
            </a:r>
          </a:p>
          <a:p>
            <a:r>
              <a:rPr lang="ru-RU" dirty="0"/>
              <a:t>ликвидация;</a:t>
            </a:r>
          </a:p>
          <a:p>
            <a:r>
              <a:rPr lang="ru-RU" dirty="0"/>
              <a:t>продажа имущества;</a:t>
            </a:r>
          </a:p>
          <a:p>
            <a:r>
              <a:rPr lang="ru-RU" dirty="0"/>
              <a:t>смена материально ответственных лиц или руководителя коллектива (а также по требованию членов коллектива или при выбытии из коллектива больше половины его участников — для участников договора о коллективной ответственности);</a:t>
            </a:r>
          </a:p>
          <a:p>
            <a:r>
              <a:rPr lang="ru-RU" dirty="0"/>
              <a:t>установление фактов хищения, злоупотребления, порчи имущества;</a:t>
            </a:r>
          </a:p>
          <a:p>
            <a:r>
              <a:rPr lang="ru-RU" dirty="0"/>
              <a:t>перед составлением </a:t>
            </a:r>
            <a:r>
              <a:rPr lang="ru-RU" dirty="0" err="1"/>
              <a:t>бухотчетности</a:t>
            </a:r>
            <a:r>
              <a:rPr lang="ru-RU" dirty="0"/>
              <a:t> за год;</a:t>
            </a:r>
          </a:p>
          <a:p>
            <a:r>
              <a:rPr lang="ru-RU" dirty="0"/>
              <a:t>чрезвычайные ситуации.</a:t>
            </a:r>
          </a:p>
        </p:txBody>
      </p:sp>
    </p:spTree>
    <p:extLst>
      <p:ext uri="{BB962C8B-B14F-4D97-AF65-F5344CB8AC3E}">
        <p14:creationId xmlns:p14="http://schemas.microsoft.com/office/powerpoint/2010/main" val="30814989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7418" y="297873"/>
            <a:ext cx="10030691" cy="1447800"/>
          </a:xfrm>
        </p:spPr>
        <p:txBody>
          <a:bodyPr>
            <a:normAutofit/>
          </a:bodyPr>
          <a:lstStyle/>
          <a:p>
            <a:r>
              <a:rPr lang="ru-RU" dirty="0"/>
              <a:t>Выделяют 3 основных этапа проведения инвентаризации: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7419" y="1745673"/>
            <a:ext cx="10155382" cy="412172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3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этап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В организации должна быть создана инвентаризационная комиссия, состав которой руководитель компании утверждает в приказе о проведении инвентаризации по форме ИНВ-22.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инвентаризационную комиссию следует включить бухгалтеров, специалистов по ОС, руководство компании. Недопустимо отсутствие хотя бы одного члена комиссии — только при стопроцентной явке всех участников инвентаризации процедура считается состоявшейся. Помимо состава комиссии, в ИНВ-22 регистрируются сроки проведения инвентаризации, причины и объекты проверки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Перед началом инвентаризации члены комиссии получают актуальные документы по ОС компании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Помимо бухгалтерских документов по ОС, комиссия проверяет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dirty="0"/>
              <a:t>сведения, которые подтверждают права собственности компании на здания;</a:t>
            </a:r>
          </a:p>
          <a:p>
            <a:r>
              <a:rPr lang="ru-RU" dirty="0"/>
              <a:t>техпаспорта и иную техдокументацию;</a:t>
            </a:r>
          </a:p>
          <a:p>
            <a:r>
              <a:rPr lang="ru-RU" dirty="0"/>
              <a:t>регистры аналитического учета;</a:t>
            </a:r>
          </a:p>
          <a:p>
            <a:r>
              <a:rPr lang="ru-RU" dirty="0"/>
              <a:t>наличие документов на объекты природных ресурсов, принадлежащие компании.</a:t>
            </a:r>
          </a:p>
        </p:txBody>
      </p:sp>
    </p:spTree>
    <p:extLst>
      <p:ext uri="{BB962C8B-B14F-4D97-AF65-F5344CB8AC3E}">
        <p14:creationId xmlns:p14="http://schemas.microsoft.com/office/powerpoint/2010/main" val="20909452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88274" y="724988"/>
            <a:ext cx="9601200" cy="5424055"/>
          </a:xfrm>
        </p:spPr>
        <p:txBody>
          <a:bodyPr>
            <a:normAutofit/>
          </a:bodyPr>
          <a:lstStyle/>
          <a:p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этап</a:t>
            </a:r>
            <a:r>
              <a:rPr lang="ru-RU" dirty="0"/>
              <a:t/>
            </a:r>
            <a:br>
              <a:rPr lang="ru-RU" dirty="0"/>
            </a:br>
            <a:r>
              <a:rPr lang="ru-RU" sz="2000" dirty="0"/>
              <a:t>Комиссия в ходе инвентаризации осматривает ОС и фиксирует в описи по форме ИНВ-1 название ОС, назначение, инвентарные номера и основные показатели объекта.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Для ТС и оборудования в описи должен быть указан заводской номер в соответствии с техпаспортом изготовителя, год выпуска, назначение, мощность.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Однотипные ОС, которые поступили в организацию одновременно и учитываются на инвентарной карточке группового учета, в описи указываются по наименованиям с указанием количества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1800" b="1" i="1" u="sng" dirty="0"/>
              <a:t>3 этап</a:t>
            </a: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dirty="0"/>
              <a:t>Выявляются расхождения между фактическими и учетными данными. Расхождения между данными бухучета и фактическим состоянием ОС, зафиксированные в ИНВ-1, отражаются в сличительной ведомости по форме ИНВ-18.</a:t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Ведомость составляется в 2 экземплярах: один для бухгалтерии, второй — для материально ответственных лиц, при этом комиссия запрашивает у них письменные объяснения причин расхождений.</a:t>
            </a:r>
          </a:p>
        </p:txBody>
      </p:sp>
    </p:spTree>
    <p:extLst>
      <p:ext uri="{BB962C8B-B14F-4D97-AF65-F5344CB8AC3E}">
        <p14:creationId xmlns:p14="http://schemas.microsoft.com/office/powerpoint/2010/main" val="25630882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3141618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При проведении инвентаризации по основным средствам применяются следующие формы инвентаризационных описей:</a:t>
            </a:r>
            <a:br>
              <a:rPr lang="ru-RU" sz="1800" b="1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-</a:t>
            </a:r>
            <a:r>
              <a:rPr lang="ru-RU" sz="2400" dirty="0" smtClean="0"/>
              <a:t>инвентаризационная </a:t>
            </a:r>
            <a:r>
              <a:rPr lang="ru-RU" sz="2400" dirty="0"/>
              <a:t>опись основных средств (форма N ИНВ-1</a:t>
            </a:r>
            <a:r>
              <a:rPr lang="ru-RU" sz="2400" dirty="0" smtClean="0"/>
              <a:t>);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-сличительная </a:t>
            </a:r>
            <a:r>
              <a:rPr lang="ru-RU" sz="2400" dirty="0"/>
              <a:t>ведомость результатов инвентаризации основных средств (форма N ИНВ-18). Применяется для отражения результатов инвентаризации основных средств и нематериальных активов, по которым выявлены отклонения от данных бухгалтерского учета;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-акт </a:t>
            </a:r>
            <a:r>
              <a:rPr lang="ru-RU" sz="2400" dirty="0"/>
              <a:t>инвентаризации незаконченных ремонтов основных средств (форма N ИНВ-10). Применяется при инвентаризации незаконченных ремонтов зданий, сооружений, машин, оборудования и других объектов основных средств.</a:t>
            </a:r>
          </a:p>
        </p:txBody>
      </p:sp>
    </p:spTree>
    <p:extLst>
      <p:ext uri="{BB962C8B-B14F-4D97-AF65-F5344CB8AC3E}">
        <p14:creationId xmlns:p14="http://schemas.microsoft.com/office/powerpoint/2010/main" val="41494421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69756"/>
            <a:ext cx="5406014" cy="382251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999" y="2181015"/>
            <a:ext cx="6280534" cy="454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6779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Типичные ошибки инвентаризации основных </a:t>
            </a:r>
            <a:r>
              <a:rPr lang="ru-RU" dirty="0" smtClean="0"/>
              <a:t>средств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457200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Нет приказа о назначении членов комиссии</a:t>
            </a:r>
            <a:r>
              <a:rPr lang="ru-RU" dirty="0" smtClean="0"/>
              <a:t>.</a:t>
            </a:r>
          </a:p>
          <a:p>
            <a:r>
              <a:rPr lang="ru-RU" dirty="0"/>
              <a:t>  В учетной политике не прописаны сроки и порядок проведения процедуры инвентаризации. </a:t>
            </a:r>
            <a:endParaRPr lang="ru-RU" dirty="0" smtClean="0"/>
          </a:p>
          <a:p>
            <a:r>
              <a:rPr lang="ru-RU" dirty="0" smtClean="0"/>
              <a:t>Был </a:t>
            </a:r>
            <a:r>
              <a:rPr lang="ru-RU" dirty="0"/>
              <a:t>привлечен независимый аудитор, который допустил ошибки при оформлении отчета.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этом документ подтверждает виновность работника. </a:t>
            </a:r>
            <a:endParaRPr lang="ru-RU" dirty="0" smtClean="0"/>
          </a:p>
          <a:p>
            <a:r>
              <a:rPr lang="ru-RU" dirty="0" smtClean="0"/>
              <a:t>Некорректно </a:t>
            </a:r>
            <a:r>
              <a:rPr lang="ru-RU" dirty="0"/>
              <a:t>заполнен приказ о проведении инвентаризации: отсутствуют нужные реквизиты, допущены ошибки в наименованиях и ФИО членов комиссии. </a:t>
            </a:r>
            <a:endParaRPr lang="ru-RU" dirty="0" smtClean="0"/>
          </a:p>
          <a:p>
            <a:r>
              <a:rPr lang="ru-RU" dirty="0" smtClean="0"/>
              <a:t>Проведение </a:t>
            </a:r>
            <a:r>
              <a:rPr lang="ru-RU" dirty="0"/>
              <a:t>инвентаризации при отсутствии одного из назначенных членов комиссии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Некорректное заполнение </a:t>
            </a:r>
            <a:r>
              <a:rPr lang="ru-RU" dirty="0" smtClean="0"/>
              <a:t>инвентаризационных описей</a:t>
            </a:r>
          </a:p>
          <a:p>
            <a:r>
              <a:rPr lang="ru-RU" dirty="0"/>
              <a:t>Использование бланков не установленного образца. </a:t>
            </a:r>
            <a:endParaRPr lang="ru-RU" dirty="0" smtClean="0"/>
          </a:p>
          <a:p>
            <a:r>
              <a:rPr lang="ru-RU" dirty="0" smtClean="0"/>
              <a:t>Отсутствие </a:t>
            </a:r>
            <a:r>
              <a:rPr lang="ru-RU" dirty="0"/>
              <a:t>расписок от материально-ответственных лиц.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расписках фиксируется: 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сдача приходных и расходных документов в бухгалтерию;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оприходование </a:t>
            </a:r>
            <a:r>
              <a:rPr lang="ru-RU" dirty="0"/>
              <a:t>прибывших ОС и списание </a:t>
            </a:r>
            <a:r>
              <a:rPr lang="ru-RU" dirty="0" smtClean="0"/>
              <a:t>выбывших.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77150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32A30"/>
      </a:dk2>
      <a:lt2>
        <a:srgbClr val="F2F2F0"/>
      </a:lt2>
      <a:accent1>
        <a:srgbClr val="836C9F"/>
      </a:accent1>
      <a:accent2>
        <a:srgbClr val="BDAB56"/>
      </a:accent2>
      <a:accent3>
        <a:srgbClr val="B0565D"/>
      </a:accent3>
      <a:accent4>
        <a:srgbClr val="55B1BC"/>
      </a:accent4>
      <a:accent5>
        <a:srgbClr val="4D925F"/>
      </a:accent5>
      <a:accent6>
        <a:srgbClr val="E08C4A"/>
      </a:accent6>
      <a:hlink>
        <a:srgbClr val="55B1BC"/>
      </a:hlink>
      <a:folHlink>
        <a:srgbClr val="836C9F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9270AA94-2367-4B1E-B579-26147B222B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78</TotalTime>
  <Words>309</Words>
  <Application>Microsoft Office PowerPoint</Application>
  <PresentationFormat>Широкоэкранный</PresentationFormat>
  <Paragraphs>42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Franklin Gothic Book</vt:lpstr>
      <vt:lpstr>Crop</vt:lpstr>
      <vt:lpstr>Инвентаризация основных средств</vt:lpstr>
      <vt:lpstr> Инвентаризация основных средств на предприятии – это  Во-первых, проверка их фактического наличия и функционального состояния.  Во-вторых, контроль за правильностью отражения информации об основных средствах на счетах бухгалтерского учета. </vt:lpstr>
      <vt:lpstr>Цель проведения инвентаризации основных средств </vt:lpstr>
      <vt:lpstr>Точные сроки проведения инвентаризаций определяются компанией самостоятельно.  Как правило, инвентаризация ОС проводится перед годовой отчетностью.  Однако законодательством установлены случаи, в которых компания обязана провести инвентаризацию:</vt:lpstr>
      <vt:lpstr>Выделяют 3 основных этапа проведения инвентаризации:</vt:lpstr>
      <vt:lpstr>2 этап Комиссия в ходе инвентаризации осматривает ОС и фиксирует в описи по форме ИНВ-1 название ОС, назначение, инвентарные номера и основные показатели объекта.  Для ТС и оборудования в описи должен быть указан заводской номер в соответствии с техпаспортом изготовителя, год выпуска, назначение, мощность.  Однотипные ОС, которые поступили в организацию одновременно и учитываются на инвентарной карточке группового учета, в описи указываются по наименованиям с указанием количества. 3 этап Выявляются расхождения между фактическими и учетными данными. Расхождения между данными бухучета и фактическим состоянием ОС, зафиксированные в ИНВ-1, отражаются в сличительной ведомости по форме ИНВ-18.  Ведомость составляется в 2 экземплярах: один для бухгалтерии, второй — для материально ответственных лиц, при этом комиссия запрашивает у них письменные объяснения причин расхождений.</vt:lpstr>
      <vt:lpstr>При проведении инвентаризации по основным средствам применяются следующие формы инвентаризационных описей:  -инвентаризационная опись основных средств (форма N ИНВ-1);  -сличительная ведомость результатов инвентаризации основных средств (форма N ИНВ-18). Применяется для отражения результатов инвентаризации основных средств и нематериальных активов, по которым выявлены отклонения от данных бухгалтерского учета;  -акт инвентаризации незаконченных ремонтов основных средств (форма N ИНВ-10). Применяется при инвентаризации незаконченных ремонтов зданий, сооружений, машин, оборудования и других объектов основных средств.</vt:lpstr>
      <vt:lpstr>Презентация PowerPoint</vt:lpstr>
      <vt:lpstr>Типичные ошибки инвентаризации основных средств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Инвентаризация товарно-материальных ценностей</dc:title>
  <dc:creator>User</dc:creator>
  <cp:lastModifiedBy>User</cp:lastModifiedBy>
  <cp:revision>8</cp:revision>
  <dcterms:created xsi:type="dcterms:W3CDTF">2020-10-26T14:46:36Z</dcterms:created>
  <dcterms:modified xsi:type="dcterms:W3CDTF">2020-10-26T16:04:39Z</dcterms:modified>
</cp:coreProperties>
</file>