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60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6F2AF-06F7-4273-9080-AF80FD129DE3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33C1D-E015-492E-A785-A18564175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3C1D-E015-492E-A785-A1856417587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9388" y="260350"/>
            <a:ext cx="1028700" cy="209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RCTR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0913" y="3214686"/>
            <a:ext cx="3113087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2214554"/>
            <a:ext cx="80010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ФУНКЦИИ И ИХ ГРАФИКИ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571480"/>
            <a:ext cx="7869237" cy="108108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Определите какие из кривых являются графиками функций 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8007" y="2708274"/>
            <a:ext cx="2341563" cy="2522541"/>
            <a:chOff x="968370" y="2708273"/>
            <a:chExt cx="2341563" cy="2522541"/>
          </a:xfrm>
        </p:grpSpPr>
        <p:sp>
          <p:nvSpPr>
            <p:cNvPr id="4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sp>
        <p:nvSpPr>
          <p:cNvPr id="6" name="Полилиния 5"/>
          <p:cNvSpPr/>
          <p:nvPr/>
        </p:nvSpPr>
        <p:spPr>
          <a:xfrm>
            <a:off x="968370" y="3068636"/>
            <a:ext cx="1801815" cy="1801815"/>
          </a:xfrm>
          <a:custGeom>
            <a:avLst/>
            <a:gdLst>
              <a:gd name="connsiteX0" fmla="*/ 0 w 4343400"/>
              <a:gd name="connsiteY0" fmla="*/ 2133600 h 2504440"/>
              <a:gd name="connsiteX1" fmla="*/ 381000 w 4343400"/>
              <a:gd name="connsiteY1" fmla="*/ 1767840 h 2504440"/>
              <a:gd name="connsiteX2" fmla="*/ 731520 w 4343400"/>
              <a:gd name="connsiteY2" fmla="*/ 335280 h 2504440"/>
              <a:gd name="connsiteX3" fmla="*/ 1463040 w 4343400"/>
              <a:gd name="connsiteY3" fmla="*/ 1432560 h 2504440"/>
              <a:gd name="connsiteX4" fmla="*/ 1828800 w 4343400"/>
              <a:gd name="connsiteY4" fmla="*/ 1066800 h 2504440"/>
              <a:gd name="connsiteX5" fmla="*/ 2194560 w 4343400"/>
              <a:gd name="connsiteY5" fmla="*/ 1813560 h 2504440"/>
              <a:gd name="connsiteX6" fmla="*/ 3596640 w 4343400"/>
              <a:gd name="connsiteY6" fmla="*/ 2499360 h 2504440"/>
              <a:gd name="connsiteX7" fmla="*/ 3977640 w 4343400"/>
              <a:gd name="connsiteY7" fmla="*/ 1783080 h 2504440"/>
              <a:gd name="connsiteX8" fmla="*/ 4343400 w 4343400"/>
              <a:gd name="connsiteY8" fmla="*/ 0 h 25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400" h="2504440">
                <a:moveTo>
                  <a:pt x="0" y="2133600"/>
                </a:moveTo>
                <a:cubicBezTo>
                  <a:pt x="129540" y="2100580"/>
                  <a:pt x="259080" y="2067560"/>
                  <a:pt x="381000" y="1767840"/>
                </a:cubicBezTo>
                <a:cubicBezTo>
                  <a:pt x="502920" y="1468120"/>
                  <a:pt x="551180" y="391160"/>
                  <a:pt x="731520" y="335280"/>
                </a:cubicBezTo>
                <a:cubicBezTo>
                  <a:pt x="911860" y="279400"/>
                  <a:pt x="1280160" y="1310640"/>
                  <a:pt x="1463040" y="1432560"/>
                </a:cubicBezTo>
                <a:cubicBezTo>
                  <a:pt x="1645920" y="1554480"/>
                  <a:pt x="1706880" y="1003300"/>
                  <a:pt x="1828800" y="1066800"/>
                </a:cubicBezTo>
                <a:cubicBezTo>
                  <a:pt x="1950720" y="1130300"/>
                  <a:pt x="1899920" y="1574800"/>
                  <a:pt x="2194560" y="1813560"/>
                </a:cubicBezTo>
                <a:cubicBezTo>
                  <a:pt x="2489200" y="2052320"/>
                  <a:pt x="3299460" y="2504440"/>
                  <a:pt x="3596640" y="2499360"/>
                </a:cubicBezTo>
                <a:cubicBezTo>
                  <a:pt x="3893820" y="2494280"/>
                  <a:pt x="3853180" y="2199640"/>
                  <a:pt x="3977640" y="1783080"/>
                </a:cubicBezTo>
                <a:cubicBezTo>
                  <a:pt x="4102100" y="1366520"/>
                  <a:pt x="4287520" y="299720"/>
                  <a:pt x="4343400" y="0"/>
                </a:cubicBezTo>
              </a:path>
            </a:pathLst>
          </a:custGeom>
          <a:ln w="44450">
            <a:solidFill>
              <a:srgbClr val="005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28733" y="5591178"/>
            <a:ext cx="101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Рис 1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2571744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490911" y="2708274"/>
            <a:ext cx="2341563" cy="2522541"/>
            <a:chOff x="968370" y="2708273"/>
            <a:chExt cx="2341563" cy="2522541"/>
          </a:xfrm>
        </p:grpSpPr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sp>
        <p:nvSpPr>
          <p:cNvPr id="12" name="Freeform 2"/>
          <p:cNvSpPr>
            <a:spLocks/>
          </p:cNvSpPr>
          <p:nvPr/>
        </p:nvSpPr>
        <p:spPr bwMode="auto">
          <a:xfrm rot="3988872">
            <a:off x="3184534" y="3897197"/>
            <a:ext cx="2400300" cy="904875"/>
          </a:xfrm>
          <a:custGeom>
            <a:avLst/>
            <a:gdLst/>
            <a:ahLst/>
            <a:cxnLst>
              <a:cxn ang="0">
                <a:pos x="0" y="1322"/>
              </a:cxn>
              <a:cxn ang="0">
                <a:pos x="2175" y="1232"/>
              </a:cxn>
              <a:cxn ang="0">
                <a:pos x="1365" y="167"/>
              </a:cxn>
              <a:cxn ang="0">
                <a:pos x="3780" y="227"/>
              </a:cxn>
            </a:cxnLst>
            <a:rect l="0" t="0" r="r" b="b"/>
            <a:pathLst>
              <a:path w="3780" h="1425">
                <a:moveTo>
                  <a:pt x="0" y="1322"/>
                </a:moveTo>
                <a:cubicBezTo>
                  <a:pt x="362" y="1310"/>
                  <a:pt x="1947" y="1425"/>
                  <a:pt x="2175" y="1232"/>
                </a:cubicBezTo>
                <a:cubicBezTo>
                  <a:pt x="2403" y="1039"/>
                  <a:pt x="1098" y="334"/>
                  <a:pt x="1365" y="167"/>
                </a:cubicBezTo>
                <a:cubicBezTo>
                  <a:pt x="1632" y="0"/>
                  <a:pt x="3277" y="215"/>
                  <a:pt x="3780" y="227"/>
                </a:cubicBezTo>
              </a:path>
            </a:pathLst>
          </a:custGeom>
          <a:noFill/>
          <a:ln w="38100" cmpd="sng">
            <a:solidFill>
              <a:srgbClr val="005C2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211637" y="5591178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Рис 2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2500306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73815" y="2708274"/>
            <a:ext cx="2341563" cy="2522541"/>
            <a:chOff x="968370" y="2708273"/>
            <a:chExt cx="2341563" cy="2522541"/>
          </a:xfrm>
        </p:grpSpPr>
        <p:sp>
          <p:nvSpPr>
            <p:cNvPr id="16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sp>
        <p:nvSpPr>
          <p:cNvPr id="18" name="Полилиния 17"/>
          <p:cNvSpPr/>
          <p:nvPr/>
        </p:nvSpPr>
        <p:spPr>
          <a:xfrm rot="4102779">
            <a:off x="6188533" y="3106982"/>
            <a:ext cx="2068060" cy="1781578"/>
          </a:xfrm>
          <a:custGeom>
            <a:avLst/>
            <a:gdLst>
              <a:gd name="connsiteX0" fmla="*/ 0 w 4343400"/>
              <a:gd name="connsiteY0" fmla="*/ 2133600 h 2504440"/>
              <a:gd name="connsiteX1" fmla="*/ 381000 w 4343400"/>
              <a:gd name="connsiteY1" fmla="*/ 1767840 h 2504440"/>
              <a:gd name="connsiteX2" fmla="*/ 731520 w 4343400"/>
              <a:gd name="connsiteY2" fmla="*/ 335280 h 2504440"/>
              <a:gd name="connsiteX3" fmla="*/ 1463040 w 4343400"/>
              <a:gd name="connsiteY3" fmla="*/ 1432560 h 2504440"/>
              <a:gd name="connsiteX4" fmla="*/ 1828800 w 4343400"/>
              <a:gd name="connsiteY4" fmla="*/ 1066800 h 2504440"/>
              <a:gd name="connsiteX5" fmla="*/ 2194560 w 4343400"/>
              <a:gd name="connsiteY5" fmla="*/ 1813560 h 2504440"/>
              <a:gd name="connsiteX6" fmla="*/ 3596640 w 4343400"/>
              <a:gd name="connsiteY6" fmla="*/ 2499360 h 2504440"/>
              <a:gd name="connsiteX7" fmla="*/ 3977640 w 4343400"/>
              <a:gd name="connsiteY7" fmla="*/ 1783080 h 2504440"/>
              <a:gd name="connsiteX8" fmla="*/ 4343400 w 4343400"/>
              <a:gd name="connsiteY8" fmla="*/ 0 h 25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400" h="2504440">
                <a:moveTo>
                  <a:pt x="0" y="2133600"/>
                </a:moveTo>
                <a:cubicBezTo>
                  <a:pt x="129540" y="2100580"/>
                  <a:pt x="259080" y="2067560"/>
                  <a:pt x="381000" y="1767840"/>
                </a:cubicBezTo>
                <a:cubicBezTo>
                  <a:pt x="502920" y="1468120"/>
                  <a:pt x="551180" y="391160"/>
                  <a:pt x="731520" y="335280"/>
                </a:cubicBezTo>
                <a:cubicBezTo>
                  <a:pt x="911860" y="279400"/>
                  <a:pt x="1280160" y="1310640"/>
                  <a:pt x="1463040" y="1432560"/>
                </a:cubicBezTo>
                <a:cubicBezTo>
                  <a:pt x="1645920" y="1554480"/>
                  <a:pt x="1706880" y="1003300"/>
                  <a:pt x="1828800" y="1066800"/>
                </a:cubicBezTo>
                <a:cubicBezTo>
                  <a:pt x="1950720" y="1130300"/>
                  <a:pt x="1899920" y="1574800"/>
                  <a:pt x="2194560" y="1813560"/>
                </a:cubicBezTo>
                <a:cubicBezTo>
                  <a:pt x="2489200" y="2052320"/>
                  <a:pt x="3299460" y="2504440"/>
                  <a:pt x="3596640" y="2499360"/>
                </a:cubicBezTo>
                <a:cubicBezTo>
                  <a:pt x="3893820" y="2494280"/>
                  <a:pt x="3853180" y="2199640"/>
                  <a:pt x="3977640" y="1783080"/>
                </a:cubicBezTo>
                <a:cubicBezTo>
                  <a:pt x="4102100" y="1366520"/>
                  <a:pt x="4287520" y="299720"/>
                  <a:pt x="4343400" y="0"/>
                </a:cubicBezTo>
              </a:path>
            </a:pathLst>
          </a:custGeom>
          <a:ln w="44450">
            <a:solidFill>
              <a:srgbClr val="005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094541" y="5591178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Рис 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73815" y="2708274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2" grpId="0" animBg="1"/>
      <p:bldP spid="14" grpId="0"/>
      <p:bldP spid="18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ЧИСЛОВЫЕ ФУНКЦИИ ОБЛАДАЮТ МНОГИМИ СВОЙСТВАМИ:</a:t>
            </a:r>
            <a:endParaRPr lang="ru-RU" dirty="0"/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247644" y="1627184"/>
            <a:ext cx="3538538" cy="73024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 Монотонность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214554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Функция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называется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строго возрастающей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множестве Х, если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Х, таких что 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)&lt;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4143380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же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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Х, таких что 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то функция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называют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строго убывающей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множестве 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28596" y="642918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называется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возрастающей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множестве Х, если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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неравенства 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2214554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Опр.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Если же из неравенства 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haroni" pitchFamily="2" charset="-79"/>
              </a:rPr>
              <a:t>&lt;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х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haroni" pitchFamily="2" charset="-79"/>
              </a:rPr>
              <a:t>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haroni" pitchFamily="2" charset="-79"/>
              </a:rPr>
              <a:t>³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x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), то функция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) называется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убывающей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на множестве 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57158" y="4214818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Опр.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Если функция строго возрастает (или убывает) на Х, то говорят, что она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строго монотонна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на Х, а если она возрастает (или убывает) на Х, то говорят, что она монотонна на 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428596" y="428604"/>
            <a:ext cx="4041648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Периодичность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0" y="1071546"/>
            <a:ext cx="4041648" cy="43243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Функцию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называют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периодической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периодом Т≠0, если для любого </a:t>
            </a:r>
            <a:r>
              <a:rPr kumimoji="0" lang="ru-RU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области её определения выполняется равенство: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x+T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)=f(x)=f(x-T)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4786314" y="500042"/>
            <a:ext cx="4041775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Свойство графика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5199871" y="3372633"/>
            <a:ext cx="36036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4572000" y="3429000"/>
            <a:ext cx="4572000" cy="15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Freeform 6"/>
          <p:cNvSpPr>
            <a:spLocks/>
          </p:cNvSpPr>
          <p:nvPr/>
        </p:nvSpPr>
        <p:spPr bwMode="auto">
          <a:xfrm>
            <a:off x="4857752" y="2571744"/>
            <a:ext cx="1441452" cy="1441452"/>
          </a:xfrm>
          <a:custGeom>
            <a:avLst/>
            <a:gdLst/>
            <a:ahLst/>
            <a:cxnLst>
              <a:cxn ang="0">
                <a:pos x="0" y="988"/>
              </a:cxn>
              <a:cxn ang="0">
                <a:pos x="330" y="133"/>
              </a:cxn>
              <a:cxn ang="0">
                <a:pos x="930" y="1543"/>
              </a:cxn>
              <a:cxn ang="0">
                <a:pos x="1470" y="103"/>
              </a:cxn>
              <a:cxn ang="0">
                <a:pos x="1845" y="928"/>
              </a:cxn>
            </a:cxnLst>
            <a:rect l="0" t="0" r="r" b="b"/>
            <a:pathLst>
              <a:path w="1845" h="1548">
                <a:moveTo>
                  <a:pt x="0" y="988"/>
                </a:moveTo>
                <a:cubicBezTo>
                  <a:pt x="87" y="514"/>
                  <a:pt x="175" y="41"/>
                  <a:pt x="330" y="133"/>
                </a:cubicBezTo>
                <a:cubicBezTo>
                  <a:pt x="485" y="225"/>
                  <a:pt x="740" y="1548"/>
                  <a:pt x="930" y="1543"/>
                </a:cubicBezTo>
                <a:cubicBezTo>
                  <a:pt x="1120" y="1538"/>
                  <a:pt x="1317" y="206"/>
                  <a:pt x="1470" y="103"/>
                </a:cubicBezTo>
                <a:cubicBezTo>
                  <a:pt x="1623" y="0"/>
                  <a:pt x="1783" y="786"/>
                  <a:pt x="1845" y="92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6286512" y="2500306"/>
            <a:ext cx="1441452" cy="1441452"/>
          </a:xfrm>
          <a:custGeom>
            <a:avLst/>
            <a:gdLst/>
            <a:ahLst/>
            <a:cxnLst>
              <a:cxn ang="0">
                <a:pos x="0" y="988"/>
              </a:cxn>
              <a:cxn ang="0">
                <a:pos x="330" y="133"/>
              </a:cxn>
              <a:cxn ang="0">
                <a:pos x="930" y="1543"/>
              </a:cxn>
              <a:cxn ang="0">
                <a:pos x="1470" y="103"/>
              </a:cxn>
              <a:cxn ang="0">
                <a:pos x="1845" y="928"/>
              </a:cxn>
            </a:cxnLst>
            <a:rect l="0" t="0" r="r" b="b"/>
            <a:pathLst>
              <a:path w="1845" h="1548">
                <a:moveTo>
                  <a:pt x="0" y="988"/>
                </a:moveTo>
                <a:cubicBezTo>
                  <a:pt x="87" y="514"/>
                  <a:pt x="175" y="41"/>
                  <a:pt x="330" y="133"/>
                </a:cubicBezTo>
                <a:cubicBezTo>
                  <a:pt x="485" y="225"/>
                  <a:pt x="740" y="1548"/>
                  <a:pt x="930" y="1543"/>
                </a:cubicBezTo>
                <a:cubicBezTo>
                  <a:pt x="1120" y="1538"/>
                  <a:pt x="1317" y="206"/>
                  <a:pt x="1470" y="103"/>
                </a:cubicBezTo>
                <a:cubicBezTo>
                  <a:pt x="1623" y="0"/>
                  <a:pt x="1783" y="786"/>
                  <a:pt x="1845" y="928"/>
                </a:cubicBezTo>
              </a:path>
            </a:pathLst>
          </a:custGeom>
          <a:noFill/>
          <a:ln w="57150" cmpd="sng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7702548" y="2500306"/>
            <a:ext cx="1441452" cy="1441452"/>
          </a:xfrm>
          <a:custGeom>
            <a:avLst/>
            <a:gdLst/>
            <a:ahLst/>
            <a:cxnLst>
              <a:cxn ang="0">
                <a:pos x="0" y="988"/>
              </a:cxn>
              <a:cxn ang="0">
                <a:pos x="330" y="133"/>
              </a:cxn>
              <a:cxn ang="0">
                <a:pos x="930" y="1543"/>
              </a:cxn>
              <a:cxn ang="0">
                <a:pos x="1470" y="103"/>
              </a:cxn>
              <a:cxn ang="0">
                <a:pos x="1845" y="928"/>
              </a:cxn>
            </a:cxnLst>
            <a:rect l="0" t="0" r="r" b="b"/>
            <a:pathLst>
              <a:path w="1845" h="1548">
                <a:moveTo>
                  <a:pt x="0" y="988"/>
                </a:moveTo>
                <a:cubicBezTo>
                  <a:pt x="87" y="514"/>
                  <a:pt x="175" y="41"/>
                  <a:pt x="330" y="133"/>
                </a:cubicBezTo>
                <a:cubicBezTo>
                  <a:pt x="485" y="225"/>
                  <a:pt x="740" y="1548"/>
                  <a:pt x="930" y="1543"/>
                </a:cubicBezTo>
                <a:cubicBezTo>
                  <a:pt x="1120" y="1538"/>
                  <a:pt x="1317" y="206"/>
                  <a:pt x="1470" y="103"/>
                </a:cubicBezTo>
                <a:cubicBezTo>
                  <a:pt x="1623" y="0"/>
                  <a:pt x="1783" y="786"/>
                  <a:pt x="1845" y="928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57752" y="2357430"/>
            <a:ext cx="1441452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86512" y="2357430"/>
            <a:ext cx="14414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702548" y="2357430"/>
            <a:ext cx="1441452" cy="1588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57818" y="164305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171448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Т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15338" y="164305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Т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10CB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30726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428596" y="428604"/>
            <a:ext cx="3830637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/>
              <a:t>3) Четность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357158" y="1285860"/>
            <a:ext cx="41910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называется 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чётной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если: 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D(y)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симметрична относительно 0,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любого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D(y)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выполняется условие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f(x)= f(-x)</a:t>
            </a:r>
            <a:endParaRPr kumimoji="0" lang="ru-RU" sz="2400" b="1" i="1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4714876" y="500042"/>
            <a:ext cx="4041775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Свойство графика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4819645" y="1214422"/>
            <a:ext cx="4324355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 чётной функции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симметричен</a:t>
            </a: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относительно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оси ординат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AutoShape 8"/>
          <p:cNvCxnSpPr>
            <a:cxnSpLocks noChangeShapeType="1"/>
          </p:cNvCxnSpPr>
          <p:nvPr/>
        </p:nvCxnSpPr>
        <p:spPr bwMode="auto">
          <a:xfrm flipV="1">
            <a:off x="7072330" y="3071810"/>
            <a:ext cx="853" cy="16652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8" name="Группа 7"/>
          <p:cNvGrpSpPr/>
          <p:nvPr/>
        </p:nvGrpSpPr>
        <p:grpSpPr>
          <a:xfrm>
            <a:off x="6000760" y="3143248"/>
            <a:ext cx="2162178" cy="1254436"/>
            <a:chOff x="5653089" y="4608953"/>
            <a:chExt cx="2162178" cy="1254436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960144" y="4608953"/>
              <a:ext cx="1573656" cy="1254436"/>
            </a:xfrm>
            <a:custGeom>
              <a:avLst/>
              <a:gdLst/>
              <a:ahLst/>
              <a:cxnLst>
                <a:cxn ang="0">
                  <a:pos x="0" y="988"/>
                </a:cxn>
                <a:cxn ang="0">
                  <a:pos x="330" y="133"/>
                </a:cxn>
                <a:cxn ang="0">
                  <a:pos x="930" y="1543"/>
                </a:cxn>
                <a:cxn ang="0">
                  <a:pos x="1470" y="103"/>
                </a:cxn>
                <a:cxn ang="0">
                  <a:pos x="1845" y="928"/>
                </a:cxn>
              </a:cxnLst>
              <a:rect l="0" t="0" r="r" b="b"/>
              <a:pathLst>
                <a:path w="1845" h="1548">
                  <a:moveTo>
                    <a:pt x="0" y="988"/>
                  </a:moveTo>
                  <a:cubicBezTo>
                    <a:pt x="87" y="514"/>
                    <a:pt x="175" y="41"/>
                    <a:pt x="330" y="133"/>
                  </a:cubicBezTo>
                  <a:cubicBezTo>
                    <a:pt x="485" y="225"/>
                    <a:pt x="740" y="1548"/>
                    <a:pt x="930" y="1543"/>
                  </a:cubicBezTo>
                  <a:cubicBezTo>
                    <a:pt x="1120" y="1538"/>
                    <a:pt x="1317" y="206"/>
                    <a:pt x="1470" y="103"/>
                  </a:cubicBezTo>
                  <a:cubicBezTo>
                    <a:pt x="1623" y="0"/>
                    <a:pt x="1783" y="786"/>
                    <a:pt x="1845" y="928"/>
                  </a:cubicBezTo>
                </a:path>
              </a:pathLst>
            </a:custGeom>
            <a:noFill/>
            <a:ln w="28575" cmpd="sng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>
              <a:off x="5653089" y="5385277"/>
              <a:ext cx="2162178" cy="81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428596" y="428604"/>
            <a:ext cx="4041648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Нечётность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285720" y="1214422"/>
            <a:ext cx="4041648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называется 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нечётной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D(y)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симметрична относительно 0,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любого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D(y)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выполняется условие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2400" b="1" i="1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x)= 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</a:t>
            </a:r>
            <a:endParaRPr kumimoji="0" lang="ru-RU" sz="2800" b="1" i="1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4429124" y="500042"/>
            <a:ext cx="4402138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Свойство графика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4857752" y="1357298"/>
            <a:ext cx="4041775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 нечётной функции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симметричен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относительно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начала координат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500694" y="3500438"/>
            <a:ext cx="2882904" cy="2162178"/>
            <a:chOff x="5653089" y="4149726"/>
            <a:chExt cx="2882904" cy="2162178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6014246" y="5230021"/>
              <a:ext cx="216217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653089" y="5230815"/>
              <a:ext cx="288290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Группа 7"/>
            <p:cNvGrpSpPr/>
            <p:nvPr/>
          </p:nvGrpSpPr>
          <p:grpSpPr>
            <a:xfrm>
              <a:off x="6373815" y="4510089"/>
              <a:ext cx="721520" cy="1441452"/>
              <a:chOff x="6373021" y="4871246"/>
              <a:chExt cx="721520" cy="1441452"/>
            </a:xfrm>
          </p:grpSpPr>
          <p:cxnSp>
            <p:nvCxnSpPr>
              <p:cNvPr id="9" name="AutoShape 2"/>
              <p:cNvCxnSpPr>
                <a:cxnSpLocks noChangeShapeType="1"/>
              </p:cNvCxnSpPr>
              <p:nvPr/>
            </p:nvCxnSpPr>
            <p:spPr bwMode="auto">
              <a:xfrm rot="5400000">
                <a:off x="5653089" y="5591178"/>
                <a:ext cx="1441452" cy="1588"/>
              </a:xfrm>
              <a:prstGeom prst="straightConnector1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</p:spPr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 flipH="1" flipV="1">
                <a:off x="6373815" y="5591178"/>
                <a:ext cx="720726" cy="72072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/>
            <p:cNvGrpSpPr/>
            <p:nvPr/>
          </p:nvGrpSpPr>
          <p:grpSpPr>
            <a:xfrm>
              <a:off x="7094541" y="4510089"/>
              <a:ext cx="721520" cy="1442246"/>
              <a:chOff x="7094541" y="4870452"/>
              <a:chExt cx="721520" cy="1442246"/>
            </a:xfrm>
          </p:grpSpPr>
          <p:cxnSp>
            <p:nvCxnSpPr>
              <p:cNvPr id="12" name="AutoShape 3"/>
              <p:cNvCxnSpPr>
                <a:cxnSpLocks noChangeShapeType="1"/>
              </p:cNvCxnSpPr>
              <p:nvPr/>
            </p:nvCxnSpPr>
            <p:spPr bwMode="auto">
              <a:xfrm rot="5400000">
                <a:off x="7094541" y="5591178"/>
                <a:ext cx="1441452" cy="1588"/>
              </a:xfrm>
              <a:prstGeom prst="straightConnector1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</p:spPr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7094541" y="4870452"/>
                <a:ext cx="720726" cy="72072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428596" y="571480"/>
            <a:ext cx="4041648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Знакопостоянство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28596" y="1357298"/>
            <a:ext cx="4041648" cy="4246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Промежутки, на которых функция сохраняет постоянный знак, называются промежутками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знакопостоянства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4429124" y="571480"/>
            <a:ext cx="4324356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Свойство графика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4211637" y="2454234"/>
            <a:ext cx="4728503" cy="2761013"/>
          </a:xfrm>
          <a:custGeom>
            <a:avLst/>
            <a:gdLst>
              <a:gd name="connsiteX0" fmla="*/ 0 w 4011880"/>
              <a:gd name="connsiteY0" fmla="*/ 965860 h 2761013"/>
              <a:gd name="connsiteX1" fmla="*/ 356259 w 4011880"/>
              <a:gd name="connsiteY1" fmla="*/ 2034639 h 2761013"/>
              <a:gd name="connsiteX2" fmla="*/ 712519 w 4011880"/>
              <a:gd name="connsiteY2" fmla="*/ 1690254 h 2761013"/>
              <a:gd name="connsiteX3" fmla="*/ 1056904 w 4011880"/>
              <a:gd name="connsiteY3" fmla="*/ 217714 h 2761013"/>
              <a:gd name="connsiteX4" fmla="*/ 1436914 w 4011880"/>
              <a:gd name="connsiteY4" fmla="*/ 1690254 h 2761013"/>
              <a:gd name="connsiteX5" fmla="*/ 1781298 w 4011880"/>
              <a:gd name="connsiteY5" fmla="*/ 2390898 h 2761013"/>
              <a:gd name="connsiteX6" fmla="*/ 2125683 w 4011880"/>
              <a:gd name="connsiteY6" fmla="*/ 1702130 h 2761013"/>
              <a:gd name="connsiteX7" fmla="*/ 2493818 w 4011880"/>
              <a:gd name="connsiteY7" fmla="*/ 965860 h 2761013"/>
              <a:gd name="connsiteX8" fmla="*/ 2861953 w 4011880"/>
              <a:gd name="connsiteY8" fmla="*/ 1690254 h 2761013"/>
              <a:gd name="connsiteX9" fmla="*/ 3218213 w 4011880"/>
              <a:gd name="connsiteY9" fmla="*/ 2759034 h 2761013"/>
              <a:gd name="connsiteX10" fmla="*/ 3610098 w 4011880"/>
              <a:gd name="connsiteY10" fmla="*/ 1678379 h 2761013"/>
              <a:gd name="connsiteX11" fmla="*/ 3954483 w 4011880"/>
              <a:gd name="connsiteY11" fmla="*/ 241465 h 2761013"/>
              <a:gd name="connsiteX12" fmla="*/ 3954483 w 4011880"/>
              <a:gd name="connsiteY12" fmla="*/ 229589 h 276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1880" h="2761013">
                <a:moveTo>
                  <a:pt x="0" y="965860"/>
                </a:moveTo>
                <a:cubicBezTo>
                  <a:pt x="118753" y="1439883"/>
                  <a:pt x="237506" y="1913907"/>
                  <a:pt x="356259" y="2034639"/>
                </a:cubicBezTo>
                <a:cubicBezTo>
                  <a:pt x="475012" y="2155371"/>
                  <a:pt x="595745" y="1993075"/>
                  <a:pt x="712519" y="1690254"/>
                </a:cubicBezTo>
                <a:cubicBezTo>
                  <a:pt x="829293" y="1387433"/>
                  <a:pt x="936172" y="217714"/>
                  <a:pt x="1056904" y="217714"/>
                </a:cubicBezTo>
                <a:cubicBezTo>
                  <a:pt x="1177636" y="217714"/>
                  <a:pt x="1316182" y="1328057"/>
                  <a:pt x="1436914" y="1690254"/>
                </a:cubicBezTo>
                <a:cubicBezTo>
                  <a:pt x="1557646" y="2052451"/>
                  <a:pt x="1666503" y="2388919"/>
                  <a:pt x="1781298" y="2390898"/>
                </a:cubicBezTo>
                <a:cubicBezTo>
                  <a:pt x="1896093" y="2392877"/>
                  <a:pt x="2125683" y="1702130"/>
                  <a:pt x="2125683" y="1702130"/>
                </a:cubicBezTo>
                <a:cubicBezTo>
                  <a:pt x="2244436" y="1464624"/>
                  <a:pt x="2371106" y="967839"/>
                  <a:pt x="2493818" y="965860"/>
                </a:cubicBezTo>
                <a:cubicBezTo>
                  <a:pt x="2616530" y="963881"/>
                  <a:pt x="2741220" y="1391392"/>
                  <a:pt x="2861953" y="1690254"/>
                </a:cubicBezTo>
                <a:cubicBezTo>
                  <a:pt x="2982686" y="1989116"/>
                  <a:pt x="3093522" y="2761013"/>
                  <a:pt x="3218213" y="2759034"/>
                </a:cubicBezTo>
                <a:cubicBezTo>
                  <a:pt x="3342904" y="2757055"/>
                  <a:pt x="3487386" y="2097974"/>
                  <a:pt x="3610098" y="1678379"/>
                </a:cubicBezTo>
                <a:cubicBezTo>
                  <a:pt x="3732810" y="1258784"/>
                  <a:pt x="3897086" y="482930"/>
                  <a:pt x="3954483" y="241465"/>
                </a:cubicBezTo>
                <a:cubicBezTo>
                  <a:pt x="4011880" y="0"/>
                  <a:pt x="3983181" y="114794"/>
                  <a:pt x="3954483" y="229589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933157" y="4148932"/>
            <a:ext cx="360363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11637" y="4149726"/>
            <a:ext cx="4684719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4149726"/>
            <a:ext cx="301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4214818"/>
            <a:ext cx="301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8148" y="4357694"/>
            <a:ext cx="301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726" y="3429000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3643314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571480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Рассмотренные понятия относят к основным свойствам функции. Поэтому при исследовании функции определяют: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5720" y="1500174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1)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(у);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2) Е(у);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3) Периодичность;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4) Четность и нечетность;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5) Точки пересечения графика с осями координат;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6) Промежутки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законопостоянства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функции;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7) Интервалы возрастания и убывания;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8) Построение графика.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00034" y="5643578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Эта схема может быть изменена и дополнена новыми пунктами в зависимости от характера функции и целей исследования.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числовой функции. Способы задания функций.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пропорциональность, линейная зависимость и их графики.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Обратная пропорциональность и ее график.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Квадратичная функция, ее свойства и график.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Сложная функция. Обратная функция.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Построение графиков функции.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>1. ОПРЕДЕЛЕНИЕ ЧИСЛОВОЙ ФУНКЦИИ. </a:t>
            </a:r>
            <a:br>
              <a:rPr lang="ru-RU" sz="2700" b="1" dirty="0" smtClean="0"/>
            </a:br>
            <a:r>
              <a:rPr lang="ru-RU" sz="2700" b="1" dirty="0" smtClean="0"/>
              <a:t>СПОСОБЫ ЗАДАНИЯ ФУНКЦИЙ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i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800" b="1" i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i="1" u="sng" dirty="0" smtClean="0">
                <a:solidFill>
                  <a:srgbClr val="C00000"/>
                </a:solidFill>
              </a:rPr>
              <a:t>Функция </a:t>
            </a:r>
            <a:r>
              <a:rPr lang="ru-RU" sz="2800" b="1" i="1" dirty="0" smtClean="0">
                <a:solidFill>
                  <a:srgbClr val="C00000"/>
                </a:solidFill>
              </a:rPr>
              <a:t>–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одно из важнейших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математических понятий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Функцией                      называют такую зависимость переменной </a:t>
            </a:r>
            <a:r>
              <a:rPr lang="ru-RU" sz="2400" b="1" i="1" dirty="0" smtClean="0">
                <a:solidFill>
                  <a:schemeClr val="accent2"/>
                </a:solidFill>
              </a:rPr>
              <a:t>у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от переменной </a:t>
            </a:r>
            <a:r>
              <a:rPr lang="ru-RU" sz="2400" b="1" i="1" dirty="0" err="1" smtClean="0">
                <a:solidFill>
                  <a:schemeClr val="accent2"/>
                </a:solidFill>
              </a:rPr>
              <a:t>х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при которой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</a:rPr>
              <a:t>каждому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значению переменной </a:t>
            </a:r>
            <a:r>
              <a:rPr lang="ru-RU" sz="2400" b="1" i="1" dirty="0" err="1" smtClean="0">
                <a:solidFill>
                  <a:schemeClr val="accent2"/>
                </a:solidFill>
              </a:rPr>
              <a:t>х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соответствует  </a:t>
            </a: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</a:rPr>
              <a:t>единственное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значение переменной  </a:t>
            </a:r>
            <a:r>
              <a:rPr lang="ru-RU" sz="2400" b="1" i="1" dirty="0" smtClean="0">
                <a:solidFill>
                  <a:schemeClr val="accent2"/>
                </a:solidFill>
              </a:rPr>
              <a:t>у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Переменную 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ru-RU" sz="24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называют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независимой  переменной </a:t>
            </a:r>
            <a:r>
              <a:rPr lang="ru-RU" sz="2400" b="1" i="1" dirty="0" smtClean="0">
                <a:solidFill>
                  <a:srgbClr val="FF0000"/>
                </a:solidFill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bg1"/>
                </a:solidFill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или</a:t>
            </a:r>
          </a:p>
          <a:p>
            <a:pPr algn="ctr">
              <a:buNone/>
            </a:pPr>
            <a:r>
              <a:rPr lang="en-US" sz="2400" b="1" i="1" dirty="0" smtClean="0">
                <a:cs typeface="Times New Roman" pitchFamily="18" charset="0"/>
              </a:rPr>
              <a:t>   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аргументом</a:t>
            </a:r>
            <a:endParaRPr lang="ru-RU" sz="2400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857232"/>
            <a:ext cx="4038600" cy="516890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Переменную</a:t>
            </a:r>
          </a:p>
          <a:p>
            <a:pPr algn="ctr">
              <a:buNone/>
            </a:pP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cs typeface="Times New Roman" pitchFamily="18" charset="0"/>
              </a:rPr>
              <a:t>у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называют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0070C0"/>
                </a:solidFill>
                <a:cs typeface="Times New Roman" pitchFamily="18" charset="0"/>
              </a:rPr>
              <a:t>зависимой переменной </a:t>
            </a:r>
          </a:p>
          <a:p>
            <a:pPr algn="ctr">
              <a:buNone/>
            </a:pPr>
            <a:endParaRPr lang="ru-RU" sz="2400" b="1" i="1" u="sng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Говорят также,  что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70C0"/>
                </a:solidFill>
                <a:cs typeface="Times New Roman" pitchFamily="18" charset="0"/>
              </a:rPr>
              <a:t>переменная</a:t>
            </a:r>
            <a:r>
              <a:rPr lang="en-US" sz="2400" b="1" i="1" u="sng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70C0"/>
                </a:solidFill>
                <a:cs typeface="Times New Roman" pitchFamily="18" charset="0"/>
              </a:rPr>
              <a:t> у 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bg1"/>
                </a:solidFill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chemeClr val="bg1"/>
                </a:solidFill>
                <a:cs typeface="Times New Roman" pitchFamily="18" charset="0"/>
              </a:rPr>
              <a:t>является функцией от </a:t>
            </a:r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переменной </a:t>
            </a:r>
            <a:r>
              <a:rPr lang="en-US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  <a:cs typeface="Times New Roman" pitchFamily="18" charset="0"/>
              </a:rPr>
              <a:t>х</a:t>
            </a:r>
            <a:endParaRPr lang="ru-RU" sz="2400" b="1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Все значения</a:t>
            </a:r>
          </a:p>
          <a:p>
            <a:pPr algn="ctr"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независимой переменной </a:t>
            </a:r>
          </a:p>
          <a:p>
            <a:pPr algn="ctr">
              <a:buNone/>
            </a:pPr>
            <a:r>
              <a:rPr lang="ru-RU" sz="2400" b="1" i="1" dirty="0" smtClean="0"/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образуют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область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определения </a:t>
            </a:r>
            <a:r>
              <a:rPr lang="ru-RU" sz="2400" b="1" i="1" dirty="0" smtClean="0">
                <a:solidFill>
                  <a:schemeClr val="bg1"/>
                </a:solidFill>
              </a:rPr>
              <a:t>функции –</a:t>
            </a:r>
            <a:r>
              <a:rPr lang="ru-RU" sz="2400" b="1" i="1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D(y)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Все значения ,</a:t>
            </a:r>
          </a:p>
          <a:p>
            <a:pPr algn="ctr"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 которые принимает</a:t>
            </a:r>
          </a:p>
          <a:p>
            <a:pPr algn="ctr"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 зависимая переменная</a:t>
            </a:r>
          </a:p>
          <a:p>
            <a:pPr algn="ctr">
              <a:buNone/>
            </a:pPr>
            <a:r>
              <a:rPr lang="ru-RU" sz="2400" b="1" i="1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у</a:t>
            </a:r>
            <a:endParaRPr lang="ru-RU" sz="2400" b="1" i="1" dirty="0" smtClean="0"/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образуют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область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значений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функции –</a:t>
            </a:r>
            <a:r>
              <a:rPr lang="ru-RU" sz="2400" b="1" i="1" dirty="0" smtClean="0"/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E(y)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функции у=2х-1,    </a:t>
            </a:r>
            <a:r>
              <a:rPr lang="ru-RU" sz="2400" dirty="0" err="1" smtClean="0"/>
              <a:t>х</a:t>
            </a:r>
            <a:r>
              <a:rPr lang="ru-RU" sz="2400" dirty="0" smtClean="0">
                <a:sym typeface="Symbol"/>
              </a:rPr>
              <a:t>[1;5]</a:t>
            </a:r>
          </a:p>
          <a:p>
            <a:pPr>
              <a:buNone/>
            </a:pPr>
            <a:r>
              <a:rPr lang="ru-RU" sz="2400" dirty="0" smtClean="0">
                <a:sym typeface="Symbol"/>
              </a:rPr>
              <a:t>Отрезок [1;5] – ее область определения,  а </a:t>
            </a:r>
          </a:p>
          <a:p>
            <a:pPr>
              <a:buNone/>
            </a:pPr>
            <a:r>
              <a:rPr lang="ru-RU" sz="2400" dirty="0" smtClean="0">
                <a:sym typeface="Symbol"/>
              </a:rPr>
              <a:t>Отрезок [1;9] – множество значений.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071670" y="2571744"/>
            <a:ext cx="5500726" cy="3736987"/>
            <a:chOff x="968370" y="2708273"/>
            <a:chExt cx="2341563" cy="2522541"/>
          </a:xfrm>
        </p:grpSpPr>
        <p:sp>
          <p:nvSpPr>
            <p:cNvPr id="5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6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7644" y="1266822"/>
            <a:ext cx="1081089" cy="4523976"/>
          </a:xfrm>
          <a:prstGeom prst="rect">
            <a:avLst/>
          </a:prstGeom>
        </p:spPr>
        <p:txBody>
          <a:bodyPr vert="vert27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График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функции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1689096" y="4510089"/>
            <a:ext cx="6612762" cy="2162178"/>
          </a:xfrm>
          <a:prstGeom prst="rect">
            <a:avLst/>
          </a:prstGeom>
          <a:solidFill>
            <a:schemeClr val="tx1">
              <a:alpha val="1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у:</a:t>
            </a:r>
            <a:endParaRPr kumimoji="0" lang="en-US" sz="2400" b="1" i="1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1" u="none" strike="noStrike" kern="1200" cap="none" spc="0" normalizeH="0" baseline="0" noProof="0" smtClean="0">
              <a:ln>
                <a:noFill/>
              </a:ln>
              <a:solidFill>
                <a:srgbClr val="005C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Область определения –</a:t>
            </a: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D(y)=</a:t>
            </a: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 - 4; 8].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Область значений – </a:t>
            </a: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E(y)= [- 2; 5].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28728" y="428604"/>
            <a:ext cx="7143800" cy="3579040"/>
            <a:chOff x="2409029" y="572274"/>
            <a:chExt cx="5852699" cy="3579040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2928926" y="2714620"/>
              <a:ext cx="492922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2964645" y="2178835"/>
              <a:ext cx="3214710" cy="158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 w="med" len="lg"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29586" y="2786058"/>
              <a:ext cx="332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err="1" smtClean="0"/>
                <a:t>х</a:t>
              </a:r>
              <a:endParaRPr lang="ru-RU" sz="2000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86314" y="6429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/>
                <a:t>у</a:t>
              </a:r>
              <a:endParaRPr lang="ru-RU" sz="2400" b="1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3438" y="3214686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-2</a:t>
              </a:r>
              <a:endParaRPr lang="ru-RU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3438" y="107154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4</a:t>
              </a:r>
              <a:endParaRPr lang="ru-RU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271462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0</a:t>
              </a:r>
              <a:endParaRPr lang="ru-RU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8992" y="271462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3</a:t>
              </a:r>
              <a:endParaRPr lang="ru-RU" b="1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0892" y="271462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7</a:t>
              </a:r>
              <a:endParaRPr lang="ru-RU" b="1" i="1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130548" y="924560"/>
              <a:ext cx="4343400" cy="2504440"/>
            </a:xfrm>
            <a:custGeom>
              <a:avLst/>
              <a:gdLst>
                <a:gd name="connsiteX0" fmla="*/ 0 w 4343400"/>
                <a:gd name="connsiteY0" fmla="*/ 2133600 h 2504440"/>
                <a:gd name="connsiteX1" fmla="*/ 381000 w 4343400"/>
                <a:gd name="connsiteY1" fmla="*/ 1767840 h 2504440"/>
                <a:gd name="connsiteX2" fmla="*/ 731520 w 4343400"/>
                <a:gd name="connsiteY2" fmla="*/ 335280 h 2504440"/>
                <a:gd name="connsiteX3" fmla="*/ 1463040 w 4343400"/>
                <a:gd name="connsiteY3" fmla="*/ 1432560 h 2504440"/>
                <a:gd name="connsiteX4" fmla="*/ 1828800 w 4343400"/>
                <a:gd name="connsiteY4" fmla="*/ 1066800 h 2504440"/>
                <a:gd name="connsiteX5" fmla="*/ 2194560 w 4343400"/>
                <a:gd name="connsiteY5" fmla="*/ 1813560 h 2504440"/>
                <a:gd name="connsiteX6" fmla="*/ 3596640 w 4343400"/>
                <a:gd name="connsiteY6" fmla="*/ 2499360 h 2504440"/>
                <a:gd name="connsiteX7" fmla="*/ 3977640 w 4343400"/>
                <a:gd name="connsiteY7" fmla="*/ 1783080 h 2504440"/>
                <a:gd name="connsiteX8" fmla="*/ 4343400 w 4343400"/>
                <a:gd name="connsiteY8" fmla="*/ 0 h 25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3400" h="2504440">
                  <a:moveTo>
                    <a:pt x="0" y="2133600"/>
                  </a:moveTo>
                  <a:cubicBezTo>
                    <a:pt x="129540" y="2100580"/>
                    <a:pt x="259080" y="2067560"/>
                    <a:pt x="381000" y="1767840"/>
                  </a:cubicBezTo>
                  <a:cubicBezTo>
                    <a:pt x="502920" y="1468120"/>
                    <a:pt x="551180" y="391160"/>
                    <a:pt x="731520" y="335280"/>
                  </a:cubicBezTo>
                  <a:cubicBezTo>
                    <a:pt x="911860" y="279400"/>
                    <a:pt x="1280160" y="1310640"/>
                    <a:pt x="1463040" y="1432560"/>
                  </a:cubicBezTo>
                  <a:cubicBezTo>
                    <a:pt x="1645920" y="1554480"/>
                    <a:pt x="1706880" y="1003300"/>
                    <a:pt x="1828800" y="1066800"/>
                  </a:cubicBezTo>
                  <a:cubicBezTo>
                    <a:pt x="1950720" y="1130300"/>
                    <a:pt x="1899920" y="1574800"/>
                    <a:pt x="2194560" y="1813560"/>
                  </a:cubicBezTo>
                  <a:cubicBezTo>
                    <a:pt x="2489200" y="2052320"/>
                    <a:pt x="3299460" y="2504440"/>
                    <a:pt x="3596640" y="2499360"/>
                  </a:cubicBezTo>
                  <a:cubicBezTo>
                    <a:pt x="3893820" y="2494280"/>
                    <a:pt x="3853180" y="2199640"/>
                    <a:pt x="3977640" y="1783080"/>
                  </a:cubicBezTo>
                  <a:cubicBezTo>
                    <a:pt x="4102100" y="1366520"/>
                    <a:pt x="4287520" y="299720"/>
                    <a:pt x="4343400" y="0"/>
                  </a:cubicBezTo>
                </a:path>
              </a:pathLst>
            </a:cu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54904" y="906459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y</a:t>
              </a:r>
              <a:endParaRPr lang="ru-RU" sz="2400" b="1" i="1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5833271" y="2528092"/>
              <a:ext cx="3243267" cy="1588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590004" y="3609181"/>
              <a:ext cx="1081089" cy="1588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3130548" y="4149726"/>
              <a:ext cx="4324356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2409822" y="906459"/>
              <a:ext cx="5045082" cy="1588"/>
            </a:xfrm>
            <a:prstGeom prst="line">
              <a:avLst/>
            </a:prstGeom>
            <a:ln w="25400">
              <a:solidFill>
                <a:schemeClr val="accent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413317" y="3423920"/>
              <a:ext cx="4317365" cy="5080"/>
            </a:xfrm>
            <a:prstGeom prst="line">
              <a:avLst/>
            </a:prstGeom>
            <a:ln w="25400">
              <a:solidFill>
                <a:schemeClr val="accent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>
              <a:off x="1148552" y="2167729"/>
              <a:ext cx="2522541" cy="1588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09822" y="1987548"/>
              <a:ext cx="492443" cy="62453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>
                      <a:lumMod val="50000"/>
                    </a:schemeClr>
                  </a:solidFill>
                </a:rPr>
                <a:t>E(y)</a:t>
              </a:r>
              <a:endParaRPr lang="ru-RU" sz="2000" b="1" i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32363" y="414972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D(y)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Способы задания функций</a:t>
            </a:r>
            <a:endParaRPr lang="ru-RU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FFCCFF"/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1.   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Аналитический</a:t>
            </a:r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.   Графический</a:t>
            </a:r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.   Табличный</a:t>
            </a:r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cs typeface="Times New Roman" pitchFamily="18" charset="0"/>
              </a:rPr>
              <a:t>4.  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Описательный</a:t>
            </a:r>
            <a:endParaRPr lang="en-US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ln w="5715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одержимое 3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 fontScale="85000" lnSpcReduction="20000"/>
          </a:bodyPr>
          <a:lstStyle/>
          <a:p>
            <a:endParaRPr lang="en-US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cs typeface="Times New Roman" pitchFamily="18" charset="0"/>
              </a:rPr>
              <a:t>1.</a:t>
            </a:r>
            <a:r>
              <a:rPr lang="en-US" b="1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y=2x-5;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cs typeface="Times New Roman" pitchFamily="18" charset="0"/>
              </a:rPr>
              <a:t>2.    </a:t>
            </a:r>
            <a:endParaRPr lang="en-US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cs typeface="Times New Roman" pitchFamily="18" charset="0"/>
              </a:rPr>
              <a:t> 3.    </a:t>
            </a:r>
          </a:p>
          <a:p>
            <a:pPr>
              <a:buNone/>
            </a:pPr>
            <a:endParaRPr lang="en-US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  <a:cs typeface="Times New Roman" pitchFamily="18" charset="0"/>
              </a:rPr>
              <a:t>                                       </a:t>
            </a:r>
          </a:p>
          <a:p>
            <a:pPr marL="566928" indent="-457200">
              <a:buAutoNum type="arabicPeriod" startAt="4"/>
            </a:pP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Функция на 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[-2; -1] 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         возрастает, </a:t>
            </a:r>
            <a:endParaRPr lang="en-US" sz="2400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на 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[0; 4] 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убывает, </a:t>
            </a:r>
            <a:endParaRPr lang="en-US" sz="2400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на 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[-1; 0] 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равна 5.</a:t>
            </a:r>
            <a:endParaRPr lang="ru-RU" sz="2400" b="1" i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pic>
        <p:nvPicPr>
          <p:cNvPr id="8" name="Picture 3" descr="C:\Documents and Settings\Admin\Рабочий стол\File0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500306"/>
            <a:ext cx="1857388" cy="897752"/>
          </a:xfrm>
          <a:prstGeom prst="rect">
            <a:avLst/>
          </a:prstGeom>
          <a:noFill/>
          <a:ln w="38100">
            <a:solidFill>
              <a:srgbClr val="FFCCFF"/>
            </a:solidFill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86380" y="3714752"/>
          <a:ext cx="3071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67"/>
                <a:gridCol w="614367"/>
                <a:gridCol w="614367"/>
                <a:gridCol w="614367"/>
                <a:gridCol w="614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8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2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200"/>
                            </p:stCondLst>
                            <p:childTnLst>
                              <p:par>
                                <p:cTn id="3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tmFilter="0,0; .5, 1; 1, 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8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8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800"/>
                            </p:stCondLst>
                            <p:childTnLst>
                              <p:par>
                                <p:cTn id="5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800"/>
                            </p:stCondLst>
                            <p:childTnLst>
                              <p:par>
                                <p:cTn id="5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800"/>
                            </p:stCondLst>
                            <p:childTnLst>
                              <p:par>
                                <p:cTn id="6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800"/>
                            </p:stCondLst>
                            <p:childTnLst>
                              <p:par>
                                <p:cTn id="6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800"/>
                            </p:stCondLst>
                            <p:childTnLst>
                              <p:par>
                                <p:cTn id="7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7800"/>
                            </p:stCondLst>
                            <p:childTnLst>
                              <p:par>
                                <p:cTn id="7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85720" y="571480"/>
            <a:ext cx="8589963" cy="57864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Графиком функции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называют множество всех точек координатной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плоскости,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абсциссы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5C2A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которых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равны значениям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аргумента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,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а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ординаты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- соответствующим значениям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функции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 smtClean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Причем равенство </a:t>
            </a:r>
            <a:r>
              <a:rPr lang="ru-RU" sz="3200" b="1" dirty="0" err="1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у=</a:t>
            </a:r>
            <a:r>
              <a:rPr lang="en-US" sz="32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f(x)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 называют уравнением этого графика.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715</Words>
  <PresentationFormat>Экран (4:3)</PresentationFormat>
  <Paragraphs>169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ВОПРОСЫ:</vt:lpstr>
      <vt:lpstr>  1. ОПРЕДЕЛЕНИЕ ЧИСЛОВОЙ ФУНКЦИИ.  СПОСОБЫ ЗАДАНИЯ ФУНКЦИЙ </vt:lpstr>
      <vt:lpstr>Слайд 4</vt:lpstr>
      <vt:lpstr>Слайд 5</vt:lpstr>
      <vt:lpstr>НАПРИМЕР:</vt:lpstr>
      <vt:lpstr>Слайд 7</vt:lpstr>
      <vt:lpstr>Способы задания функций</vt:lpstr>
      <vt:lpstr>Слайд 9</vt:lpstr>
      <vt:lpstr>Слайд 10</vt:lpstr>
      <vt:lpstr>ЧИСЛОВЫЕ ФУНКЦИИ ОБЛАДАЮТ МНОГИМИ СВОЙСТВАМИ: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Владос</dc:creator>
  <cp:lastModifiedBy>Владос</cp:lastModifiedBy>
  <cp:revision>23</cp:revision>
  <dcterms:created xsi:type="dcterms:W3CDTF">2013-02-10T09:44:32Z</dcterms:created>
  <dcterms:modified xsi:type="dcterms:W3CDTF">2014-02-11T18:35:49Z</dcterms:modified>
</cp:coreProperties>
</file>