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5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67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7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1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855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86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2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84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83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93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9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42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42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23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55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7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6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865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295258" cy="165952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Shruti" panose="020B0604020202020204" pitchFamily="34" charset="0"/>
                <a:cs typeface="Shruti" panose="020B0604020202020204" pitchFamily="34" charset="0"/>
              </a:rPr>
              <a:t>ОГБПОУ </a:t>
            </a:r>
            <a:r>
              <a:rPr lang="ru-RU" sz="1600" b="1" dirty="0">
                <a:latin typeface="Shruti" panose="020B0604020202020204" pitchFamily="34" charset="0"/>
                <a:cs typeface="Shruti" panose="020B0604020202020204" pitchFamily="34" charset="0"/>
              </a:rPr>
              <a:t>«СМОЛЕНСКИЙ БАЗОВЫЙ </a:t>
            </a:r>
            <a:br>
              <a:rPr lang="ru-RU" sz="1600" b="1" dirty="0">
                <a:latin typeface="Shruti" panose="020B0604020202020204" pitchFamily="34" charset="0"/>
                <a:cs typeface="Shruti" panose="020B0604020202020204" pitchFamily="34" charset="0"/>
              </a:rPr>
            </a:br>
            <a:r>
              <a:rPr lang="ru-RU" sz="1600" b="1" dirty="0">
                <a:latin typeface="Shruti" panose="020B0604020202020204" pitchFamily="34" charset="0"/>
                <a:cs typeface="Shruti" panose="020B0604020202020204" pitchFamily="34" charset="0"/>
              </a:rPr>
              <a:t>МЕДИЦИНСКИЙ КОЛЛЕДЖ ИМЕНИ К.С.КОНСТАНТИНОВОЙ»</a:t>
            </a:r>
            <a:br>
              <a:rPr lang="ru-RU" sz="1600" b="1" dirty="0">
                <a:latin typeface="Shruti" panose="020B0604020202020204" pitchFamily="34" charset="0"/>
                <a:cs typeface="Shruti" panose="020B0604020202020204" pitchFamily="34" charset="0"/>
              </a:rPr>
            </a:br>
            <a:r>
              <a:rPr lang="ru-RU" sz="1600" dirty="0">
                <a:latin typeface="Shruti" panose="020B0604020202020204" pitchFamily="34" charset="0"/>
                <a:cs typeface="Shruti" panose="020B0604020202020204" pitchFamily="34" charset="0"/>
              </a:rPr>
              <a:t/>
            </a:r>
            <a:br>
              <a:rPr lang="ru-RU" sz="1600" dirty="0">
                <a:latin typeface="Shruti" panose="020B0604020202020204" pitchFamily="34" charset="0"/>
                <a:cs typeface="Shruti" panose="020B0604020202020204" pitchFamily="34" charset="0"/>
              </a:rPr>
            </a:br>
            <a:r>
              <a:rPr lang="ru-RU" sz="1600" dirty="0">
                <a:latin typeface="Shruti" panose="020B0604020202020204" pitchFamily="34" charset="0"/>
                <a:cs typeface="Shruti" panose="020B0604020202020204" pitchFamily="34" charset="0"/>
              </a:rPr>
              <a:t/>
            </a:r>
            <a:br>
              <a:rPr lang="ru-RU" sz="1600" dirty="0">
                <a:latin typeface="Shruti" panose="020B0604020202020204" pitchFamily="34" charset="0"/>
                <a:cs typeface="Shruti" panose="020B0604020202020204" pitchFamily="34" charset="0"/>
              </a:rPr>
            </a:br>
            <a:r>
              <a:rPr lang="ru-RU" sz="2400" b="1" dirty="0">
                <a:latin typeface="Shruti" panose="020B0604020202020204" pitchFamily="34" charset="0"/>
                <a:cs typeface="Shruti" panose="020B0604020202020204" pitchFamily="34" charset="0"/>
              </a:rPr>
              <a:t>ТЕМА</a:t>
            </a:r>
            <a:r>
              <a:rPr lang="ru-RU" sz="2400" b="1" dirty="0" smtClean="0">
                <a:latin typeface="Shruti" panose="020B0604020202020204" pitchFamily="34" charset="0"/>
                <a:cs typeface="Shruti" panose="020B0604020202020204" pitchFamily="34" charset="0"/>
              </a:rPr>
              <a:t>: «ИСТОРИЯ В ЛИЦАХ.</a:t>
            </a:r>
            <a:br>
              <a:rPr lang="ru-RU" sz="2400" b="1" dirty="0" smtClean="0">
                <a:latin typeface="Shruti" panose="020B0604020202020204" pitchFamily="34" charset="0"/>
                <a:cs typeface="Shruti" panose="020B0604020202020204" pitchFamily="34" charset="0"/>
              </a:rPr>
            </a:br>
            <a:r>
              <a:rPr lang="ru-RU" sz="2400" b="1" dirty="0" smtClean="0">
                <a:latin typeface="Shruti" panose="020B0604020202020204" pitchFamily="34" charset="0"/>
                <a:cs typeface="Shruti" panose="020B0604020202020204" pitchFamily="34" charset="0"/>
              </a:rPr>
              <a:t>ГЕРОЙ СОВЕТСКОГО СОЮЗА КСЕНИЯ СЕМЕНОВНА КОНСТАНТИНОВА»</a:t>
            </a:r>
            <a:endParaRPr lang="ru-RU" sz="2400" b="1" dirty="0">
              <a:latin typeface="Shruti" panose="020B0604020202020204" pitchFamily="34" charset="0"/>
              <a:cs typeface="Shruti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00504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Исполнитель</a:t>
            </a:r>
            <a:br>
              <a:rPr lang="ru-RU" dirty="0"/>
            </a:br>
            <a:r>
              <a:rPr lang="ru-RU" dirty="0"/>
              <a:t>Студент группы 023-л</a:t>
            </a:r>
            <a:br>
              <a:rPr lang="ru-RU" dirty="0"/>
            </a:br>
            <a:r>
              <a:rPr lang="ru-RU" dirty="0"/>
              <a:t>Воронов Владислав Антонович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5421" y="5445224"/>
            <a:ext cx="1471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Смоленск </a:t>
            </a:r>
            <a:endParaRPr lang="ru-RU" dirty="0" smtClean="0"/>
          </a:p>
          <a:p>
            <a:pPr algn="ctr"/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72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571480"/>
            <a:ext cx="7000924" cy="419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/>
              <a:t>Указом Президиума Верховного Совета СССР от 4 июня 1944 года за образцовое выполнение заданий командования и проявленные мужество и героизм в боях с немецко-фашистскими захватчиками старшине медицинской службы Константиновой Ксении Семёновне посмертно присвоено звание Героя Советского Союза</a:t>
            </a:r>
            <a:r>
              <a:rPr lang="ru-RU" sz="2800" b="1" dirty="0"/>
              <a:t>.</a:t>
            </a:r>
          </a:p>
        </p:txBody>
      </p:sp>
      <p:pic>
        <p:nvPicPr>
          <p:cNvPr id="6146" name="Picture 2" descr="http://c-in.ru/uploads/p/2016-11-15/v_sevastopole_umer_poslednij_geroj_sovetskogo_soyu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990" y="4929198"/>
            <a:ext cx="2448693" cy="19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00042"/>
            <a:ext cx="7500990" cy="6143668"/>
          </a:xfrm>
        </p:spPr>
        <p:txBody>
          <a:bodyPr>
            <a:normAutofit fontScale="85000" lnSpcReduction="20000"/>
          </a:bodyPr>
          <a:lstStyle/>
          <a:p>
            <a:pPr marL="0" indent="539750" algn="just" fontAlgn="t">
              <a:buNone/>
            </a:pPr>
            <a:r>
              <a:rPr lang="ru-RU" b="1" dirty="0"/>
              <a:t>Память медсестры Ксении Константиновой особенно чтят на ее родине - в селе Сухая </a:t>
            </a:r>
            <a:r>
              <a:rPr lang="ru-RU" b="1" dirty="0" err="1"/>
              <a:t>Лубна</a:t>
            </a:r>
            <a:r>
              <a:rPr lang="ru-RU" b="1" dirty="0"/>
              <a:t>. В местной школе действует экспозиция «Дорогой славы и бессмертия», где каждый год проводятся экскурсии, посвященные подвигу девушки, проводят встречи и общаются с семьей героини - сводные сестры Ксении (дочери ее отца от второго брака), Ксения - ее назвали в честь сестры, и Елена бережно хранят старые фото и воспоминания отца.</a:t>
            </a:r>
          </a:p>
          <a:p>
            <a:pPr marL="0" indent="539750" algn="just" fontAlgn="t">
              <a:buNone/>
            </a:pPr>
            <a:r>
              <a:rPr lang="ru-RU" b="1" dirty="0"/>
              <a:t>На здании бывшей фельдшерско-акушерской школы (ныне медицинский колледж) в городе Липецке в память о Героине установлена мемориальная плита. Также мемориальная плита установлена на здании липецкой средней школы № 28 (расположена на площади Константиновой). 5 мая 1965 года Клубная площадь в Липецке переименована в площадь Константиновой. На мемориальном комплексе на площади Героев находится вылитый из бронзы портрет Ксении Константиновой.</a:t>
            </a:r>
          </a:p>
          <a:p>
            <a:pPr marL="0" indent="539750" algn="just" fontAlgn="t">
              <a:buNone/>
            </a:pPr>
            <a:endParaRPr lang="ru-RU" dirty="0" smtClean="0"/>
          </a:p>
          <a:p>
            <a:pPr marL="0" indent="539750" algn="just" fontAlgn="t">
              <a:buNone/>
            </a:pPr>
            <a:endParaRPr lang="ru-RU" dirty="0" smtClean="0"/>
          </a:p>
          <a:p>
            <a:pPr marL="0" indent="539750" algn="just" fontAlgn="t">
              <a:buNone/>
            </a:pPr>
            <a:endParaRPr lang="ru-RU" dirty="0" smtClean="0"/>
          </a:p>
          <a:p>
            <a:pPr marL="0" indent="539750" algn="just" fontAlgn="t">
              <a:buNone/>
            </a:pPr>
            <a:endParaRPr lang="ru-RU" dirty="0" smtClean="0"/>
          </a:p>
          <a:p>
            <a:pPr marL="0" indent="539750" algn="just" fontAlgn="t">
              <a:buNone/>
            </a:pPr>
            <a:r>
              <a:rPr lang="ru-RU" b="1" dirty="0" smtClean="0"/>
              <a:t>6 </a:t>
            </a:r>
            <a:r>
              <a:rPr lang="ru-RU" b="1" dirty="0"/>
              <a:t>мая 2015 года в Рудне, в Смоленской области</a:t>
            </a:r>
            <a:r>
              <a:rPr lang="ru-RU" b="1" dirty="0" smtClean="0"/>
              <a:t>, открыли</a:t>
            </a:r>
            <a:r>
              <a:rPr lang="ru-RU" b="1" dirty="0"/>
              <a:t> мемориал, увековечивавший имя старшины медицинской службы Ксении Константиновой.</a:t>
            </a: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39693" t="38096" r="42770" b="45676"/>
          <a:stretch>
            <a:fillRect/>
          </a:stretch>
        </p:blipFill>
        <p:spPr bwMode="auto">
          <a:xfrm>
            <a:off x="3143240" y="4214818"/>
            <a:ext cx="27019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65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76018"/>
          </a:xfrm>
        </p:spPr>
        <p:txBody>
          <a:bodyPr>
            <a:normAutofit fontScale="90000"/>
          </a:bodyPr>
          <a:lstStyle/>
          <a:p>
            <a:pPr indent="719138" algn="just"/>
            <a:r>
              <a:rPr lang="ru-RU" sz="2700" b="1" dirty="0"/>
              <a:t>В 2015 году наш колледж был назван в честь Ксении Семеновны Константиновой.</a:t>
            </a:r>
            <a:br>
              <a:rPr lang="ru-RU" sz="27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357298"/>
            <a:ext cx="5786478" cy="51435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18 апреля 2015 года Ксении Константиновой могло бы исполниться 90 лет. </a:t>
            </a:r>
          </a:p>
          <a:p>
            <a:pPr marL="0" indent="719138" algn="just" fontAlgn="t">
              <a:buNone/>
            </a:pPr>
            <a:r>
              <a:rPr lang="ru-RU" b="1" dirty="0"/>
              <a:t>Все сохранившиеся фото Ксении Константиновой, разумеется, черно-белые. Но родные и сослуживцы вспоминали, что у девушки были синие-синие глаза, она была маленькой и хрупкой, любила литературу, особенно стихи Некрасова. В минуты затишья между боями Ксения участвовала в художественной самодеятельности, больше всего любила петь, а солдаты любили слушать ее песни под гитару. Она мечтала стать врачом и увидеть семью после войны, но стала одной из миллионов тех, кто уже никогда не вернулся домой.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константинова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214818"/>
            <a:ext cx="2500330" cy="240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42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1875" t="10000" r="39124" b="23874"/>
          <a:stretch>
            <a:fillRect/>
          </a:stretch>
        </p:blipFill>
        <p:spPr bwMode="auto">
          <a:xfrm>
            <a:off x="571472" y="1214422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16380" cy="2761968"/>
          </a:xfrm>
        </p:spPr>
        <p:txBody>
          <a:bodyPr>
            <a:noAutofit/>
          </a:bodyPr>
          <a:lstStyle/>
          <a:p>
            <a:pPr indent="539750" algn="just"/>
            <a:r>
              <a:rPr lang="ru-RU" sz="2400" b="1" dirty="0" smtClean="0"/>
              <a:t>В 2015 году Смоленскому базовому медицинскому колледжу присвоено звание Героя Советского Союза К.С.Константиновой.</a:t>
            </a:r>
            <a:br>
              <a:rPr lang="ru-RU" sz="2400" b="1" dirty="0" smtClean="0"/>
            </a:br>
            <a:r>
              <a:rPr lang="ru-RU" sz="2400" b="1" dirty="0" smtClean="0"/>
              <a:t>      Ксения </a:t>
            </a:r>
            <a:r>
              <a:rPr lang="ru-RU" sz="2400" b="1" dirty="0"/>
              <a:t>Семеновна Константинова родилась 18 апреля 1925 года в селе Сухая </a:t>
            </a:r>
            <a:r>
              <a:rPr lang="ru-RU" sz="2400" b="1" dirty="0" err="1"/>
              <a:t>Лубна</a:t>
            </a:r>
            <a:r>
              <a:rPr lang="ru-RU" sz="2400" b="1" dirty="0"/>
              <a:t> (поселок Моховое) в </a:t>
            </a:r>
            <a:r>
              <a:rPr lang="ru-RU" sz="2400" b="1" dirty="0" err="1"/>
              <a:t>Трубетчинском</a:t>
            </a:r>
            <a:r>
              <a:rPr lang="ru-RU" sz="2400" b="1" dirty="0"/>
              <a:t> районе Липецкой </a:t>
            </a:r>
            <a:r>
              <a:rPr lang="ru-RU" sz="2400" b="1" dirty="0" smtClean="0"/>
              <a:t>области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Users\Asus\Desktop\8537b9a49300d3ceb66f1999f1055e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335940"/>
            <a:ext cx="2799762" cy="30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5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342900" indent="646113" algn="just">
              <a:buNone/>
            </a:pPr>
            <a:r>
              <a:rPr lang="ru-RU" sz="2800" dirty="0"/>
              <a:t>В 1940 году девушка поступила в Липецкую </a:t>
            </a:r>
            <a:r>
              <a:rPr lang="ru-RU" sz="2800" dirty="0" err="1" smtClean="0"/>
              <a:t>фельдшерско</a:t>
            </a:r>
            <a:r>
              <a:rPr lang="ru-RU" sz="2800" dirty="0" smtClean="0"/>
              <a:t>–акушерскую </a:t>
            </a:r>
            <a:r>
              <a:rPr lang="ru-RU" sz="2800" dirty="0"/>
              <a:t>школу (Липецкий медицинский техникум), в которой училась до 1942 года. </a:t>
            </a:r>
            <a:endParaRPr lang="ru-RU" sz="2800" dirty="0" smtClean="0"/>
          </a:p>
          <a:p>
            <a:pPr marL="342900" indent="646113" algn="just">
              <a:buNone/>
            </a:pPr>
            <a:r>
              <a:rPr lang="ru-RU" sz="2800" dirty="0" smtClean="0"/>
              <a:t>Уже </a:t>
            </a:r>
            <a:r>
              <a:rPr lang="ru-RU" sz="2800" dirty="0"/>
              <a:t>во время учебы Ксения начала работать инструктором при </a:t>
            </a:r>
            <a:r>
              <a:rPr lang="ru-RU" sz="2800" dirty="0" err="1"/>
              <a:t>райздравотделе</a:t>
            </a:r>
            <a:r>
              <a:rPr lang="ru-RU" sz="2800" dirty="0"/>
              <a:t> и в </a:t>
            </a:r>
            <a:r>
              <a:rPr lang="ru-RU" sz="2800" dirty="0" err="1"/>
              <a:t>Трубетчинской</a:t>
            </a:r>
            <a:r>
              <a:rPr lang="ru-RU" sz="2800" dirty="0"/>
              <a:t> </a:t>
            </a:r>
            <a:r>
              <a:rPr lang="ru-RU" sz="2800" dirty="0" smtClean="0"/>
              <a:t>больнице.</a:t>
            </a:r>
          </a:p>
          <a:p>
            <a:pPr marL="342900" indent="646113" algn="just">
              <a:buNone/>
            </a:pP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7198" t="52615"/>
          <a:stretch>
            <a:fillRect/>
          </a:stretch>
        </p:blipFill>
        <p:spPr bwMode="auto">
          <a:xfrm>
            <a:off x="5143504" y="4500570"/>
            <a:ext cx="3398103" cy="1948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832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043758" cy="1487088"/>
          </a:xfrm>
        </p:spPr>
        <p:txBody>
          <a:bodyPr>
            <a:noAutofit/>
          </a:bodyPr>
          <a:lstStyle/>
          <a:p>
            <a:pPr indent="630238" algn="just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>
                <a:solidFill>
                  <a:srgbClr val="FF0000"/>
                </a:solidFill>
              </a:rPr>
              <a:t>1941 году, когда немецкая армия заняла Елец и стала приближаться к родному Липецку, 16-летняя Ксения решила уйти добровольцем на фронт. Вот что писала Ксения в письме матери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8935"/>
            <a:ext cx="8229600" cy="2143139"/>
          </a:xfrm>
        </p:spPr>
        <p:txBody>
          <a:bodyPr>
            <a:normAutofit fontScale="92500"/>
          </a:bodyPr>
          <a:lstStyle/>
          <a:p>
            <a:pPr marL="0" indent="449263" algn="just">
              <a:buNone/>
            </a:pPr>
            <a:endParaRPr lang="ru-RU" dirty="0" smtClean="0"/>
          </a:p>
          <a:p>
            <a:pPr marL="0" indent="449263" algn="just">
              <a:buNone/>
            </a:pPr>
            <a:r>
              <a:rPr lang="ru-RU" dirty="0" smtClean="0"/>
              <a:t>«</a:t>
            </a:r>
            <a:r>
              <a:rPr lang="ru-RU" sz="2800" b="1" dirty="0"/>
              <a:t>Мама, я не могу смотреть спокойно </a:t>
            </a:r>
            <a:r>
              <a:rPr lang="ru-RU" sz="2800" b="1" dirty="0" smtClean="0"/>
              <a:t>на </a:t>
            </a:r>
            <a:r>
              <a:rPr lang="ru-RU" sz="2800" b="1" dirty="0"/>
              <a:t>все происходящее, когда ненавистные фашисты топчут нашу родную землю. Прости, мамочка, я сделала то, что мне подсказало сердце»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2987" t="11486" r="38727" b="26352"/>
          <a:stretch>
            <a:fillRect/>
          </a:stretch>
        </p:blipFill>
        <p:spPr bwMode="auto">
          <a:xfrm>
            <a:off x="6572264" y="5072074"/>
            <a:ext cx="1832328" cy="13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25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928670"/>
            <a:ext cx="7072362" cy="3714776"/>
          </a:xfrm>
        </p:spPr>
        <p:txBody>
          <a:bodyPr>
            <a:normAutofit fontScale="92500" lnSpcReduction="10000"/>
          </a:bodyPr>
          <a:lstStyle/>
          <a:p>
            <a:pPr marL="342900" indent="557213" algn="just"/>
            <a:r>
              <a:rPr lang="ru-RU" sz="2800" b="1" dirty="0"/>
              <a:t>Юная медсестра получила назначение санинструктором в 3-й стрелковый батальон 730-го стрелкового полка 204-й стрелковой дивизии. Ксения Константинова участвовала в боях на Воронежском и Калининском фронтах. Во время наступления, как и все медсестры, помогала раненым, выносила их с поля боя.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8242" t="18919" r="33024" b="30743"/>
          <a:stretch>
            <a:fillRect/>
          </a:stretch>
        </p:blipFill>
        <p:spPr bwMode="auto">
          <a:xfrm>
            <a:off x="4214810" y="4500570"/>
            <a:ext cx="373910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17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215238" cy="2143140"/>
          </a:xfrm>
        </p:spPr>
        <p:txBody>
          <a:bodyPr>
            <a:noAutofit/>
          </a:bodyPr>
          <a:lstStyle/>
          <a:p>
            <a:pPr indent="719138" algn="just"/>
            <a:r>
              <a:rPr lang="ru-RU" sz="2800" b="1" dirty="0">
                <a:solidFill>
                  <a:srgbClr val="C00000"/>
                </a:solidFill>
              </a:rPr>
              <a:t>Вскоре домой пришло еще одно письмо. К этому времени она уже была награждена медалью «За боевые заслуги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357430"/>
            <a:ext cx="7601952" cy="26765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«</a:t>
            </a:r>
            <a:r>
              <a:rPr lang="ru-RU" sz="4400" dirty="0"/>
              <a:t>Папа, </a:t>
            </a:r>
            <a:r>
              <a:rPr lang="ru-RU" sz="4400" dirty="0" err="1"/>
              <a:t>посбросала</a:t>
            </a:r>
            <a:r>
              <a:rPr lang="ru-RU" sz="4400" dirty="0"/>
              <a:t> все бинты я со своего тела, спешу на фронт – добивать </a:t>
            </a:r>
            <a:r>
              <a:rPr lang="ru-RU" sz="4400" dirty="0" smtClean="0"/>
              <a:t>фашистов</a:t>
            </a:r>
            <a:r>
              <a:rPr lang="ru-RU" sz="4400" dirty="0"/>
              <a:t>». 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2987" t="11486" r="38727" b="26352"/>
          <a:stretch>
            <a:fillRect/>
          </a:stretch>
        </p:blipFill>
        <p:spPr bwMode="auto">
          <a:xfrm>
            <a:off x="6429388" y="5072074"/>
            <a:ext cx="1832328" cy="13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6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2082792"/>
          </a:xfrm>
        </p:spPr>
        <p:txBody>
          <a:bodyPr>
            <a:noAutofit/>
          </a:bodyPr>
          <a:lstStyle/>
          <a:p>
            <a:pPr indent="539750" algn="just"/>
            <a:r>
              <a:rPr lang="ru-RU" sz="2400" b="1" dirty="0">
                <a:solidFill>
                  <a:srgbClr val="FF0000"/>
                </a:solidFill>
              </a:rPr>
              <a:t>Осенью 1943 года часть, где служила Ксения, вела бои в Смоленской области. 30 сентября батальон получил приказ двигаться вперед, но кто-то должен был остаться с ранеными.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00039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«Разъясняя боевую задачу, командир батальона - капитан </a:t>
            </a:r>
            <a:r>
              <a:rPr lang="ru-RU" b="1" dirty="0" err="1"/>
              <a:t>Клевакин</a:t>
            </a:r>
            <a:r>
              <a:rPr lang="ru-RU" b="1" dirty="0"/>
              <a:t> - приказал Ксении остаться с ранеными, так как был убит фельдшер санбата, - вспоминал однополчанин Валентин Лазоренко. - Очень не хотела Ксения оставаться, она привыкла быть на передовой, но приказы командиров на фронте не обсуждались. Когда прозвучала команда двигаться вперед, Ксеня обняла меня и сказала: «Прощай, у меня такое предчувствие, что я тебя больше не увижу. Береги себя».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276" t="22297" r="41009" b="34122"/>
          <a:stretch>
            <a:fillRect/>
          </a:stretch>
        </p:blipFill>
        <p:spPr bwMode="auto">
          <a:xfrm>
            <a:off x="5500694" y="5286388"/>
            <a:ext cx="25999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59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352525"/>
            <a:ext cx="8229600" cy="4576805"/>
          </a:xfrm>
        </p:spPr>
        <p:txBody>
          <a:bodyPr>
            <a:normAutofit fontScale="92500" lnSpcReduction="10000"/>
          </a:bodyPr>
          <a:lstStyle/>
          <a:p>
            <a:pPr marL="0" indent="449263" algn="just" fontAlgn="t">
              <a:buNone/>
            </a:pPr>
            <a:r>
              <a:rPr lang="ru-RU" sz="2400" b="1" dirty="0"/>
              <a:t>Когда батальон ушел, из-за холма показались немцы, по разным данным, до 100 человек. Ксения заставила возницу погрузить раненых на повозку и уезжать. А сама осталась, чтобы задержать немцев - дать увезти раненых и отойти батальону. </a:t>
            </a:r>
          </a:p>
          <a:p>
            <a:pPr marL="0" indent="449263" algn="just" fontAlgn="t">
              <a:buNone/>
            </a:pPr>
            <a:r>
              <a:rPr lang="ru-RU" sz="2400" b="1" dirty="0"/>
              <a:t>Немцы открыли огонь. У 18-летней девушки был один автомат и, вероятно, связка гранат, но она не сдалась - приняла заведомо проигранный бой. Даже когда ее ранили в голову, Ксения стреляла до последнего патрона. Потом бросила в гитлеровцев связку гранат.</a:t>
            </a:r>
          </a:p>
          <a:p>
            <a:pPr marL="0" indent="449263" algn="just" fontAlgn="t">
              <a:buNone/>
            </a:pPr>
            <a:r>
              <a:rPr lang="ru-RU" sz="2400" b="1" dirty="0"/>
              <a:t>Немцы смогли схватить Ксению, лишь когда у нее закончились боеприпасы.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62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ru-RU" sz="2400" b="1" dirty="0"/>
              <a:t>Ксению Константинову похоронили 8 октября 1943 года в братской могиле с еще 242 солдатами в деревне Распопы Смоленской области. Но есть и другая версия: Лазоренко утверждал, что Ксению похоронили под липой на берегу реки. Еще одна версия гласит, что могила девушки находится на окраине села Боярщина </a:t>
            </a:r>
            <a:r>
              <a:rPr lang="ru-RU" sz="2400" b="1" dirty="0" err="1"/>
              <a:t>Понизовского</a:t>
            </a:r>
            <a:r>
              <a:rPr lang="ru-RU" sz="2400" b="1" dirty="0"/>
              <a:t> сельского поселения.</a:t>
            </a:r>
          </a:p>
        </p:txBody>
      </p:sp>
      <p:pic>
        <p:nvPicPr>
          <p:cNvPr id="4" name="Рисунок 3" descr="2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4946" y="4143380"/>
            <a:ext cx="2228316" cy="227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13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182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ОГБПОУ «СМОЛЕНСКИЙ БАЗОВЫЙ  МЕДИЦИНСКИЙ КОЛЛЕДЖ ИМЕНИ К.С.КОНСТАНТИНОВОЙ»   ТЕМА: «ИСТОРИЯ В ЛИЦАХ. ГЕРОЙ СОВЕТСКОГО СОЮЗА КСЕНИЯ СЕМЕНОВНА КОНСТАНТИНОВА»</vt:lpstr>
      <vt:lpstr>В 2015 году Смоленскому базовому медицинскому колледжу присвоено звание Героя Советского Союза К.С.Константиновой.       Ксения Семеновна Константинова родилась 18 апреля 1925 года в селе Сухая Лубна (поселок Моховое) в Трубетчинском районе Липецкой области.</vt:lpstr>
      <vt:lpstr>Слайд 3</vt:lpstr>
      <vt:lpstr>          В 1941 году, когда немецкая армия заняла Елец и стала приближаться к родному Липецку, 16-летняя Ксения решила уйти добровольцем на фронт. Вот что писала Ксения в письме матери: </vt:lpstr>
      <vt:lpstr>Слайд 5</vt:lpstr>
      <vt:lpstr>Вскоре домой пришло еще одно письмо. К этому времени она уже была награждена медалью «За боевые заслуги»</vt:lpstr>
      <vt:lpstr>Осенью 1943 года часть, где служила Ксения, вела бои в Смоленской области. 30 сентября батальон получил приказ двигаться вперед, но кто-то должен был остаться с ранеными.</vt:lpstr>
      <vt:lpstr>Слайд 8</vt:lpstr>
      <vt:lpstr>Слайд 9</vt:lpstr>
      <vt:lpstr>Слайд 10</vt:lpstr>
      <vt:lpstr>Слайд 11</vt:lpstr>
      <vt:lpstr>В 2015 году наш колледж был назван в честь Ксении Семеновны Константиновой.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MarinKO</cp:lastModifiedBy>
  <cp:revision>27</cp:revision>
  <dcterms:created xsi:type="dcterms:W3CDTF">2018-09-11T08:07:31Z</dcterms:created>
  <dcterms:modified xsi:type="dcterms:W3CDTF">2019-09-03T07:19:16Z</dcterms:modified>
</cp:coreProperties>
</file>