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7" r:id="rId2"/>
    <p:sldId id="260" r:id="rId3"/>
    <p:sldId id="261" r:id="rId4"/>
    <p:sldId id="263" r:id="rId5"/>
    <p:sldId id="264" r:id="rId6"/>
    <p:sldId id="265" r:id="rId7"/>
    <p:sldId id="273" r:id="rId8"/>
    <p:sldId id="272" r:id="rId9"/>
    <p:sldId id="269" r:id="rId10"/>
    <p:sldId id="266" r:id="rId11"/>
    <p:sldId id="271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9" autoAdjust="0"/>
  </p:normalViewPr>
  <p:slideViewPr>
    <p:cSldViewPr>
      <p:cViewPr varScale="1">
        <p:scale>
          <a:sx n="86" d="100"/>
          <a:sy n="86" d="100"/>
        </p:scale>
        <p:origin x="152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26AEA-7C10-4C7E-844C-E6D33DABF155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78956-7C49-4D41-B885-DBB3A3FFE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1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6E0E206-B3D5-442D-8F19-31A9BAA3187D}" type="slidenum">
              <a:rPr lang="ru-RU" smtClean="0">
                <a:latin typeface="Times New Roman" pitchFamily="18" charset="0"/>
              </a:rPr>
              <a:pPr eaLnBrk="1" hangingPunct="1"/>
              <a:t>7</a:t>
            </a:fld>
            <a:endParaRPr lang="ru-RU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FC2B-4FEE-4FBF-8284-D5E559094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3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7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5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92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0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52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63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92F-BBBD-4208-A00B-80E75BB473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54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8985-B462-4D4D-9636-D3D0141603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4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B8BA-BA4C-45B6-BA4B-CDF14876A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E467-71F3-4AE6-9DA5-F9AF6B5C9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3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A97D-0AA6-4818-B49A-C2A7649324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5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7429E-881B-4F0E-9693-E4C4677D1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4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D7217-B6B3-4469-B2F1-73786A3228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E57A-795B-4871-A2B7-CC3A29AA73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4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445E3-3049-4C0C-8768-B1528C979E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45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6521A-7980-48E6-B42D-101C7862B9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CFB11-452E-4B69-A279-25FA5A3E3F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22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gif"/><Relationship Id="rId18" Type="http://schemas.openxmlformats.org/officeDocument/2006/relationships/image" Target="../media/image24.png"/><Relationship Id="rId3" Type="http://schemas.openxmlformats.org/officeDocument/2006/relationships/image" Target="../media/image9.jpeg"/><Relationship Id="rId21" Type="http://schemas.openxmlformats.org/officeDocument/2006/relationships/image" Target="../media/image27.png"/><Relationship Id="rId7" Type="http://schemas.openxmlformats.org/officeDocument/2006/relationships/image" Target="../media/image13.gif"/><Relationship Id="rId12" Type="http://schemas.openxmlformats.org/officeDocument/2006/relationships/image" Target="../media/image18.gif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.jpeg"/><Relationship Id="rId16" Type="http://schemas.openxmlformats.org/officeDocument/2006/relationships/image" Target="../media/image22.gif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11" Type="http://schemas.openxmlformats.org/officeDocument/2006/relationships/image" Target="../media/image17.gif"/><Relationship Id="rId24" Type="http://schemas.openxmlformats.org/officeDocument/2006/relationships/image" Target="../media/image30.png"/><Relationship Id="rId5" Type="http://schemas.openxmlformats.org/officeDocument/2006/relationships/image" Target="../media/image11.gif"/><Relationship Id="rId15" Type="http://schemas.openxmlformats.org/officeDocument/2006/relationships/image" Target="../media/image21.gif"/><Relationship Id="rId23" Type="http://schemas.openxmlformats.org/officeDocument/2006/relationships/image" Target="../media/image29.png"/><Relationship Id="rId10" Type="http://schemas.openxmlformats.org/officeDocument/2006/relationships/image" Target="../media/image16.gif"/><Relationship Id="rId19" Type="http://schemas.openxmlformats.org/officeDocument/2006/relationships/image" Target="../media/image25.png"/><Relationship Id="rId4" Type="http://schemas.openxmlformats.org/officeDocument/2006/relationships/image" Target="../media/image10.jpeg"/><Relationship Id="rId9" Type="http://schemas.openxmlformats.org/officeDocument/2006/relationships/image" Target="../media/image15.gif"/><Relationship Id="rId14" Type="http://schemas.openxmlformats.org/officeDocument/2006/relationships/image" Target="../media/image20.gif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980728"/>
            <a:ext cx="6659562" cy="2447925"/>
          </a:xfrm>
        </p:spPr>
        <p:txBody>
          <a:bodyPr/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Элементы 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</a:t>
            </a:r>
            <a:r>
              <a:rPr lang="ru-RU" sz="4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параметры электрических </a:t>
            </a: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цепей</a:t>
            </a:r>
            <a:r>
              <a:rPr lang="ru-RU" dirty="0"/>
              <a:t> 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1907704" y="5445224"/>
            <a:ext cx="576064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atin typeface="Arkhive" pitchFamily="34" charset="0"/>
              </a:rPr>
              <a:t>учитель </a:t>
            </a:r>
            <a:r>
              <a:rPr lang="ru-RU" sz="2400" b="1" dirty="0" smtClean="0">
                <a:latin typeface="Arkhive" pitchFamily="34" charset="0"/>
              </a:rPr>
              <a:t>технологии МБОУ «Лицей №200», г. Новосибирск</a:t>
            </a:r>
          </a:p>
          <a:p>
            <a:pPr algn="ctr"/>
            <a:r>
              <a:rPr lang="ru-RU" sz="2400" b="1" dirty="0" err="1" smtClean="0">
                <a:latin typeface="Arkhive" pitchFamily="34" charset="0"/>
              </a:rPr>
              <a:t>Гребенкин</a:t>
            </a:r>
            <a:r>
              <a:rPr lang="ru-RU" sz="2400" b="1" dirty="0" smtClean="0">
                <a:latin typeface="Arkhive" pitchFamily="34" charset="0"/>
              </a:rPr>
              <a:t> Денис Сергеевич</a:t>
            </a:r>
            <a:endParaRPr lang="ru-RU" sz="2400" b="1" dirty="0">
              <a:latin typeface="Arkhive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7379" y="4203956"/>
            <a:ext cx="8785225" cy="223224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 smtClean="0">
                <a:solidFill>
                  <a:srgbClr val="009900"/>
                </a:solidFill>
              </a:rPr>
              <a:t>    </a:t>
            </a:r>
            <a:endParaRPr lang="ru-RU" sz="2000" dirty="0"/>
          </a:p>
        </p:txBody>
      </p:sp>
      <p:pic>
        <p:nvPicPr>
          <p:cNvPr id="5" name="Picture 5" descr="C:\Users\Антонина\Desktop\1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432" y="5320080"/>
            <a:ext cx="922568" cy="13999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00427"/>
              </p:ext>
            </p:extLst>
          </p:nvPr>
        </p:nvGraphicFramePr>
        <p:xfrm>
          <a:off x="467543" y="548680"/>
          <a:ext cx="835293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Дроссель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Тиристор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Розетка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Гнездо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Штекер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Симистор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err="1" smtClean="0"/>
                        <a:t>Динистор</a:t>
                      </a:r>
                      <a:endParaRPr lang="ru-RU" sz="15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500" dirty="0" smtClean="0"/>
                        <a:t>Машина асинхронная трёхфазная с шестью выведенными концами обмотки статора и с короткозамкнутым ротором</a:t>
                      </a:r>
                      <a:endParaRPr lang="ru-RU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Машина постоянного тока с независимым возбуждением</a:t>
                      </a:r>
                      <a:endParaRPr lang="ru-RU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Машина постоянного тока с последовательным возбуждением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88" name="Picture 4" descr="C:\Users\Антонина\Desktop\gnezdo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20855"/>
            <a:ext cx="14401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C:\Users\Антонина\Desktop\rozetka_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84474"/>
            <a:ext cx="1012482" cy="6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C:\Users\Антонина\Desktop\tiristor_0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8"/>
          <a:stretch/>
        </p:blipFill>
        <p:spPr bwMode="auto">
          <a:xfrm>
            <a:off x="3131840" y="679035"/>
            <a:ext cx="923141" cy="72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C:\Users\Антонина\Desktop\drossel_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23" y="784474"/>
            <a:ext cx="1592056" cy="6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C:\Users\Антонина\Desktop\shteker_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883742"/>
            <a:ext cx="792088" cy="39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C:\Users\Антонина\Desktop\simistor_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051" y="1598098"/>
            <a:ext cx="765423" cy="102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C:\Users\Антонина\Desktop\dinistor_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253" y="2000918"/>
            <a:ext cx="1399391" cy="55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C:\Users\Антонина\Desktop\5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" b="294"/>
          <a:stretch/>
        </p:blipFill>
        <p:spPr bwMode="auto">
          <a:xfrm>
            <a:off x="7164288" y="2000918"/>
            <a:ext cx="623280" cy="69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377313" y="3068960"/>
            <a:ext cx="1098615" cy="93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11"/>
          <a:stretch/>
        </p:blipFill>
        <p:spPr bwMode="auto">
          <a:xfrm>
            <a:off x="2878752" y="3162697"/>
            <a:ext cx="1176827" cy="839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-230097" y="2685611"/>
            <a:ext cx="4647910" cy="1907749"/>
            <a:chOff x="241" y="1022"/>
            <a:chExt cx="3367" cy="14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729" y="1731"/>
              <a:ext cx="315" cy="3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888" y="1512"/>
              <a:ext cx="4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840" y="1846"/>
              <a:ext cx="5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  <a:r>
                <a:rPr lang="ru-RU" baseline="-25000">
                  <a:solidFill>
                    <a:schemeClr val="tx1"/>
                  </a:solidFill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766" y="1078"/>
              <a:ext cx="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ru-RU" baseline="-25000">
                  <a:solidFill>
                    <a:schemeClr val="tx1"/>
                  </a:solidFill>
                </a:rPr>
                <a:t>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241" y="1762"/>
              <a:ext cx="5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E</a:t>
              </a:r>
              <a:endParaRPr lang="ru-RU" i="1">
                <a:solidFill>
                  <a:schemeClr val="tx1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888" y="2439"/>
              <a:ext cx="2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888" y="1511"/>
              <a:ext cx="2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2443" y="1506"/>
              <a:ext cx="0" cy="9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 rot="-5400000">
              <a:off x="2176" y="1941"/>
              <a:ext cx="533" cy="20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065" y="1525"/>
              <a:ext cx="0" cy="9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 rot="-5400000">
              <a:off x="2801" y="1938"/>
              <a:ext cx="533" cy="20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428" y="1401"/>
              <a:ext cx="585" cy="21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3049" y="1912"/>
              <a:ext cx="5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  <a:r>
                <a:rPr lang="ru-RU" baseline="-25000">
                  <a:solidFill>
                    <a:schemeClr val="tx1"/>
                  </a:solidFill>
                </a:rPr>
                <a:t>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427" y="1022"/>
              <a:ext cx="5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  <a:r>
                <a:rPr lang="ru-RU" baseline="-25000">
                  <a:solidFill>
                    <a:schemeClr val="tx1"/>
                  </a:solidFill>
                </a:rPr>
                <a:t>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895" y="1493"/>
              <a:ext cx="0" cy="9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2444" y="1548"/>
              <a:ext cx="0" cy="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>
              <a:off x="3066" y="1531"/>
              <a:ext cx="0" cy="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1967" y="1511"/>
              <a:ext cx="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2588" y="1569"/>
              <a:ext cx="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en-US" baseline="-25000">
                  <a:solidFill>
                    <a:schemeClr val="tx1"/>
                  </a:solidFill>
                </a:rPr>
                <a:t>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892" y="1756"/>
              <a:ext cx="9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4652250" y="2760008"/>
            <a:ext cx="4491750" cy="1845476"/>
            <a:chOff x="729" y="1022"/>
            <a:chExt cx="3288" cy="1436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888" y="1512"/>
              <a:ext cx="4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1840" y="1846"/>
              <a:ext cx="5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R</a:t>
              </a:r>
              <a:r>
                <a:rPr lang="ru-RU" baseline="-25000" dirty="0">
                  <a:solidFill>
                    <a:schemeClr val="tx1"/>
                  </a:solidFill>
                </a:rPr>
                <a:t>2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1087" y="1745"/>
              <a:ext cx="45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U</a:t>
              </a:r>
              <a:r>
                <a:rPr lang="en-US" i="1" baseline="-25000">
                  <a:solidFill>
                    <a:schemeClr val="tx1"/>
                  </a:solidFill>
                </a:rPr>
                <a:t>J</a:t>
              </a:r>
              <a:endParaRPr lang="ru-RU" i="1">
                <a:solidFill>
                  <a:schemeClr val="tx1"/>
                </a:solidFill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808" y="1204"/>
              <a:ext cx="5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J</a:t>
              </a:r>
              <a:endParaRPr lang="ru-RU" i="1">
                <a:solidFill>
                  <a:schemeClr val="tx1"/>
                </a:solidFill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888" y="1511"/>
              <a:ext cx="26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>
              <a:off x="2443" y="1506"/>
              <a:ext cx="0" cy="9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 rot="-5400000">
              <a:off x="2176" y="1941"/>
              <a:ext cx="533" cy="20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>
              <a:off x="3560" y="1525"/>
              <a:ext cx="0" cy="9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 rot="-5400000">
              <a:off x="3287" y="1920"/>
              <a:ext cx="533" cy="20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1428" y="1401"/>
              <a:ext cx="585" cy="21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2757" y="1026"/>
              <a:ext cx="5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  <a:r>
                <a:rPr lang="ru-RU" baseline="-25000">
                  <a:solidFill>
                    <a:schemeClr val="tx1"/>
                  </a:solidFill>
                </a:rPr>
                <a:t>3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427" y="1022"/>
              <a:ext cx="55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  <a:r>
                <a:rPr lang="ru-RU" baseline="-25000">
                  <a:solidFill>
                    <a:schemeClr val="tx1"/>
                  </a:solidFill>
                </a:rPr>
                <a:t>1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8" name="Line 21"/>
            <p:cNvSpPr>
              <a:spLocks noChangeShapeType="1"/>
            </p:cNvSpPr>
            <p:nvPr/>
          </p:nvSpPr>
          <p:spPr bwMode="auto">
            <a:xfrm>
              <a:off x="895" y="1493"/>
              <a:ext cx="0" cy="9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Line 22"/>
            <p:cNvSpPr>
              <a:spLocks noChangeShapeType="1"/>
            </p:cNvSpPr>
            <p:nvPr/>
          </p:nvSpPr>
          <p:spPr bwMode="auto">
            <a:xfrm>
              <a:off x="2444" y="1548"/>
              <a:ext cx="0" cy="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Line 23"/>
            <p:cNvSpPr>
              <a:spLocks noChangeShapeType="1"/>
            </p:cNvSpPr>
            <p:nvPr/>
          </p:nvSpPr>
          <p:spPr bwMode="auto">
            <a:xfrm>
              <a:off x="3560" y="1549"/>
              <a:ext cx="0" cy="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>
              <a:off x="729" y="1731"/>
              <a:ext cx="315" cy="31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1967" y="1511"/>
              <a:ext cx="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3485" y="1341"/>
              <a:ext cx="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I</a:t>
              </a:r>
              <a:r>
                <a:rPr lang="en-US" baseline="-25000">
                  <a:solidFill>
                    <a:schemeClr val="tx1"/>
                  </a:solidFill>
                </a:rPr>
                <a:t>3</a:t>
              </a: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44" name="Group 27"/>
            <p:cNvGrpSpPr>
              <a:grpSpLocks/>
            </p:cNvGrpSpPr>
            <p:nvPr/>
          </p:nvGrpSpPr>
          <p:grpSpPr bwMode="auto">
            <a:xfrm rot="5400000">
              <a:off x="827" y="1770"/>
              <a:ext cx="123" cy="129"/>
              <a:chOff x="2830" y="3106"/>
              <a:chExt cx="123" cy="129"/>
            </a:xfrm>
          </p:grpSpPr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 rot="-6298991">
                <a:off x="2868" y="3068"/>
                <a:ext cx="48" cy="1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 rot="17098991" flipH="1">
                <a:off x="2869" y="3150"/>
                <a:ext cx="46" cy="1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5" name="Group 30"/>
            <p:cNvGrpSpPr>
              <a:grpSpLocks/>
            </p:cNvGrpSpPr>
            <p:nvPr/>
          </p:nvGrpSpPr>
          <p:grpSpPr bwMode="auto">
            <a:xfrm rot="5400000">
              <a:off x="828" y="1861"/>
              <a:ext cx="123" cy="129"/>
              <a:chOff x="2830" y="3106"/>
              <a:chExt cx="123" cy="129"/>
            </a:xfrm>
          </p:grpSpPr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 rot="-6298991">
                <a:off x="2868" y="3068"/>
                <a:ext cx="48" cy="1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" name="Line 32"/>
              <p:cNvSpPr>
                <a:spLocks noChangeShapeType="1"/>
              </p:cNvSpPr>
              <p:nvPr/>
            </p:nvSpPr>
            <p:spPr bwMode="auto">
              <a:xfrm rot="17098991" flipH="1">
                <a:off x="2869" y="3150"/>
                <a:ext cx="46" cy="1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6" name="Rectangle 33"/>
            <p:cNvSpPr>
              <a:spLocks noChangeArrowheads="1"/>
            </p:cNvSpPr>
            <p:nvPr/>
          </p:nvSpPr>
          <p:spPr bwMode="auto">
            <a:xfrm rot="-10800000">
              <a:off x="2772" y="1389"/>
              <a:ext cx="533" cy="20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>
              <a:off x="889" y="2448"/>
              <a:ext cx="26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Line 35"/>
            <p:cNvSpPr>
              <a:spLocks noChangeShapeType="1"/>
            </p:cNvSpPr>
            <p:nvPr/>
          </p:nvSpPr>
          <p:spPr bwMode="auto">
            <a:xfrm flipV="1">
              <a:off x="1115" y="1719"/>
              <a:ext cx="0" cy="3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Text Box 36"/>
            <p:cNvSpPr txBox="1">
              <a:spLocks noChangeArrowheads="1"/>
            </p:cNvSpPr>
            <p:nvPr/>
          </p:nvSpPr>
          <p:spPr bwMode="auto">
            <a:xfrm>
              <a:off x="2963" y="1792"/>
              <a:ext cx="6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solidFill>
                    <a:schemeClr val="tx1"/>
                  </a:solidFill>
                </a:rPr>
                <a:t>R</a:t>
              </a:r>
              <a:r>
                <a:rPr lang="en-US" baseline="-25000">
                  <a:solidFill>
                    <a:schemeClr val="tx1"/>
                  </a:solidFill>
                </a:rPr>
                <a:t>4</a:t>
              </a: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345169" y="1892045"/>
            <a:ext cx="7072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9900"/>
                </a:solidFill>
              </a:rPr>
              <a:t>Простейшие ЭЛЕКТРИЧЕСКИЕ </a:t>
            </a:r>
            <a:r>
              <a:rPr lang="ru-RU" sz="2800" b="1" dirty="0" smtClean="0">
                <a:solidFill>
                  <a:srgbClr val="009900"/>
                </a:solidFill>
              </a:rPr>
              <a:t>СХЕМЫ</a:t>
            </a:r>
            <a:endParaRPr lang="ru-RU" sz="2800" dirty="0">
              <a:solidFill>
                <a:srgbClr val="009900"/>
              </a:solidFill>
            </a:endParaRPr>
          </a:p>
        </p:txBody>
      </p:sp>
      <p:pic>
        <p:nvPicPr>
          <p:cNvPr id="55" name="Picture 4" descr="C:\Users\Антонина\Desktop\11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4" y="5638662"/>
            <a:ext cx="980632" cy="12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0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32155" y="2351141"/>
            <a:ext cx="66811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СПАСИБО </a:t>
            </a:r>
          </a:p>
          <a:p>
            <a:pPr algn="ctr"/>
            <a:r>
              <a:rPr kumimoji="0" lang="ru-RU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879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76250"/>
            <a:ext cx="8785225" cy="6192838"/>
          </a:xfrm>
        </p:spPr>
        <p:txBody>
          <a:bodyPr/>
          <a:lstStyle/>
          <a:p>
            <a:r>
              <a:rPr lang="ru-RU" b="1" i="1" dirty="0">
                <a:solidFill>
                  <a:srgbClr val="009900"/>
                </a:solidFill>
              </a:rPr>
              <a:t>Электрическая цепь</a:t>
            </a:r>
            <a:r>
              <a:rPr lang="ru-RU" dirty="0"/>
              <a:t> - </a:t>
            </a:r>
            <a:r>
              <a:rPr lang="ru-RU" sz="2400" dirty="0"/>
              <a:t>это совокупность устройств и объектов, образующих путь электрического тока. Отдельное устройство, входящее в состав электрической цепи и выполняющее в ней определенную функцию, называется элементом электрической цепи.</a:t>
            </a:r>
          </a:p>
          <a:p>
            <a:r>
              <a:rPr lang="ru-RU" sz="2000" dirty="0"/>
              <a:t>Электрическая цепь состоит из источника электрической энергии, потребителей и соединительных проводов, соединяющих источник электрической энергии с потребителем.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7654540" cy="308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76250"/>
            <a:ext cx="8964613" cy="649288"/>
          </a:xfrm>
        </p:spPr>
        <p:txBody>
          <a:bodyPr/>
          <a:lstStyle/>
          <a:p>
            <a:pPr algn="ctr"/>
            <a:r>
              <a:rPr lang="ru-RU" sz="3200" b="1" i="1"/>
              <a:t>Классификация электрической цепи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85225" cy="54006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009900"/>
                </a:solidFill>
              </a:rPr>
              <a:t>по виду тока:</a:t>
            </a:r>
          </a:p>
          <a:p>
            <a:pPr>
              <a:lnSpc>
                <a:spcPct val="80000"/>
              </a:lnSpc>
            </a:pPr>
            <a:r>
              <a:rPr lang="ru-RU" sz="2400" i="1" dirty="0"/>
              <a:t> </a:t>
            </a:r>
            <a:r>
              <a:rPr lang="ru-RU" sz="2400" dirty="0"/>
              <a:t>постоянного тока;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 переменного тока;</a:t>
            </a:r>
            <a:endParaRPr lang="ru-RU" sz="2400" i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rgbClr val="009900"/>
                </a:solidFill>
              </a:rPr>
              <a:t>по составу элементов:</a:t>
            </a:r>
            <a:r>
              <a:rPr lang="ru-RU" sz="2400" i="1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активные цепи;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пассивные цепи;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линейные цепи;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нелинейные цепи</a:t>
            </a:r>
            <a:r>
              <a:rPr lang="ru-RU" sz="2400" dirty="0" smtClean="0"/>
              <a:t>;</a:t>
            </a:r>
            <a:endParaRPr lang="ru-RU" sz="2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76250"/>
            <a:ext cx="8713787" cy="60483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dirty="0">
                <a:solidFill>
                  <a:srgbClr val="FF0000"/>
                </a:solidFill>
              </a:rPr>
              <a:t>Вспомогательные элементы электрической цепи: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009900"/>
                </a:solidFill>
              </a:rPr>
              <a:t>управления</a:t>
            </a:r>
            <a:r>
              <a:rPr lang="ru-RU" dirty="0"/>
              <a:t> (рубильники, переключатели, контакторы);</a:t>
            </a:r>
            <a:endParaRPr lang="ru-RU" b="1" dirty="0"/>
          </a:p>
          <a:p>
            <a:r>
              <a:rPr lang="ru-RU" b="1" dirty="0">
                <a:solidFill>
                  <a:srgbClr val="009900"/>
                </a:solidFill>
              </a:rPr>
              <a:t>защиты</a:t>
            </a:r>
            <a:r>
              <a:rPr lang="ru-RU" b="1" dirty="0"/>
              <a:t> </a:t>
            </a:r>
            <a:r>
              <a:rPr lang="ru-RU" dirty="0"/>
              <a:t>(плавкие предохранители, реле и т.д.);</a:t>
            </a:r>
            <a:endParaRPr lang="ru-RU" b="1" dirty="0"/>
          </a:p>
          <a:p>
            <a:r>
              <a:rPr lang="ru-RU" b="1" dirty="0">
                <a:solidFill>
                  <a:srgbClr val="009900"/>
                </a:solidFill>
              </a:rPr>
              <a:t>регулирования</a:t>
            </a:r>
            <a:r>
              <a:rPr lang="ru-RU" dirty="0"/>
              <a:t> (реостаты, стабилизаторы тока и напряжения, трансформаторы);</a:t>
            </a:r>
            <a:endParaRPr lang="ru-RU" b="1" dirty="0"/>
          </a:p>
          <a:p>
            <a:r>
              <a:rPr lang="ru-RU" b="1" dirty="0">
                <a:solidFill>
                  <a:srgbClr val="009900"/>
                </a:solidFill>
              </a:rPr>
              <a:t>контроля</a:t>
            </a:r>
            <a:r>
              <a:rPr lang="ru-RU" dirty="0"/>
              <a:t> (амперметры, вольтметры и т.д.)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50863"/>
            <a:ext cx="8686800" cy="60467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>
                <a:solidFill>
                  <a:srgbClr val="009900"/>
                </a:solidFill>
              </a:rPr>
              <a:t>Источник электрической энергии</a:t>
            </a:r>
            <a:r>
              <a:rPr lang="ru-RU" sz="2400"/>
              <a:t> - это преобразователь какого-либо вида неэлектрической энергии в электрическую.</a:t>
            </a:r>
            <a:endParaRPr lang="ru-RU" sz="2400" b="1" i="1"/>
          </a:p>
          <a:p>
            <a:pPr>
              <a:lnSpc>
                <a:spcPct val="80000"/>
              </a:lnSpc>
            </a:pPr>
            <a:r>
              <a:rPr lang="ru-RU" sz="2400" b="1" i="1"/>
              <a:t>Виды преобразователей: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электромеханический</a:t>
            </a:r>
            <a:r>
              <a:rPr lang="ru-RU" sz="2400"/>
              <a:t> (генераторы переменного и постоянного тока);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электрохимический</a:t>
            </a:r>
            <a:r>
              <a:rPr lang="ru-RU" sz="2400"/>
              <a:t> (гальванические элементы, аккумуляторы, топливные элементы);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термоэлектрический</a:t>
            </a:r>
            <a:r>
              <a:rPr lang="ru-RU" sz="2400"/>
              <a:t> (контактный, полупроводниковый).</a:t>
            </a:r>
            <a:endParaRPr lang="ru-RU" sz="24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rgbClr val="009900"/>
                </a:solidFill>
              </a:rPr>
              <a:t>Приемники электрической энергии</a:t>
            </a:r>
            <a:r>
              <a:rPr lang="ru-RU" sz="2400" b="1"/>
              <a:t> преобразуют электрическую энергию в другие виды энергии:</a:t>
            </a:r>
          </a:p>
          <a:p>
            <a:pPr>
              <a:lnSpc>
                <a:spcPct val="80000"/>
              </a:lnSpc>
            </a:pPr>
            <a:r>
              <a:rPr lang="ru-RU" sz="2400" b="1"/>
              <a:t>механическую </a:t>
            </a:r>
            <a:r>
              <a:rPr lang="ru-RU" sz="2400"/>
              <a:t>(электродвигатели, электромагниты);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тепловую </a:t>
            </a:r>
            <a:r>
              <a:rPr lang="ru-RU" sz="2400"/>
              <a:t>(электропечи, сварочные аппараты, ... );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световую </a:t>
            </a:r>
            <a:r>
              <a:rPr lang="ru-RU" sz="2400"/>
              <a:t>(электролампы, прожекторы);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химическую </a:t>
            </a:r>
            <a:r>
              <a:rPr lang="ru-RU" sz="2400"/>
              <a:t>(аккумуляторы в процессе зарядки, электролитические ванны).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640763" cy="604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i="1" dirty="0">
                <a:solidFill>
                  <a:srgbClr val="009900"/>
                </a:solidFill>
              </a:rPr>
              <a:t>Схема электрической цепи</a:t>
            </a:r>
            <a:r>
              <a:rPr lang="ru-RU" b="1" dirty="0">
                <a:solidFill>
                  <a:srgbClr val="009900"/>
                </a:solidFill>
              </a:rPr>
              <a:t> </a:t>
            </a:r>
            <a:r>
              <a:rPr lang="ru-RU" dirty="0"/>
              <a:t>- это графическое изображение электрической цепи, содержащее условные обозначения ее элементов, показывающее соединения этих элементов.</a:t>
            </a:r>
            <a:endParaRPr lang="ru-RU" b="1" i="1" dirty="0"/>
          </a:p>
          <a:p>
            <a:pPr>
              <a:lnSpc>
                <a:spcPct val="90000"/>
              </a:lnSpc>
            </a:pPr>
            <a:r>
              <a:rPr lang="ru-RU" b="1" i="1" dirty="0"/>
              <a:t>Типы схем: </a:t>
            </a:r>
            <a:r>
              <a:rPr lang="ru-RU" dirty="0"/>
              <a:t>структурная; функциональная; принципиальная; монтажная и др.</a:t>
            </a:r>
          </a:p>
          <a:p>
            <a:pPr>
              <a:lnSpc>
                <a:spcPct val="90000"/>
              </a:lnSpc>
            </a:pPr>
            <a:r>
              <a:rPr lang="ru-RU" dirty="0"/>
              <a:t>На принципиальной схеме приводится полный состав элементов и указаны все связи между ними. Эта схема дает детальное представление о принципах работы изделия (установки).</a:t>
            </a:r>
          </a:p>
        </p:txBody>
      </p:sp>
      <p:pic>
        <p:nvPicPr>
          <p:cNvPr id="5" name="Picture 4" descr="C:\Users\Антонина\Desktop\11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84" y="5638662"/>
            <a:ext cx="980632" cy="121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олилиния 48"/>
          <p:cNvSpPr/>
          <p:nvPr/>
        </p:nvSpPr>
        <p:spPr>
          <a:xfrm>
            <a:off x="3292475" y="34925"/>
            <a:ext cx="3876675" cy="1322388"/>
          </a:xfrm>
          <a:custGeom>
            <a:avLst/>
            <a:gdLst>
              <a:gd name="connsiteX0" fmla="*/ 98384 w 3875589"/>
              <a:gd name="connsiteY0" fmla="*/ 428263 h 1203767"/>
              <a:gd name="connsiteX1" fmla="*/ 109959 w 3875589"/>
              <a:gd name="connsiteY1" fmla="*/ 57873 h 1203767"/>
              <a:gd name="connsiteX2" fmla="*/ 758141 w 3875589"/>
              <a:gd name="connsiteY2" fmla="*/ 81023 h 1203767"/>
              <a:gd name="connsiteX3" fmla="*/ 3397169 w 3875589"/>
              <a:gd name="connsiteY3" fmla="*/ 289367 h 1203767"/>
              <a:gd name="connsiteX4" fmla="*/ 3628663 w 3875589"/>
              <a:gd name="connsiteY4" fmla="*/ 1203767 h 12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5589" h="1203767">
                <a:moveTo>
                  <a:pt x="98384" y="428263"/>
                </a:moveTo>
                <a:cubicBezTo>
                  <a:pt x="49192" y="272004"/>
                  <a:pt x="0" y="115746"/>
                  <a:pt x="109959" y="57873"/>
                </a:cubicBezTo>
                <a:cubicBezTo>
                  <a:pt x="219918" y="0"/>
                  <a:pt x="758141" y="81023"/>
                  <a:pt x="758141" y="81023"/>
                </a:cubicBezTo>
                <a:cubicBezTo>
                  <a:pt x="1306009" y="119605"/>
                  <a:pt x="2918749" y="102243"/>
                  <a:pt x="3397169" y="289367"/>
                </a:cubicBezTo>
                <a:cubicBezTo>
                  <a:pt x="3875589" y="476491"/>
                  <a:pt x="3752126" y="840129"/>
                  <a:pt x="3628663" y="1203767"/>
                </a:cubicBezTo>
              </a:path>
            </a:pathLst>
          </a:cu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2531" name="Группа 54"/>
          <p:cNvGrpSpPr>
            <a:grpSpLocks/>
          </p:cNvGrpSpPr>
          <p:nvPr/>
        </p:nvGrpSpPr>
        <p:grpSpPr bwMode="auto">
          <a:xfrm rot="5247194">
            <a:off x="4344194" y="-421481"/>
            <a:ext cx="1287462" cy="2228850"/>
            <a:chOff x="4500562" y="285728"/>
            <a:chExt cx="1018572" cy="1842365"/>
          </a:xfrm>
        </p:grpSpPr>
        <p:sp>
          <p:nvSpPr>
            <p:cNvPr id="53" name="Полилиния 52"/>
            <p:cNvSpPr/>
            <p:nvPr/>
          </p:nvSpPr>
          <p:spPr>
            <a:xfrm>
              <a:off x="4492337" y="307640"/>
              <a:ext cx="1018573" cy="1771505"/>
            </a:xfrm>
            <a:custGeom>
              <a:avLst/>
              <a:gdLst>
                <a:gd name="connsiteX0" fmla="*/ 1018572 w 1018572"/>
                <a:gd name="connsiteY0" fmla="*/ 1770927 h 1770927"/>
                <a:gd name="connsiteX1" fmla="*/ 937549 w 1018572"/>
                <a:gd name="connsiteY1" fmla="*/ 1469985 h 1770927"/>
                <a:gd name="connsiteX2" fmla="*/ 775504 w 1018572"/>
                <a:gd name="connsiteY2" fmla="*/ 1400537 h 1770927"/>
                <a:gd name="connsiteX3" fmla="*/ 613458 w 1018572"/>
                <a:gd name="connsiteY3" fmla="*/ 1192192 h 1770927"/>
                <a:gd name="connsiteX4" fmla="*/ 451413 w 1018572"/>
                <a:gd name="connsiteY4" fmla="*/ 1018572 h 1770927"/>
                <a:gd name="connsiteX5" fmla="*/ 416689 w 1018572"/>
                <a:gd name="connsiteY5" fmla="*/ 740780 h 1770927"/>
                <a:gd name="connsiteX6" fmla="*/ 335666 w 1018572"/>
                <a:gd name="connsiteY6" fmla="*/ 659757 h 1770927"/>
                <a:gd name="connsiteX7" fmla="*/ 300942 w 1018572"/>
                <a:gd name="connsiteY7" fmla="*/ 509286 h 1770927"/>
                <a:gd name="connsiteX8" fmla="*/ 150471 w 1018572"/>
                <a:gd name="connsiteY8" fmla="*/ 335666 h 1770927"/>
                <a:gd name="connsiteX9" fmla="*/ 115747 w 1018572"/>
                <a:gd name="connsiteY9" fmla="*/ 219919 h 1770927"/>
                <a:gd name="connsiteX10" fmla="*/ 81023 w 1018572"/>
                <a:gd name="connsiteY10" fmla="*/ 104172 h 1770927"/>
                <a:gd name="connsiteX11" fmla="*/ 0 w 1018572"/>
                <a:gd name="connsiteY11" fmla="*/ 0 h 1770927"/>
                <a:gd name="connsiteX12" fmla="*/ 0 w 1018572"/>
                <a:gd name="connsiteY12" fmla="*/ 0 h 1770927"/>
                <a:gd name="connsiteX13" fmla="*/ 0 w 1018572"/>
                <a:gd name="connsiteY13" fmla="*/ 0 h 177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8572" h="1770927">
                  <a:moveTo>
                    <a:pt x="1018572" y="1770927"/>
                  </a:moveTo>
                  <a:cubicBezTo>
                    <a:pt x="998316" y="1651322"/>
                    <a:pt x="978060" y="1531717"/>
                    <a:pt x="937549" y="1469985"/>
                  </a:cubicBezTo>
                  <a:cubicBezTo>
                    <a:pt x="897038" y="1408253"/>
                    <a:pt x="829519" y="1446836"/>
                    <a:pt x="775504" y="1400537"/>
                  </a:cubicBezTo>
                  <a:cubicBezTo>
                    <a:pt x="721489" y="1354238"/>
                    <a:pt x="667473" y="1255853"/>
                    <a:pt x="613458" y="1192192"/>
                  </a:cubicBezTo>
                  <a:cubicBezTo>
                    <a:pt x="559443" y="1128531"/>
                    <a:pt x="484208" y="1093807"/>
                    <a:pt x="451413" y="1018572"/>
                  </a:cubicBezTo>
                  <a:cubicBezTo>
                    <a:pt x="418618" y="943337"/>
                    <a:pt x="435980" y="800582"/>
                    <a:pt x="416689" y="740780"/>
                  </a:cubicBezTo>
                  <a:cubicBezTo>
                    <a:pt x="397398" y="680978"/>
                    <a:pt x="354957" y="698339"/>
                    <a:pt x="335666" y="659757"/>
                  </a:cubicBezTo>
                  <a:cubicBezTo>
                    <a:pt x="316375" y="621175"/>
                    <a:pt x="331808" y="563301"/>
                    <a:pt x="300942" y="509286"/>
                  </a:cubicBezTo>
                  <a:cubicBezTo>
                    <a:pt x="270076" y="455271"/>
                    <a:pt x="181337" y="383894"/>
                    <a:pt x="150471" y="335666"/>
                  </a:cubicBezTo>
                  <a:cubicBezTo>
                    <a:pt x="119605" y="287438"/>
                    <a:pt x="115747" y="219919"/>
                    <a:pt x="115747" y="219919"/>
                  </a:cubicBezTo>
                  <a:cubicBezTo>
                    <a:pt x="104172" y="181337"/>
                    <a:pt x="100314" y="140825"/>
                    <a:pt x="81023" y="104172"/>
                  </a:cubicBezTo>
                  <a:cubicBezTo>
                    <a:pt x="61732" y="67519"/>
                    <a:pt x="0" y="0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4500310" y="356612"/>
              <a:ext cx="1018573" cy="1771505"/>
            </a:xfrm>
            <a:custGeom>
              <a:avLst/>
              <a:gdLst>
                <a:gd name="connsiteX0" fmla="*/ 1018572 w 1018572"/>
                <a:gd name="connsiteY0" fmla="*/ 1770927 h 1770927"/>
                <a:gd name="connsiteX1" fmla="*/ 937549 w 1018572"/>
                <a:gd name="connsiteY1" fmla="*/ 1469985 h 1770927"/>
                <a:gd name="connsiteX2" fmla="*/ 775504 w 1018572"/>
                <a:gd name="connsiteY2" fmla="*/ 1400537 h 1770927"/>
                <a:gd name="connsiteX3" fmla="*/ 613458 w 1018572"/>
                <a:gd name="connsiteY3" fmla="*/ 1192192 h 1770927"/>
                <a:gd name="connsiteX4" fmla="*/ 451413 w 1018572"/>
                <a:gd name="connsiteY4" fmla="*/ 1018572 h 1770927"/>
                <a:gd name="connsiteX5" fmla="*/ 416689 w 1018572"/>
                <a:gd name="connsiteY5" fmla="*/ 740780 h 1770927"/>
                <a:gd name="connsiteX6" fmla="*/ 335666 w 1018572"/>
                <a:gd name="connsiteY6" fmla="*/ 659757 h 1770927"/>
                <a:gd name="connsiteX7" fmla="*/ 300942 w 1018572"/>
                <a:gd name="connsiteY7" fmla="*/ 509286 h 1770927"/>
                <a:gd name="connsiteX8" fmla="*/ 150471 w 1018572"/>
                <a:gd name="connsiteY8" fmla="*/ 335666 h 1770927"/>
                <a:gd name="connsiteX9" fmla="*/ 115747 w 1018572"/>
                <a:gd name="connsiteY9" fmla="*/ 219919 h 1770927"/>
                <a:gd name="connsiteX10" fmla="*/ 81023 w 1018572"/>
                <a:gd name="connsiteY10" fmla="*/ 104172 h 1770927"/>
                <a:gd name="connsiteX11" fmla="*/ 0 w 1018572"/>
                <a:gd name="connsiteY11" fmla="*/ 0 h 1770927"/>
                <a:gd name="connsiteX12" fmla="*/ 0 w 1018572"/>
                <a:gd name="connsiteY12" fmla="*/ 0 h 1770927"/>
                <a:gd name="connsiteX13" fmla="*/ 0 w 1018572"/>
                <a:gd name="connsiteY13" fmla="*/ 0 h 177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8572" h="1770927">
                  <a:moveTo>
                    <a:pt x="1018572" y="1770927"/>
                  </a:moveTo>
                  <a:cubicBezTo>
                    <a:pt x="998316" y="1651322"/>
                    <a:pt x="978060" y="1531717"/>
                    <a:pt x="937549" y="1469985"/>
                  </a:cubicBezTo>
                  <a:cubicBezTo>
                    <a:pt x="897038" y="1408253"/>
                    <a:pt x="829519" y="1446836"/>
                    <a:pt x="775504" y="1400537"/>
                  </a:cubicBezTo>
                  <a:cubicBezTo>
                    <a:pt x="721489" y="1354238"/>
                    <a:pt x="667473" y="1255853"/>
                    <a:pt x="613458" y="1192192"/>
                  </a:cubicBezTo>
                  <a:cubicBezTo>
                    <a:pt x="559443" y="1128531"/>
                    <a:pt x="484208" y="1093807"/>
                    <a:pt x="451413" y="1018572"/>
                  </a:cubicBezTo>
                  <a:cubicBezTo>
                    <a:pt x="418618" y="943337"/>
                    <a:pt x="435980" y="800582"/>
                    <a:pt x="416689" y="740780"/>
                  </a:cubicBezTo>
                  <a:cubicBezTo>
                    <a:pt x="397398" y="680978"/>
                    <a:pt x="354957" y="698339"/>
                    <a:pt x="335666" y="659757"/>
                  </a:cubicBezTo>
                  <a:cubicBezTo>
                    <a:pt x="316375" y="621175"/>
                    <a:pt x="331808" y="563301"/>
                    <a:pt x="300942" y="509286"/>
                  </a:cubicBezTo>
                  <a:cubicBezTo>
                    <a:pt x="270076" y="455271"/>
                    <a:pt x="181337" y="383894"/>
                    <a:pt x="150471" y="335666"/>
                  </a:cubicBezTo>
                  <a:cubicBezTo>
                    <a:pt x="119605" y="287438"/>
                    <a:pt x="115747" y="219919"/>
                    <a:pt x="115747" y="219919"/>
                  </a:cubicBezTo>
                  <a:cubicBezTo>
                    <a:pt x="104172" y="181337"/>
                    <a:pt x="100314" y="140825"/>
                    <a:pt x="81023" y="104172"/>
                  </a:cubicBezTo>
                  <a:cubicBezTo>
                    <a:pt x="61732" y="67519"/>
                    <a:pt x="0" y="0"/>
                    <a:pt x="0" y="0"/>
                  </a:cubicBez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532" name="Группа 58"/>
          <p:cNvGrpSpPr>
            <a:grpSpLocks/>
          </p:cNvGrpSpPr>
          <p:nvPr/>
        </p:nvGrpSpPr>
        <p:grpSpPr bwMode="auto">
          <a:xfrm>
            <a:off x="6429375" y="2071688"/>
            <a:ext cx="1247775" cy="2286000"/>
            <a:chOff x="6429375" y="2071688"/>
            <a:chExt cx="1247775" cy="2286000"/>
          </a:xfrm>
        </p:grpSpPr>
        <p:grpSp>
          <p:nvGrpSpPr>
            <p:cNvPr id="22578" name="Группа 14"/>
            <p:cNvGrpSpPr>
              <a:grpSpLocks/>
            </p:cNvGrpSpPr>
            <p:nvPr/>
          </p:nvGrpSpPr>
          <p:grpSpPr bwMode="auto">
            <a:xfrm rot="5400000">
              <a:off x="5910263" y="2590800"/>
              <a:ext cx="2286000" cy="1247775"/>
              <a:chOff x="4000496" y="2493846"/>
              <a:chExt cx="2286016" cy="1248434"/>
            </a:xfrm>
          </p:grpSpPr>
          <p:sp>
            <p:nvSpPr>
              <p:cNvPr id="7" name="Багетная рамка 6"/>
              <p:cNvSpPr/>
              <p:nvPr/>
            </p:nvSpPr>
            <p:spPr>
              <a:xfrm>
                <a:off x="4000496" y="2786058"/>
                <a:ext cx="2286016" cy="956222"/>
              </a:xfrm>
              <a:prstGeom prst="bevel">
                <a:avLst>
                  <a:gd name="adj" fmla="val 12500"/>
                </a:avLst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Кольцо 2"/>
              <p:cNvSpPr/>
              <p:nvPr/>
            </p:nvSpPr>
            <p:spPr>
              <a:xfrm>
                <a:off x="5715009" y="3143476"/>
                <a:ext cx="285752" cy="285901"/>
              </a:xfrm>
              <a:prstGeom prst="donu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Фигура, имеющая форму буквы L 3"/>
              <p:cNvSpPr/>
              <p:nvPr/>
            </p:nvSpPr>
            <p:spPr>
              <a:xfrm rot="857863">
                <a:off x="4508500" y="2946522"/>
                <a:ext cx="1323984" cy="233486"/>
              </a:xfrm>
              <a:prstGeom prst="corner">
                <a:avLst>
                  <a:gd name="adj1" fmla="val 44599"/>
                  <a:gd name="adj2" fmla="val 52700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Трапеция 4"/>
              <p:cNvSpPr/>
              <p:nvPr/>
            </p:nvSpPr>
            <p:spPr>
              <a:xfrm rot="11657863">
                <a:off x="4486275" y="2520848"/>
                <a:ext cx="369890" cy="290666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11" name="Группа 13"/>
              <p:cNvGrpSpPr/>
              <p:nvPr/>
            </p:nvGrpSpPr>
            <p:grpSpPr>
              <a:xfrm rot="10800000">
                <a:off x="4143372" y="3143248"/>
                <a:ext cx="571504" cy="214314"/>
                <a:chOff x="7572396" y="2714620"/>
                <a:chExt cx="571504" cy="214314"/>
              </a:xfrm>
              <a:solidFill>
                <a:srgbClr val="FFC000"/>
              </a:solidFill>
            </p:grpSpPr>
            <p:sp>
              <p:nvSpPr>
                <p:cNvPr id="12" name="Скругленный прямоугольник 11"/>
                <p:cNvSpPr/>
                <p:nvPr/>
              </p:nvSpPr>
              <p:spPr>
                <a:xfrm>
                  <a:off x="7572396" y="2714620"/>
                  <a:ext cx="285752" cy="214314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Кольцо 12"/>
                <p:cNvSpPr/>
                <p:nvPr/>
              </p:nvSpPr>
              <p:spPr>
                <a:xfrm>
                  <a:off x="7858148" y="2714620"/>
                  <a:ext cx="285752" cy="214314"/>
                </a:xfrm>
                <a:prstGeom prst="don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5" name="Плюс 4"/>
            <p:cNvSpPr/>
            <p:nvPr/>
          </p:nvSpPr>
          <p:spPr bwMode="auto">
            <a:xfrm rot="5400000">
              <a:off x="6465094" y="2250282"/>
              <a:ext cx="357187" cy="285750"/>
            </a:xfrm>
            <a:prstGeom prst="mathPlu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Минус 5"/>
            <p:cNvSpPr/>
            <p:nvPr/>
          </p:nvSpPr>
          <p:spPr bwMode="auto">
            <a:xfrm rot="5400000">
              <a:off x="6465094" y="3679032"/>
              <a:ext cx="357187" cy="285750"/>
            </a:xfrm>
            <a:prstGeom prst="mathMinu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533" name="Группа 57"/>
          <p:cNvGrpSpPr>
            <a:grpSpLocks/>
          </p:cNvGrpSpPr>
          <p:nvPr/>
        </p:nvGrpSpPr>
        <p:grpSpPr bwMode="auto">
          <a:xfrm>
            <a:off x="3143250" y="4830763"/>
            <a:ext cx="2286000" cy="955675"/>
            <a:chOff x="3143250" y="4830217"/>
            <a:chExt cx="2286000" cy="956221"/>
          </a:xfrm>
        </p:grpSpPr>
        <p:sp>
          <p:nvSpPr>
            <p:cNvPr id="15" name="Багетная рамка 14"/>
            <p:cNvSpPr/>
            <p:nvPr/>
          </p:nvSpPr>
          <p:spPr bwMode="auto">
            <a:xfrm>
              <a:off x="3143250" y="4830217"/>
              <a:ext cx="2286000" cy="956221"/>
            </a:xfrm>
            <a:prstGeom prst="bevel">
              <a:avLst>
                <a:gd name="adj" fmla="val 12500"/>
              </a:avLst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16" name="Группа 47"/>
            <p:cNvGrpSpPr/>
            <p:nvPr/>
          </p:nvGrpSpPr>
          <p:grpSpPr bwMode="auto">
            <a:xfrm>
              <a:off x="3292334" y="4936457"/>
              <a:ext cx="1987826" cy="478114"/>
              <a:chOff x="4500562" y="3929066"/>
              <a:chExt cx="2857520" cy="642942"/>
            </a:xfrm>
            <a:gradFill flip="none" rotWithShape="1">
              <a:gsLst>
                <a:gs pos="0">
                  <a:srgbClr val="CC6600">
                    <a:shade val="30000"/>
                    <a:satMod val="115000"/>
                  </a:srgbClr>
                </a:gs>
                <a:gs pos="50000">
                  <a:srgbClr val="CC6600">
                    <a:shade val="67500"/>
                    <a:satMod val="115000"/>
                  </a:srgbClr>
                </a:gs>
                <a:gs pos="100000">
                  <a:srgbClr val="CC6600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0" name="Кольцо 19"/>
              <p:cNvSpPr/>
              <p:nvPr/>
            </p:nvSpPr>
            <p:spPr>
              <a:xfrm>
                <a:off x="4500562" y="4286256"/>
                <a:ext cx="285752" cy="285752"/>
              </a:xfrm>
              <a:prstGeom prst="donu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Кольцо 20"/>
              <p:cNvSpPr/>
              <p:nvPr/>
            </p:nvSpPr>
            <p:spPr>
              <a:xfrm>
                <a:off x="7072330" y="4286256"/>
                <a:ext cx="285752" cy="285752"/>
              </a:xfrm>
              <a:prstGeom prst="donu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Фигура, имеющая форму буквы L 21"/>
              <p:cNvSpPr/>
              <p:nvPr/>
            </p:nvSpPr>
            <p:spPr>
              <a:xfrm>
                <a:off x="5786446" y="3929066"/>
                <a:ext cx="1285884" cy="571504"/>
              </a:xfrm>
              <a:prstGeom prst="corner">
                <a:avLst>
                  <a:gd name="adj1" fmla="val 27317"/>
                  <a:gd name="adj2" fmla="val 5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" name="Фигура, имеющая форму буквы L 22"/>
              <p:cNvSpPr/>
              <p:nvPr/>
            </p:nvSpPr>
            <p:spPr>
              <a:xfrm flipH="1">
                <a:off x="4786314" y="3929066"/>
                <a:ext cx="1285884" cy="571504"/>
              </a:xfrm>
              <a:prstGeom prst="corner">
                <a:avLst>
                  <a:gd name="adj1" fmla="val 27317"/>
                  <a:gd name="adj2" fmla="val 5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8" name="Плюс 17"/>
            <p:cNvSpPr/>
            <p:nvPr/>
          </p:nvSpPr>
          <p:spPr bwMode="auto">
            <a:xfrm>
              <a:off x="4643438" y="4928698"/>
              <a:ext cx="347662" cy="301797"/>
            </a:xfrm>
            <a:prstGeom prst="mathPlus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Минус 18"/>
            <p:cNvSpPr/>
            <p:nvPr/>
          </p:nvSpPr>
          <p:spPr bwMode="auto">
            <a:xfrm>
              <a:off x="3571875" y="4928698"/>
              <a:ext cx="296863" cy="301797"/>
            </a:xfrm>
            <a:prstGeom prst="mathMinus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534" name="Группа 56"/>
          <p:cNvGrpSpPr>
            <a:grpSpLocks/>
          </p:cNvGrpSpPr>
          <p:nvPr/>
        </p:nvGrpSpPr>
        <p:grpSpPr bwMode="auto">
          <a:xfrm>
            <a:off x="2071688" y="1357313"/>
            <a:ext cx="2286000" cy="1214437"/>
            <a:chOff x="2071670" y="1357298"/>
            <a:chExt cx="2286016" cy="1214446"/>
          </a:xfrm>
        </p:grpSpPr>
        <p:sp>
          <p:nvSpPr>
            <p:cNvPr id="25" name="Куб 24"/>
            <p:cNvSpPr/>
            <p:nvPr/>
          </p:nvSpPr>
          <p:spPr>
            <a:xfrm>
              <a:off x="2071670" y="1357298"/>
              <a:ext cx="2286016" cy="1214446"/>
            </a:xfrm>
            <a:prstGeom prst="cube">
              <a:avLst>
                <a:gd name="adj" fmla="val 46063"/>
              </a:avLst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Кольцо 25"/>
            <p:cNvSpPr/>
            <p:nvPr/>
          </p:nvSpPr>
          <p:spPr>
            <a:xfrm rot="21329433">
              <a:off x="2582814" y="1357471"/>
              <a:ext cx="1219304" cy="544809"/>
            </a:xfrm>
            <a:prstGeom prst="donut">
              <a:avLst>
                <a:gd name="adj" fmla="val 23142"/>
              </a:avLst>
            </a:prstGeom>
            <a:solidFill>
              <a:schemeClr val="bg2">
                <a:lumMod val="60000"/>
                <a:lumOff val="40000"/>
              </a:schemeClr>
            </a:solidFill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  <a:scene3d>
              <a:camera prst="perspectiveRelaxedModerately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7" name="Кольцо 26"/>
            <p:cNvSpPr/>
            <p:nvPr/>
          </p:nvSpPr>
          <p:spPr>
            <a:xfrm>
              <a:off x="3307354" y="1539465"/>
              <a:ext cx="247137" cy="182167"/>
            </a:xfrm>
            <a:prstGeom prst="donut">
              <a:avLst/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8" name="Кольцо 27"/>
            <p:cNvSpPr/>
            <p:nvPr/>
          </p:nvSpPr>
          <p:spPr>
            <a:xfrm>
              <a:off x="2813081" y="1600187"/>
              <a:ext cx="247137" cy="182167"/>
            </a:xfrm>
            <a:prstGeom prst="donu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Плюс 28"/>
            <p:cNvSpPr/>
            <p:nvPr/>
          </p:nvSpPr>
          <p:spPr>
            <a:xfrm>
              <a:off x="2285983" y="1571612"/>
              <a:ext cx="247652" cy="303215"/>
            </a:xfrm>
            <a:prstGeom prst="mathPlu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Минус 29"/>
            <p:cNvSpPr/>
            <p:nvPr/>
          </p:nvSpPr>
          <p:spPr>
            <a:xfrm>
              <a:off x="3857619" y="1357298"/>
              <a:ext cx="309565" cy="242889"/>
            </a:xfrm>
            <a:prstGeom prst="mathMinus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4" name="Группа 5"/>
          <p:cNvGrpSpPr>
            <a:grpSpLocks/>
          </p:cNvGrpSpPr>
          <p:nvPr/>
        </p:nvGrpSpPr>
        <p:grpSpPr bwMode="auto">
          <a:xfrm>
            <a:off x="3357563" y="500063"/>
            <a:ext cx="357187" cy="1214437"/>
            <a:chOff x="3142532" y="2714788"/>
            <a:chExt cx="714451" cy="2214410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3212390" y="4214219"/>
              <a:ext cx="142889" cy="71497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3142532" y="2714788"/>
              <a:ext cx="714451" cy="1571797"/>
            </a:xfrm>
            <a:custGeom>
              <a:avLst/>
              <a:gdLst>
                <a:gd name="connsiteX0" fmla="*/ 0 w 1041722"/>
                <a:gd name="connsiteY0" fmla="*/ 2858947 h 2858947"/>
                <a:gd name="connsiteX1" fmla="*/ 23150 w 1041722"/>
                <a:gd name="connsiteY1" fmla="*/ 2789499 h 2858947"/>
                <a:gd name="connsiteX2" fmla="*/ 34724 w 1041722"/>
                <a:gd name="connsiteY2" fmla="*/ 0 h 2858947"/>
                <a:gd name="connsiteX3" fmla="*/ 520861 w 1041722"/>
                <a:gd name="connsiteY3" fmla="*/ 0 h 2858947"/>
                <a:gd name="connsiteX4" fmla="*/ 1041722 w 1041722"/>
                <a:gd name="connsiteY4" fmla="*/ 462987 h 2858947"/>
                <a:gd name="connsiteX5" fmla="*/ 347241 w 1041722"/>
                <a:gd name="connsiteY5" fmla="*/ 2858947 h 2858947"/>
                <a:gd name="connsiteX6" fmla="*/ 0 w 1041722"/>
                <a:gd name="connsiteY6" fmla="*/ 2858947 h 28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22" h="2858947">
                  <a:moveTo>
                    <a:pt x="0" y="2858947"/>
                  </a:moveTo>
                  <a:lnTo>
                    <a:pt x="23150" y="2789499"/>
                  </a:lnTo>
                  <a:lnTo>
                    <a:pt x="34724" y="0"/>
                  </a:lnTo>
                  <a:lnTo>
                    <a:pt x="520861" y="0"/>
                  </a:lnTo>
                  <a:lnTo>
                    <a:pt x="1041722" y="462987"/>
                  </a:lnTo>
                  <a:lnTo>
                    <a:pt x="347241" y="2858947"/>
                  </a:lnTo>
                  <a:lnTo>
                    <a:pt x="0" y="2858947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1" name="Группа 5"/>
          <p:cNvGrpSpPr>
            <a:grpSpLocks/>
          </p:cNvGrpSpPr>
          <p:nvPr/>
        </p:nvGrpSpPr>
        <p:grpSpPr bwMode="auto">
          <a:xfrm>
            <a:off x="6858000" y="1214438"/>
            <a:ext cx="357188" cy="1214437"/>
            <a:chOff x="3142532" y="2714788"/>
            <a:chExt cx="714451" cy="2214410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3212389" y="4214219"/>
              <a:ext cx="142891" cy="71497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3142532" y="2714788"/>
              <a:ext cx="714451" cy="1571797"/>
            </a:xfrm>
            <a:custGeom>
              <a:avLst/>
              <a:gdLst>
                <a:gd name="connsiteX0" fmla="*/ 0 w 1041722"/>
                <a:gd name="connsiteY0" fmla="*/ 2858947 h 2858947"/>
                <a:gd name="connsiteX1" fmla="*/ 23150 w 1041722"/>
                <a:gd name="connsiteY1" fmla="*/ 2789499 h 2858947"/>
                <a:gd name="connsiteX2" fmla="*/ 34724 w 1041722"/>
                <a:gd name="connsiteY2" fmla="*/ 0 h 2858947"/>
                <a:gd name="connsiteX3" fmla="*/ 520861 w 1041722"/>
                <a:gd name="connsiteY3" fmla="*/ 0 h 2858947"/>
                <a:gd name="connsiteX4" fmla="*/ 1041722 w 1041722"/>
                <a:gd name="connsiteY4" fmla="*/ 462987 h 2858947"/>
                <a:gd name="connsiteX5" fmla="*/ 347241 w 1041722"/>
                <a:gd name="connsiteY5" fmla="*/ 2858947 h 2858947"/>
                <a:gd name="connsiteX6" fmla="*/ 0 w 1041722"/>
                <a:gd name="connsiteY6" fmla="*/ 2858947 h 28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22" h="2858947">
                  <a:moveTo>
                    <a:pt x="0" y="2858947"/>
                  </a:moveTo>
                  <a:lnTo>
                    <a:pt x="23150" y="2789499"/>
                  </a:lnTo>
                  <a:lnTo>
                    <a:pt x="34724" y="0"/>
                  </a:lnTo>
                  <a:lnTo>
                    <a:pt x="520861" y="0"/>
                  </a:lnTo>
                  <a:lnTo>
                    <a:pt x="1041722" y="462987"/>
                  </a:lnTo>
                  <a:lnTo>
                    <a:pt x="347241" y="2858947"/>
                  </a:lnTo>
                  <a:lnTo>
                    <a:pt x="0" y="2858947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3008" name="Группа 5"/>
          <p:cNvGrpSpPr>
            <a:grpSpLocks/>
          </p:cNvGrpSpPr>
          <p:nvPr/>
        </p:nvGrpSpPr>
        <p:grpSpPr bwMode="auto">
          <a:xfrm rot="5155105">
            <a:off x="7369175" y="3400425"/>
            <a:ext cx="357188" cy="1214438"/>
            <a:chOff x="3142532" y="2714788"/>
            <a:chExt cx="714451" cy="2214410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3167074" y="4239759"/>
              <a:ext cx="142889" cy="7149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3105182" y="2740561"/>
              <a:ext cx="714449" cy="1571797"/>
            </a:xfrm>
            <a:custGeom>
              <a:avLst/>
              <a:gdLst>
                <a:gd name="connsiteX0" fmla="*/ 0 w 1041722"/>
                <a:gd name="connsiteY0" fmla="*/ 2858947 h 2858947"/>
                <a:gd name="connsiteX1" fmla="*/ 23150 w 1041722"/>
                <a:gd name="connsiteY1" fmla="*/ 2789499 h 2858947"/>
                <a:gd name="connsiteX2" fmla="*/ 34724 w 1041722"/>
                <a:gd name="connsiteY2" fmla="*/ 0 h 2858947"/>
                <a:gd name="connsiteX3" fmla="*/ 520861 w 1041722"/>
                <a:gd name="connsiteY3" fmla="*/ 0 h 2858947"/>
                <a:gd name="connsiteX4" fmla="*/ 1041722 w 1041722"/>
                <a:gd name="connsiteY4" fmla="*/ 462987 h 2858947"/>
                <a:gd name="connsiteX5" fmla="*/ 347241 w 1041722"/>
                <a:gd name="connsiteY5" fmla="*/ 2858947 h 2858947"/>
                <a:gd name="connsiteX6" fmla="*/ 0 w 1041722"/>
                <a:gd name="connsiteY6" fmla="*/ 2858947 h 28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22" h="2858947">
                  <a:moveTo>
                    <a:pt x="0" y="2858947"/>
                  </a:moveTo>
                  <a:lnTo>
                    <a:pt x="23150" y="2789499"/>
                  </a:lnTo>
                  <a:lnTo>
                    <a:pt x="34724" y="0"/>
                  </a:lnTo>
                  <a:lnTo>
                    <a:pt x="520861" y="0"/>
                  </a:lnTo>
                  <a:lnTo>
                    <a:pt x="1041722" y="462987"/>
                  </a:lnTo>
                  <a:lnTo>
                    <a:pt x="347241" y="2858947"/>
                  </a:lnTo>
                  <a:lnTo>
                    <a:pt x="0" y="2858947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3009" name="Группа 5"/>
          <p:cNvGrpSpPr>
            <a:grpSpLocks/>
          </p:cNvGrpSpPr>
          <p:nvPr/>
        </p:nvGrpSpPr>
        <p:grpSpPr bwMode="auto">
          <a:xfrm>
            <a:off x="5143500" y="4143375"/>
            <a:ext cx="357188" cy="1214438"/>
            <a:chOff x="3142532" y="2714788"/>
            <a:chExt cx="714451" cy="2214410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3212389" y="4214218"/>
              <a:ext cx="142891" cy="7149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3142532" y="2714788"/>
              <a:ext cx="714451" cy="1571797"/>
            </a:xfrm>
            <a:custGeom>
              <a:avLst/>
              <a:gdLst>
                <a:gd name="connsiteX0" fmla="*/ 0 w 1041722"/>
                <a:gd name="connsiteY0" fmla="*/ 2858947 h 2858947"/>
                <a:gd name="connsiteX1" fmla="*/ 23150 w 1041722"/>
                <a:gd name="connsiteY1" fmla="*/ 2789499 h 2858947"/>
                <a:gd name="connsiteX2" fmla="*/ 34724 w 1041722"/>
                <a:gd name="connsiteY2" fmla="*/ 0 h 2858947"/>
                <a:gd name="connsiteX3" fmla="*/ 520861 w 1041722"/>
                <a:gd name="connsiteY3" fmla="*/ 0 h 2858947"/>
                <a:gd name="connsiteX4" fmla="*/ 1041722 w 1041722"/>
                <a:gd name="connsiteY4" fmla="*/ 462987 h 2858947"/>
                <a:gd name="connsiteX5" fmla="*/ 347241 w 1041722"/>
                <a:gd name="connsiteY5" fmla="*/ 2858947 h 2858947"/>
                <a:gd name="connsiteX6" fmla="*/ 0 w 1041722"/>
                <a:gd name="connsiteY6" fmla="*/ 2858947 h 28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22" h="2858947">
                  <a:moveTo>
                    <a:pt x="0" y="2858947"/>
                  </a:moveTo>
                  <a:lnTo>
                    <a:pt x="23150" y="2789499"/>
                  </a:lnTo>
                  <a:lnTo>
                    <a:pt x="34724" y="0"/>
                  </a:lnTo>
                  <a:lnTo>
                    <a:pt x="520861" y="0"/>
                  </a:lnTo>
                  <a:lnTo>
                    <a:pt x="1041722" y="462987"/>
                  </a:lnTo>
                  <a:lnTo>
                    <a:pt x="347241" y="2858947"/>
                  </a:lnTo>
                  <a:lnTo>
                    <a:pt x="0" y="2858947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3010" name="Группа 5"/>
          <p:cNvGrpSpPr>
            <a:grpSpLocks/>
          </p:cNvGrpSpPr>
          <p:nvPr/>
        </p:nvGrpSpPr>
        <p:grpSpPr bwMode="auto">
          <a:xfrm flipH="1">
            <a:off x="3143250" y="4143375"/>
            <a:ext cx="357188" cy="1214438"/>
            <a:chOff x="3142532" y="2714788"/>
            <a:chExt cx="714451" cy="2214410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3212389" y="4214218"/>
              <a:ext cx="142891" cy="71498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3142532" y="2714788"/>
              <a:ext cx="714451" cy="1571797"/>
            </a:xfrm>
            <a:custGeom>
              <a:avLst/>
              <a:gdLst>
                <a:gd name="connsiteX0" fmla="*/ 0 w 1041722"/>
                <a:gd name="connsiteY0" fmla="*/ 2858947 h 2858947"/>
                <a:gd name="connsiteX1" fmla="*/ 23150 w 1041722"/>
                <a:gd name="connsiteY1" fmla="*/ 2789499 h 2858947"/>
                <a:gd name="connsiteX2" fmla="*/ 34724 w 1041722"/>
                <a:gd name="connsiteY2" fmla="*/ 0 h 2858947"/>
                <a:gd name="connsiteX3" fmla="*/ 520861 w 1041722"/>
                <a:gd name="connsiteY3" fmla="*/ 0 h 2858947"/>
                <a:gd name="connsiteX4" fmla="*/ 1041722 w 1041722"/>
                <a:gd name="connsiteY4" fmla="*/ 462987 h 2858947"/>
                <a:gd name="connsiteX5" fmla="*/ 347241 w 1041722"/>
                <a:gd name="connsiteY5" fmla="*/ 2858947 h 2858947"/>
                <a:gd name="connsiteX6" fmla="*/ 0 w 1041722"/>
                <a:gd name="connsiteY6" fmla="*/ 2858947 h 28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22" h="2858947">
                  <a:moveTo>
                    <a:pt x="0" y="2858947"/>
                  </a:moveTo>
                  <a:lnTo>
                    <a:pt x="23150" y="2789499"/>
                  </a:lnTo>
                  <a:lnTo>
                    <a:pt x="34724" y="0"/>
                  </a:lnTo>
                  <a:lnTo>
                    <a:pt x="520861" y="0"/>
                  </a:lnTo>
                  <a:lnTo>
                    <a:pt x="1041722" y="462987"/>
                  </a:lnTo>
                  <a:lnTo>
                    <a:pt x="347241" y="2858947"/>
                  </a:lnTo>
                  <a:lnTo>
                    <a:pt x="0" y="2858947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3011" name="Группа 5"/>
          <p:cNvGrpSpPr>
            <a:grpSpLocks/>
          </p:cNvGrpSpPr>
          <p:nvPr/>
        </p:nvGrpSpPr>
        <p:grpSpPr bwMode="auto">
          <a:xfrm flipH="1">
            <a:off x="2643188" y="500063"/>
            <a:ext cx="357187" cy="1214437"/>
            <a:chOff x="3142532" y="2714788"/>
            <a:chExt cx="714451" cy="2214410"/>
          </a:xfrm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212390" y="4214219"/>
              <a:ext cx="142889" cy="71497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олилиния 47"/>
            <p:cNvSpPr/>
            <p:nvPr/>
          </p:nvSpPr>
          <p:spPr>
            <a:xfrm>
              <a:off x="3142532" y="2714788"/>
              <a:ext cx="714451" cy="1571797"/>
            </a:xfrm>
            <a:custGeom>
              <a:avLst/>
              <a:gdLst>
                <a:gd name="connsiteX0" fmla="*/ 0 w 1041722"/>
                <a:gd name="connsiteY0" fmla="*/ 2858947 h 2858947"/>
                <a:gd name="connsiteX1" fmla="*/ 23150 w 1041722"/>
                <a:gd name="connsiteY1" fmla="*/ 2789499 h 2858947"/>
                <a:gd name="connsiteX2" fmla="*/ 34724 w 1041722"/>
                <a:gd name="connsiteY2" fmla="*/ 0 h 2858947"/>
                <a:gd name="connsiteX3" fmla="*/ 520861 w 1041722"/>
                <a:gd name="connsiteY3" fmla="*/ 0 h 2858947"/>
                <a:gd name="connsiteX4" fmla="*/ 1041722 w 1041722"/>
                <a:gd name="connsiteY4" fmla="*/ 462987 h 2858947"/>
                <a:gd name="connsiteX5" fmla="*/ 347241 w 1041722"/>
                <a:gd name="connsiteY5" fmla="*/ 2858947 h 2858947"/>
                <a:gd name="connsiteX6" fmla="*/ 0 w 1041722"/>
                <a:gd name="connsiteY6" fmla="*/ 2858947 h 285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1722" h="2858947">
                  <a:moveTo>
                    <a:pt x="0" y="2858947"/>
                  </a:moveTo>
                  <a:lnTo>
                    <a:pt x="23150" y="2789499"/>
                  </a:lnTo>
                  <a:lnTo>
                    <a:pt x="34724" y="0"/>
                  </a:lnTo>
                  <a:lnTo>
                    <a:pt x="520861" y="0"/>
                  </a:lnTo>
                  <a:lnTo>
                    <a:pt x="1041722" y="462987"/>
                  </a:lnTo>
                  <a:lnTo>
                    <a:pt x="347241" y="2858947"/>
                  </a:lnTo>
                  <a:lnTo>
                    <a:pt x="0" y="2858947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1" name="Полилиния 50"/>
          <p:cNvSpPr/>
          <p:nvPr/>
        </p:nvSpPr>
        <p:spPr>
          <a:xfrm>
            <a:off x="5154613" y="3287713"/>
            <a:ext cx="3729037" cy="2011362"/>
          </a:xfrm>
          <a:custGeom>
            <a:avLst/>
            <a:gdLst>
              <a:gd name="connsiteX0" fmla="*/ 2982410 w 3728977"/>
              <a:gd name="connsiteY0" fmla="*/ 567160 h 2012066"/>
              <a:gd name="connsiteX1" fmla="*/ 3491696 w 3728977"/>
              <a:gd name="connsiteY1" fmla="*/ 567160 h 2012066"/>
              <a:gd name="connsiteX2" fmla="*/ 3480121 w 3728977"/>
              <a:gd name="connsiteY2" fmla="*/ 1192193 h 2012066"/>
              <a:gd name="connsiteX3" fmla="*/ 1998561 w 3728977"/>
              <a:gd name="connsiteY3" fmla="*/ 1990846 h 2012066"/>
              <a:gd name="connsiteX4" fmla="*/ 956840 w 3728977"/>
              <a:gd name="connsiteY4" fmla="*/ 1319514 h 2012066"/>
              <a:gd name="connsiteX5" fmla="*/ 574875 w 3728977"/>
              <a:gd name="connsiteY5" fmla="*/ 173620 h 2012066"/>
              <a:gd name="connsiteX6" fmla="*/ 88739 w 3728977"/>
              <a:gd name="connsiteY6" fmla="*/ 277793 h 2012066"/>
              <a:gd name="connsiteX7" fmla="*/ 42440 w 3728977"/>
              <a:gd name="connsiteY7" fmla="*/ 844952 h 2012066"/>
              <a:gd name="connsiteX8" fmla="*/ 42440 w 3728977"/>
              <a:gd name="connsiteY8" fmla="*/ 844952 h 2012066"/>
              <a:gd name="connsiteX9" fmla="*/ 42440 w 3728977"/>
              <a:gd name="connsiteY9" fmla="*/ 844952 h 201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28977" h="2012066">
                <a:moveTo>
                  <a:pt x="2982410" y="567160"/>
                </a:moveTo>
                <a:cubicBezTo>
                  <a:pt x="3195577" y="515074"/>
                  <a:pt x="3408744" y="462988"/>
                  <a:pt x="3491696" y="567160"/>
                </a:cubicBezTo>
                <a:cubicBezTo>
                  <a:pt x="3574648" y="671332"/>
                  <a:pt x="3728977" y="954912"/>
                  <a:pt x="3480121" y="1192193"/>
                </a:cubicBezTo>
                <a:cubicBezTo>
                  <a:pt x="3231265" y="1429474"/>
                  <a:pt x="2419108" y="1969626"/>
                  <a:pt x="1998561" y="1990846"/>
                </a:cubicBezTo>
                <a:cubicBezTo>
                  <a:pt x="1578014" y="2012066"/>
                  <a:pt x="1194121" y="1622385"/>
                  <a:pt x="956840" y="1319514"/>
                </a:cubicBezTo>
                <a:cubicBezTo>
                  <a:pt x="719559" y="1016643"/>
                  <a:pt x="719558" y="347240"/>
                  <a:pt x="574875" y="173620"/>
                </a:cubicBezTo>
                <a:cubicBezTo>
                  <a:pt x="430192" y="0"/>
                  <a:pt x="177478" y="165904"/>
                  <a:pt x="88739" y="277793"/>
                </a:cubicBezTo>
                <a:cubicBezTo>
                  <a:pt x="0" y="389682"/>
                  <a:pt x="42440" y="844952"/>
                  <a:pt x="42440" y="844952"/>
                </a:cubicBezTo>
                <a:lnTo>
                  <a:pt x="42440" y="844952"/>
                </a:lnTo>
                <a:lnTo>
                  <a:pt x="42440" y="844952"/>
                </a:lnTo>
              </a:path>
            </a:pathLst>
          </a:cu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1635125" y="69850"/>
            <a:ext cx="1792288" cy="4062413"/>
          </a:xfrm>
          <a:custGeom>
            <a:avLst/>
            <a:gdLst>
              <a:gd name="connsiteX0" fmla="*/ 1257783 w 1792147"/>
              <a:gd name="connsiteY0" fmla="*/ 428262 h 4062713"/>
              <a:gd name="connsiteX1" fmla="*/ 1280932 w 1792147"/>
              <a:gd name="connsiteY1" fmla="*/ 57873 h 4062713"/>
              <a:gd name="connsiteX2" fmla="*/ 435980 w 1792147"/>
              <a:gd name="connsiteY2" fmla="*/ 81022 h 4062713"/>
              <a:gd name="connsiteX3" fmla="*/ 250785 w 1792147"/>
              <a:gd name="connsiteY3" fmla="*/ 474561 h 4062713"/>
              <a:gd name="connsiteX4" fmla="*/ 146613 w 1792147"/>
              <a:gd name="connsiteY4" fmla="*/ 2916819 h 4062713"/>
              <a:gd name="connsiteX5" fmla="*/ 1130461 w 1792147"/>
              <a:gd name="connsiteY5" fmla="*/ 3750197 h 4062713"/>
              <a:gd name="connsiteX6" fmla="*/ 1686046 w 1792147"/>
              <a:gd name="connsiteY6" fmla="*/ 3784921 h 4062713"/>
              <a:gd name="connsiteX7" fmla="*/ 1767069 w 1792147"/>
              <a:gd name="connsiteY7" fmla="*/ 4062713 h 40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2147" h="4062713">
                <a:moveTo>
                  <a:pt x="1257783" y="428262"/>
                </a:moveTo>
                <a:cubicBezTo>
                  <a:pt x="1337841" y="272004"/>
                  <a:pt x="1417899" y="115746"/>
                  <a:pt x="1280932" y="57873"/>
                </a:cubicBezTo>
                <a:cubicBezTo>
                  <a:pt x="1143965" y="0"/>
                  <a:pt x="607671" y="11574"/>
                  <a:pt x="435980" y="81022"/>
                </a:cubicBezTo>
                <a:cubicBezTo>
                  <a:pt x="264289" y="150470"/>
                  <a:pt x="299013" y="1928"/>
                  <a:pt x="250785" y="474561"/>
                </a:cubicBezTo>
                <a:cubicBezTo>
                  <a:pt x="202557" y="947194"/>
                  <a:pt x="0" y="2370880"/>
                  <a:pt x="146613" y="2916819"/>
                </a:cubicBezTo>
                <a:cubicBezTo>
                  <a:pt x="293226" y="3462758"/>
                  <a:pt x="873889" y="3605513"/>
                  <a:pt x="1130461" y="3750197"/>
                </a:cubicBezTo>
                <a:cubicBezTo>
                  <a:pt x="1387033" y="3894881"/>
                  <a:pt x="1579945" y="3732835"/>
                  <a:pt x="1686046" y="3784921"/>
                </a:cubicBezTo>
                <a:cubicBezTo>
                  <a:pt x="1792147" y="3837007"/>
                  <a:pt x="1779608" y="3949860"/>
                  <a:pt x="1767069" y="4062713"/>
                </a:cubicBezTo>
              </a:path>
            </a:pathLst>
          </a:cu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47" name="Picture 47" descr="j02510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64438" y="2565400"/>
            <a:ext cx="15795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5" name="Picture 12" descr="j04040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15819">
            <a:off x="3992563" y="4286250"/>
            <a:ext cx="59531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4" descr="j023471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4071938"/>
            <a:ext cx="8112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7" name="Прямоугольник 56"/>
          <p:cNvSpPr>
            <a:spLocks noChangeArrowheads="1"/>
          </p:cNvSpPr>
          <p:nvPr/>
        </p:nvSpPr>
        <p:spPr bwMode="auto">
          <a:xfrm>
            <a:off x="6143625" y="6286500"/>
            <a:ext cx="24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FF0000"/>
                </a:solidFill>
              </a:rPr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1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1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51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1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500"/>
                                        <p:tgtEl>
                                          <p:spTgt spid="4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51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1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51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76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26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7992888" cy="58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8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95905"/>
              </p:ext>
            </p:extLst>
          </p:nvPr>
        </p:nvGraphicFramePr>
        <p:xfrm>
          <a:off x="611560" y="548680"/>
          <a:ext cx="8208911" cy="505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9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7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Конденсатор постоянной емкости</a:t>
                      </a:r>
                    </a:p>
                    <a:p>
                      <a:endParaRPr lang="ru-RU" sz="10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Катушка индуктивности</a:t>
                      </a:r>
                      <a:endParaRPr lang="ru-RU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Диод полупроводниковый</a:t>
                      </a:r>
                      <a:endParaRPr lang="ru-RU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Телефон</a:t>
                      </a:r>
                      <a:endParaRPr lang="ru-RU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Микрофон</a:t>
                      </a:r>
                      <a:endParaRPr lang="ru-RU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560">
                <a:tc gridSpan="3">
                  <a:txBody>
                    <a:bodyPr/>
                    <a:lstStyle/>
                    <a:p>
                      <a:r>
                        <a:rPr lang="ru-RU" sz="1500" dirty="0" smtClean="0"/>
                        <a:t>Транзистор типа NPN</a:t>
                      </a:r>
                      <a:endParaRPr lang="ru-RU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Статор. Обмотка статора.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Стабилитрон</a:t>
                      </a:r>
                      <a:endParaRPr lang="ru-RU" sz="1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Фотодиод</a:t>
                      </a:r>
                      <a:endParaRPr lang="ru-RU" sz="1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344">
                <a:tc gridSpan="3">
                  <a:txBody>
                    <a:bodyPr/>
                    <a:lstStyle/>
                    <a:p>
                      <a:r>
                        <a:rPr lang="ru-RU" sz="1500" dirty="0" smtClean="0"/>
                        <a:t>Транзистор типа </a:t>
                      </a:r>
                      <a:r>
                        <a:rPr lang="en-US" sz="1500" dirty="0" smtClean="0"/>
                        <a:t>P</a:t>
                      </a:r>
                      <a:r>
                        <a:rPr lang="ru-RU" sz="1500" dirty="0" smtClean="0"/>
                        <a:t>NP</a:t>
                      </a:r>
                    </a:p>
                    <a:p>
                      <a:endParaRPr lang="ru-RU" sz="18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500" dirty="0" smtClean="0"/>
                        <a:t>Ротор с обмоткой,</a:t>
                      </a:r>
                      <a:r>
                        <a:rPr lang="ru-RU" sz="1500" baseline="0" dirty="0" smtClean="0"/>
                        <a:t> </a:t>
                      </a:r>
                      <a:r>
                        <a:rPr lang="ru-RU" sz="1500" dirty="0" smtClean="0"/>
                        <a:t>коллектором и щетками</a:t>
                      </a:r>
                      <a:endParaRPr lang="ru-RU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Реактор</a:t>
                      </a:r>
                      <a:endParaRPr lang="ru-RU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0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Фототранзистор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Сирена электрическая</a:t>
                      </a:r>
                    </a:p>
                    <a:p>
                      <a:endParaRPr lang="ru-RU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500" dirty="0" smtClean="0"/>
                        <a:t>Заземление, общее обозначение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968"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Трансформатор</a:t>
                      </a:r>
                      <a:endParaRPr lang="ru-RU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Узел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Терморезистор</a:t>
                      </a:r>
                    </a:p>
                    <a:p>
                      <a:endParaRPr lang="en-US" sz="1500" dirty="0" smtClean="0"/>
                    </a:p>
                    <a:p>
                      <a:endParaRPr lang="en-US" sz="15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Варикап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Сигнальная лампа</a:t>
                      </a:r>
                      <a:endParaRPr kumimoji="0" 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4">
                <a:tc gridSpan="2">
                  <a:txBody>
                    <a:bodyPr/>
                    <a:lstStyle/>
                    <a:p>
                      <a:r>
                        <a:rPr lang="ru-RU" sz="1500" dirty="0" smtClean="0"/>
                        <a:t>Постоянный ток</a:t>
                      </a:r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Переменный ток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Фоторезистор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500" dirty="0" smtClean="0"/>
                        <a:t>Пьезоэлектрический резонатор</a:t>
                      </a:r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9464" name="Picture 8" descr="C:\Users\Антонина\Desktop\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66" y="1080266"/>
            <a:ext cx="4762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C:\Users\Антонина\Desktop\_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94" y="1141136"/>
            <a:ext cx="1368152" cy="16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 descr="C:\Users\Антонина\Desktop\_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73" y="1086805"/>
            <a:ext cx="587499" cy="35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7" name="Picture 11" descr="C:\Users\Антонина\Desktop\01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014" y="695771"/>
            <a:ext cx="765495" cy="76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9" name="Picture 13" descr="C:\Users\Антонина\Desktop\r_2.gi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030" y="5059704"/>
            <a:ext cx="698748" cy="69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11927"/>
            <a:ext cx="8964612" cy="1027113"/>
          </a:xfrm>
        </p:spPr>
        <p:txBody>
          <a:bodyPr/>
          <a:lstStyle/>
          <a:p>
            <a:pPr algn="ctr"/>
            <a:endParaRPr lang="ru-RU" sz="2400" dirty="0">
              <a:solidFill>
                <a:srgbClr val="009900"/>
              </a:solidFill>
            </a:endParaRPr>
          </a:p>
        </p:txBody>
      </p:sp>
      <p:pic>
        <p:nvPicPr>
          <p:cNvPr id="19470" name="Picture 14" descr="C:\Users\Антонина\Desktop\03.gif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657" y="800138"/>
            <a:ext cx="677416" cy="67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1" name="Picture 15" descr="C:\Users\Антонина\Desktop\vd_4.gif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424" y="1498145"/>
            <a:ext cx="949408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2" name="Picture 16" descr="C:\Users\Антонина\Desktop\vd_3.gif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992" y="1748846"/>
            <a:ext cx="816058" cy="81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3" name="Picture 17" descr="C:\Users\Антонина\Desktop\m2_dc_68.gif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172" y="2442179"/>
            <a:ext cx="777133" cy="77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4" name="Picture 18" descr="C:\Users\Антонина\Desktop\m_68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34" y="182677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5" name="Picture 19" descr="C:\Users\Антонина\Desktop\750_68_2.gif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76" y="5059704"/>
            <a:ext cx="855436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6" name="Picture 20" descr="C:\Users\Антонина\Desktop\750_68_1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39" y="5059704"/>
            <a:ext cx="86357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7" name="Picture 21" descr="C:\Users\Антонина\Desktop\tr_68.gif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208" y="256404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C:\Users\Антонина\Desktop\05.gif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34" y="3141328"/>
            <a:ext cx="902918" cy="93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9" name="Picture 23" descr="C:\Users\Антонина\Desktop\zazemlenie.gif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720" y="3272143"/>
            <a:ext cx="674729" cy="67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2" name="Picture 26" descr="C:\Users\Антонина\Desktop\tranzistorPNP_0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37" y="2371309"/>
            <a:ext cx="641683" cy="77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3" name="Picture 27" descr="C:\Users\Антонина\Desktop\transformator_0.png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"/>
          <a:stretch/>
        </p:blipFill>
        <p:spPr bwMode="auto">
          <a:xfrm rot="16200000">
            <a:off x="1093880" y="3928180"/>
            <a:ext cx="704027" cy="9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4" name="Picture 28" descr="C:\Users\Антонина\Desktop\tranzistorNPN_0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39" y="1514059"/>
            <a:ext cx="7143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5" name="Picture 29" descr="C:\Users\Антонина\Desktop\lampa_signaln_0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989" y="4229229"/>
            <a:ext cx="9525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6" name="Picture 30" descr="C:\Users\Антонина\Desktop\uzel_0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95" y="4122724"/>
            <a:ext cx="5524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7" name="Picture 31" descr="C:\Users\Антонина\Desktop\fototranzistor_0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94" y="3071827"/>
            <a:ext cx="695726" cy="89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8" name="Picture 32" descr="C:\Users\Антонина\Desktop\piezorezonator_0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923" y="5038347"/>
            <a:ext cx="1094322" cy="54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89" name="Picture 33" descr="C:\Users\Антонина\Desktop\varikap_0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976" y="4210331"/>
            <a:ext cx="8572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90" name="Picture 34" descr="C:\Users\Антонина\Desktop\termorezistor_0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411" y="4179237"/>
            <a:ext cx="1052481" cy="52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2672</TotalTime>
  <Words>401</Words>
  <Application>Microsoft Office PowerPoint</Application>
  <PresentationFormat>Экран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Arkhive</vt:lpstr>
      <vt:lpstr>Calibri</vt:lpstr>
      <vt:lpstr>Century Gothic</vt:lpstr>
      <vt:lpstr>Times New Roman</vt:lpstr>
      <vt:lpstr>Wingdings</vt:lpstr>
      <vt:lpstr>Wingdings 3</vt:lpstr>
      <vt:lpstr>Ион</vt:lpstr>
      <vt:lpstr>Элементы и параметры электрических цепей </vt:lpstr>
      <vt:lpstr>Презентация PowerPoint</vt:lpstr>
      <vt:lpstr>Классификация электрической цепи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определения, элементы и параметры электрических цепей</dc:title>
  <dc:creator>Victor</dc:creator>
  <cp:lastModifiedBy>acer</cp:lastModifiedBy>
  <cp:revision>95</cp:revision>
  <dcterms:created xsi:type="dcterms:W3CDTF">2005-02-25T07:15:09Z</dcterms:created>
  <dcterms:modified xsi:type="dcterms:W3CDTF">2021-12-23T18:08:26Z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457920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