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7" r:id="rId4"/>
    <p:sldId id="275" r:id="rId5"/>
    <p:sldId id="259" r:id="rId6"/>
    <p:sldId id="260" r:id="rId7"/>
    <p:sldId id="261" r:id="rId8"/>
    <p:sldId id="263" r:id="rId9"/>
    <p:sldId id="264" r:id="rId10"/>
    <p:sldId id="265" r:id="rId11"/>
    <p:sldId id="262" r:id="rId12"/>
    <p:sldId id="266" r:id="rId13"/>
    <p:sldId id="268" r:id="rId14"/>
    <p:sldId id="269" r:id="rId15"/>
    <p:sldId id="270" r:id="rId16"/>
    <p:sldId id="271" r:id="rId17"/>
    <p:sldId id="274" r:id="rId18"/>
    <p:sldId id="276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3300"/>
    <a:srgbClr val="008000"/>
    <a:srgbClr val="CAD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ГОАПОУ "Липецкий металлургический колледж"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C0F05-7FEB-43B2-A4E6-844C44E8B62E}" type="datetimeFigureOut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C1C29-E0C6-4FCF-992E-0C968B2E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ГОАПОУ "Липецкий металлургический колледж"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FAEFC-74B4-49AE-A1CA-3FEF49FC9C2D}" type="datetimeFigureOut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D55A2-0344-4005-90D0-E6C09E0E5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C4A-F27D-43AF-9452-0F929DD9B79B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0696-754D-4E08-ABD9-A2FCBF7CA056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5EF1-A2F5-4326-A87B-B9F150BA2929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228-57BC-4353-867B-0DD9191B90F1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C451-FCC0-41FF-8B4C-5F045018625D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BB0F-9979-4B68-B274-3EF2308AF457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22DA-65C4-4A42-B234-C460699FCA41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4678-D8F4-4107-A910-B11FEDCA00DC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AF1D-0188-4CEE-8443-CB84ABA42FF3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C7A0-7CB6-4159-B8B2-5C075219BE5E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2607-5858-4137-BAF2-A59B8D578C10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A450-F8EE-45FB-8375-6DC3D1012949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6EB9-0D50-4EC0-AF7C-BDC948D58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Занятие 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теории вероятностей и математической статистике.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143380"/>
            <a:ext cx="8286808" cy="15716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наша жизнь – игра</a:t>
            </a: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(Эксперимент  с фишками)</a:t>
            </a:r>
          </a:p>
          <a:p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14077"/>
            <a:ext cx="715803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над событиями.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30785"/>
            <a:ext cx="7858180" cy="4252476"/>
          </a:xfrm>
        </p:spPr>
        <p:txBody>
          <a:bodyPr>
            <a:normAutofit/>
          </a:bodyPr>
          <a:lstStyle/>
          <a:p>
            <a:pPr marL="85725" indent="95250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9525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Разностью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событий А и В (А – В) будет событие, состоящее в том, что выполняется событие А и не выполняется В,</a:t>
            </a:r>
          </a:p>
          <a:p>
            <a:pPr marL="85725" indent="952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т.е. А – В =</a:t>
            </a:r>
          </a:p>
          <a:p>
            <a:pPr marL="180975" indent="180975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5749" y="3757023"/>
            <a:ext cx="936632" cy="571504"/>
          </a:xfrm>
          <a:prstGeom prst="rect">
            <a:avLst/>
          </a:prstGeom>
          <a:noFill/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CCC8-A2EE-40CB-BAE9-91DDAD8AD636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Подорсинникова</a:t>
            </a:r>
            <a:r>
              <a:rPr lang="ru-RU" dirty="0" smtClean="0"/>
              <a:t> Елена Анатольевна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920" y="4005256"/>
            <a:ext cx="4029075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271464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игральным кубиком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DED0-9530-4165-B4E1-84B9CEAA9487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pic>
        <p:nvPicPr>
          <p:cNvPr id="4098" name="Picture 2" descr="C:\Documents and Settings\Гость 304 кабинета\Рабочий стол\ФОН\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857628"/>
            <a:ext cx="3272632" cy="204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786322"/>
            <a:ext cx="4186238" cy="1000132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Результат одного эксперимента можно отметить в таблице символом «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или «+»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броска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(количество выпавших очков)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228-57BC-4353-867B-0DD9191B90F1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332" y="260648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Апостериорная вероятность события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08038"/>
            <a:ext cx="8784976" cy="53012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Вероятностью события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считать количественную меру неопределенности наступления этого события.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Производя достаточно большое количество опытов или испытаний, можно определить, как часто появляется событие, и вычислить вероятность его наступления. Вероятность, определенную таким образом, называют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статистической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послеопытной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апостериорной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вероятностью. 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числа «удачных» исходов (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всех испытаний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m/n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называется </a:t>
            </a:r>
            <a:r>
              <a:rPr lang="ru-RU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частостью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события 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168" y="6198106"/>
            <a:ext cx="2133600" cy="365125"/>
          </a:xfrm>
        </p:spPr>
        <p:txBody>
          <a:bodyPr/>
          <a:lstStyle/>
          <a:p>
            <a:fld id="{0689F228-57BC-4353-867B-0DD9191B90F1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</p:spPr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0232" y="6173787"/>
            <a:ext cx="2133600" cy="365125"/>
          </a:xfrm>
        </p:spPr>
        <p:txBody>
          <a:bodyPr/>
          <a:lstStyle/>
          <a:p>
            <a:fld id="{8EE86EB9-0D50-4EC0-AF7C-BDC948D5884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3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55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Статистическое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вероятности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b="1" dirty="0" smtClean="0">
                    <a:solidFill>
                      <a:srgbClr val="66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Вероятностью Р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события А, или вероятностью «удачного» исхода единичной операции, называется </a:t>
                </a:r>
                <a:r>
                  <a:rPr lang="ru-RU" b="1" dirty="0" smtClean="0">
                    <a:solidFill>
                      <a:srgbClr val="66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среднее значение </a:t>
                </a:r>
                <a:r>
                  <a:rPr lang="ru-RU" b="1" dirty="0" err="1" smtClean="0">
                    <a:solidFill>
                      <a:srgbClr val="66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частости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т.е. среднее значение отношения числа «удачных» исходов к числу всех проведённых единичных операций (испытаний), которое достаточно велико: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660033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ru-RU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ru-RU" b="1" i="1">
                          <a:solidFill>
                            <a:srgbClr val="6600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b="1" i="1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b="1" i="1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ru-RU" b="1" i="1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ru-RU" b="1" i="1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ru-RU" b="1" i="1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b="1" i="1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1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ru-RU" b="1" i="1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t="-2156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228-57BC-4353-867B-0DD9191B90F1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40" y="201477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Априорная вероятность события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1583"/>
            <a:ext cx="8496944" cy="53047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случаях можно определить </a:t>
            </a:r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доопытную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априорную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события, которую называют классической вероятностью.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классической вероятности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связано со следующими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А</a:t>
            </a:r>
            <a:r>
              <a:rPr lang="ru-RU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ru-RU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А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группа событий;</a:t>
            </a:r>
            <a:endParaRPr lang="ru-RU" sz="36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 каждом испытании обязательно происходит одно и только одно из событий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А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Все события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А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равновозможны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buAutoNum type="arabicParenR"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228-57BC-4353-867B-0DD9191B90F1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Классическое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вероятности.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2204864"/>
                <a:ext cx="7859216" cy="39212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Вероятностью </a:t>
                </a:r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появления события </a:t>
                </a:r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называют отношение числа исходов, благоприятствующих наступлению этого события 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 общему числу всех единственно возможных  и несовместных элементарных исходов 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т.е. </a:t>
                </a:r>
                <a14:m>
                  <m:oMath xmlns:m="http://schemas.openxmlformats.org/officeDocument/2006/math">
                    <m:r>
                      <a:rPr lang="ru-RU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ru-RU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1" i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ru-RU" b="1" i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ru-RU" b="1" i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</m:den>
                    </m:f>
                  </m:oMath>
                </a14:m>
                <a:endPara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2204864"/>
                <a:ext cx="7859216" cy="3921299"/>
              </a:xfrm>
              <a:blipFill>
                <a:blip r:embed="rId2" cstate="print"/>
                <a:stretch>
                  <a:fillRect l="-2017" t="-21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228-57BC-4353-867B-0DD9191B90F1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286676" cy="4525963"/>
          </a:xfrm>
        </p:spPr>
        <p:txBody>
          <a:bodyPr>
            <a:normAutofit fontScale="85000" lnSpcReduction="20000"/>
          </a:bodyPr>
          <a:lstStyle/>
          <a:p>
            <a:pPr marL="0" indent="2066925">
              <a:buNone/>
            </a:pPr>
            <a:r>
              <a:rPr lang="ru-RU" dirty="0" smtClean="0"/>
              <a:t>***</a:t>
            </a:r>
          </a:p>
          <a:p>
            <a:pPr marL="0" indent="0">
              <a:buNone/>
            </a:pPr>
            <a:r>
              <a:rPr lang="ru-RU" dirty="0" smtClean="0"/>
              <a:t>Вероятно будет дождь, а пока – жара.</a:t>
            </a:r>
          </a:p>
          <a:p>
            <a:pPr marL="0" indent="0">
              <a:buNone/>
            </a:pPr>
            <a:r>
              <a:rPr lang="ru-RU" dirty="0" smtClean="0"/>
              <a:t>Вероятно будем жить лучше, чем вчера.</a:t>
            </a:r>
          </a:p>
          <a:p>
            <a:pPr marL="0" indent="0">
              <a:buNone/>
            </a:pPr>
            <a:r>
              <a:rPr lang="ru-RU" dirty="0" smtClean="0"/>
              <a:t>Вероятно вечером в доме будет свет,</a:t>
            </a:r>
          </a:p>
          <a:p>
            <a:pPr marL="0" indent="0">
              <a:buNone/>
            </a:pPr>
            <a:r>
              <a:rPr lang="ru-RU" dirty="0" smtClean="0"/>
              <a:t>Может быть – хороший день, может быть, и нет.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Этих вероятностей в жизни пруд пруди,</a:t>
            </a:r>
          </a:p>
          <a:p>
            <a:pPr marL="0" indent="0">
              <a:buNone/>
            </a:pPr>
            <a:r>
              <a:rPr lang="ru-RU" dirty="0" smtClean="0"/>
              <a:t>Только их теорию - выучи поди!</a:t>
            </a:r>
          </a:p>
          <a:p>
            <a:pPr marL="0" indent="0">
              <a:buNone/>
            </a:pPr>
            <a:r>
              <a:rPr lang="ru-RU" dirty="0" smtClean="0"/>
              <a:t>Чтобы по теории двойку не схватить,</a:t>
            </a:r>
          </a:p>
          <a:p>
            <a:pPr marL="0" indent="0">
              <a:buNone/>
            </a:pPr>
            <a:r>
              <a:rPr lang="ru-RU" dirty="0" smtClean="0"/>
              <a:t>Эти вероятности надобно учить.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228-57BC-4353-867B-0DD9191B90F1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вероятности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достоверного события равна единице: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Р(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невозможного события равна нулю: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Р(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случайного события есть положительное число, заключенное между нулем и единицей: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Р(А) ≤ 1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228-57BC-4353-867B-0DD9191B90F1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17638"/>
            <a:ext cx="785921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лотерее из 50 000 билетов 2500 выигрышных. Вынимают наугад один билет. Чему равна вероятность того, что этот билет выигрышный. </a:t>
            </a:r>
          </a:p>
          <a:p>
            <a:pPr marL="0" indent="0"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Из корзины, в которой находятся 5 белых и 3 черных шара вынимают один шар. Найти вероятность того, что шар окажется черным.</a:t>
            </a:r>
          </a:p>
          <a:p>
            <a:pPr marL="0" indent="0"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корзины, в которой находятся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черных шара вынимают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шара. Какова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того, что шар окажется черным.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228-57BC-4353-867B-0DD9191B90F1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Случайные события.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Классическое и статистическое определение вероятности.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F833-F389-4F6C-8478-E9106FF219AF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Выучить определения и формулы.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Решить задачу: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ящике лежат 32 качественных и 8 бракованных деталей. Какова вероятность того, что наугад взятая из ящика деталь окажется качественной (бракованной)?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4678-D8F4-4107-A910-B11FEDCA00DC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228-57BC-4353-867B-0DD9191B90F1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572296" cy="699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 с монетой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29189"/>
              </p:ext>
            </p:extLst>
          </p:nvPr>
        </p:nvGraphicFramePr>
        <p:xfrm>
          <a:off x="1357290" y="1571612"/>
          <a:ext cx="6096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130141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542213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7589225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броска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655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«орел»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«решка»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17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81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1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05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20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26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91615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32" y="4869160"/>
            <a:ext cx="1028700" cy="1104900"/>
          </a:xfrm>
          <a:prstGeom prst="rect">
            <a:avLst/>
          </a:prstGeom>
        </p:spPr>
      </p:pic>
      <p:pic>
        <p:nvPicPr>
          <p:cNvPr id="10" name="Picture 4" descr="C:\Documents and Settings\Гость 304 кабинета\Рабочий стол\ФОН\23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1754" y="4617478"/>
            <a:ext cx="1656340" cy="1708276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857488" y="4929198"/>
            <a:ext cx="418623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 одного эксперимента можно отметить в таблице символом «</a:t>
            </a:r>
            <a:r>
              <a:rPr lang="en-US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×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или «+»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Всякий результат или исход испытания является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228-57BC-4353-867B-0DD9191B90F1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7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133" y="546915"/>
            <a:ext cx="6643734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ОПРЕДЕЛЕНИЯ.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89857"/>
            <a:ext cx="8229600" cy="516649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Случайным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событием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называется событие, которое в результате данного испытания может произойти или не произойти.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Достоверным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событием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называется событие, которое обязательно произойдет в результате данного испытания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(Достоверное событие обозначается буквой </a:t>
            </a:r>
            <a:r>
              <a:rPr lang="el-GR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 startAt="3"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Невозможным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событием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называется событие, которое не может произойти в результате данного испытания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(Невозможное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событие обозначается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символом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События </a:t>
            </a:r>
            <a:r>
              <a:rPr lang="ru-RU" sz="2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теории вероятностей обозначаются</a:t>
            </a:r>
          </a:p>
          <a:p>
            <a:pPr marL="0" indent="0" algn="ctr">
              <a:buNone/>
            </a:pPr>
            <a:r>
              <a:rPr lang="ru-RU" sz="2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заглавными </a:t>
            </a:r>
            <a:r>
              <a:rPr lang="ru-RU" sz="26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латинскими </a:t>
            </a:r>
            <a:r>
              <a:rPr lang="ru-RU" sz="2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буквами:</a:t>
            </a:r>
          </a:p>
          <a:p>
            <a:pPr marL="0" indent="0" algn="ctr">
              <a:buNone/>
            </a:pPr>
            <a:r>
              <a:rPr lang="ru-RU" sz="26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А, В, С и т. д. или </a:t>
            </a:r>
            <a:r>
              <a:rPr lang="ru-RU" sz="28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i="1" baseline="-25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ru-RU" sz="2800" b="1" i="1" baseline="-25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…, А</a:t>
            </a:r>
            <a:r>
              <a:rPr lang="en-US" sz="2800" b="1" i="1" baseline="-25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1D43-4873-4340-BD56-422454FE7BE2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2764904"/>
          </a:xfrm>
        </p:spPr>
        <p:txBody>
          <a:bodyPr>
            <a:normAutofit/>
          </a:bodyPr>
          <a:lstStyle/>
          <a:p>
            <a:pPr marL="85725" indent="276225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Случайное событие может состоять из нескольких элементарных событий.</a:t>
            </a:r>
          </a:p>
          <a:p>
            <a:pPr marL="85725" indent="276225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76225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Единичный, отдельный исход испытания называется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элементарным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событием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EA26-87C6-4DDD-97F5-4F2A74B9B676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44511"/>
            <a:ext cx="1962313" cy="2160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15803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случайных событий.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rmAutofit fontScale="85000" lnSpcReduction="10000"/>
          </a:bodyPr>
          <a:lstStyle/>
          <a:p>
            <a:pPr marL="180975" indent="1809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Несколько событий называются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в результате эксперимента наступление одного из них не исключает появления других.</a:t>
            </a:r>
          </a:p>
          <a:p>
            <a:pPr marL="180975" indent="1809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Несколько событий называются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несовместными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данном испытании, если появление одного из них исключает появление других.</a:t>
            </a:r>
          </a:p>
          <a:p>
            <a:pPr marL="180975" indent="1809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Несколько событий называются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равновозможными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в результате испытания ни одно из них не имеет объективно большую возможность появления, чем другие.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4735-E00E-4D40-8639-F48A61B7BBBF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15803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случайных событий.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043890" cy="4525963"/>
          </a:xfrm>
        </p:spPr>
        <p:txBody>
          <a:bodyPr>
            <a:normAutofit fontScale="92500"/>
          </a:bodyPr>
          <a:lstStyle/>
          <a:p>
            <a:pPr marL="180975" indent="180975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События называются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единственно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в результате испытания, хотя бы одно из них обязательно произойдет.</a:t>
            </a:r>
          </a:p>
          <a:p>
            <a:pPr marL="180975" indent="180975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Два единственно возможных и несовместных события называются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противоположными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975" indent="180975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Совокупность всех единственно возможных и несовместных событий называются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C9EF-F05B-4C90-B2E8-16946122B70A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622" y="605749"/>
            <a:ext cx="715803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над событиями.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57298"/>
            <a:ext cx="7818092" cy="3727885"/>
          </a:xfrm>
        </p:spPr>
        <p:txBody>
          <a:bodyPr>
            <a:normAutofit/>
          </a:bodyPr>
          <a:lstStyle/>
          <a:p>
            <a:pPr marL="85725" indent="9525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событий А и В   (А + В;          ) называется событие состоящее в наступлении хотя бы одного из событий А или В.</a:t>
            </a:r>
          </a:p>
          <a:p>
            <a:pPr marL="695325" indent="-514350">
              <a:buNone/>
            </a:pPr>
            <a:endPara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5325" indent="-514350">
              <a:buNone/>
            </a:pPr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5325" indent="-514350">
              <a:buNone/>
            </a:pPr>
            <a:endPara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5325" indent="-514350">
              <a:buNone/>
            </a:pPr>
            <a:endPara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пересечением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событий А и В (А∙В; А∩В) называют событие, состоящее в совместном наступлении обоих событий и А, и В.</a:t>
            </a:r>
          </a:p>
          <a:p>
            <a:pPr marL="180975" indent="180975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180975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180975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819227"/>
            <a:ext cx="872535" cy="481013"/>
          </a:xfrm>
          <a:prstGeom prst="rect">
            <a:avLst/>
          </a:prstGeom>
          <a:noFill/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7CD1-4604-4366-B564-C9F5043FF6B3}" type="datetime1">
              <a:rPr lang="ru-RU" smtClean="0"/>
              <a:pPr/>
              <a:t>ср 23.01.19</a:t>
            </a:fld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6EB9-0D50-4EC0-AF7C-BDC948D5884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Подорсинникова Елена Анатольевна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90" y="2527796"/>
            <a:ext cx="2664296" cy="1329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2631" y="4680745"/>
            <a:ext cx="2678738" cy="1574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966</Words>
  <Application>Microsoft Office PowerPoint</Application>
  <PresentationFormat>Экран (4:3)</PresentationFormat>
  <Paragraphs>162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Тема Office</vt:lpstr>
      <vt:lpstr>Занятие № 3 по теории вероятностей и математической статистике.</vt:lpstr>
      <vt:lpstr>Тема. Случайные события. Классическое и статистическое определение вероятности.</vt:lpstr>
      <vt:lpstr>Эксперимент с монетой</vt:lpstr>
      <vt:lpstr>Всякий результат или исход испытания является событием.</vt:lpstr>
      <vt:lpstr>ОПРЕДЕЛЕНИЯ.</vt:lpstr>
      <vt:lpstr>Презентация PowerPoint</vt:lpstr>
      <vt:lpstr>Виды случайных событий.</vt:lpstr>
      <vt:lpstr>Виды случайных событий.</vt:lpstr>
      <vt:lpstr>Действия над событиями.</vt:lpstr>
      <vt:lpstr>Действия над событиями.</vt:lpstr>
      <vt:lpstr>Эксперимент с игральным кубиком</vt:lpstr>
      <vt:lpstr>Результат одного эксперимента можно отметить в таблице символом «×» или «+»</vt:lpstr>
      <vt:lpstr>Апостериорная вероятность события</vt:lpstr>
      <vt:lpstr>Статистическое определение вероятности</vt:lpstr>
      <vt:lpstr>Априорная вероятность события</vt:lpstr>
      <vt:lpstr>Классическое определение вероятности.</vt:lpstr>
      <vt:lpstr>Презентация PowerPoint</vt:lpstr>
      <vt:lpstr>Свойства вероятности</vt:lpstr>
      <vt:lpstr>Решение задач</vt:lpstr>
      <vt:lpstr>Домашнее задание.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№2 по теории вероятностей и математической статистике.</dc:title>
  <dc:creator>Гость 304 кабинета</dc:creator>
  <cp:lastModifiedBy>User</cp:lastModifiedBy>
  <cp:revision>46</cp:revision>
  <dcterms:created xsi:type="dcterms:W3CDTF">2019-01-22T09:15:45Z</dcterms:created>
  <dcterms:modified xsi:type="dcterms:W3CDTF">2019-01-23T17:26:24Z</dcterms:modified>
</cp:coreProperties>
</file>