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2" r:id="rId4"/>
    <p:sldId id="258" r:id="rId5"/>
    <p:sldId id="257" r:id="rId6"/>
    <p:sldId id="261" r:id="rId7"/>
    <p:sldId id="263" r:id="rId8"/>
    <p:sldId id="265" r:id="rId9"/>
    <p:sldId id="259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0071-166C-4BE4-B0A3-336B9145CBB9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172A-E266-4C62-95B9-77A739B74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08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0071-166C-4BE4-B0A3-336B9145CBB9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172A-E266-4C62-95B9-77A739B74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4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0071-166C-4BE4-B0A3-336B9145CBB9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172A-E266-4C62-95B9-77A739B74C7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6270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0071-166C-4BE4-B0A3-336B9145CBB9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172A-E266-4C62-95B9-77A739B74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91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0071-166C-4BE4-B0A3-336B9145CBB9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172A-E266-4C62-95B9-77A739B74C7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0707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0071-166C-4BE4-B0A3-336B9145CBB9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172A-E266-4C62-95B9-77A739B74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355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0071-166C-4BE4-B0A3-336B9145CBB9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172A-E266-4C62-95B9-77A739B74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62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0071-166C-4BE4-B0A3-336B9145CBB9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172A-E266-4C62-95B9-77A739B74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78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0071-166C-4BE4-B0A3-336B9145CBB9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172A-E266-4C62-95B9-77A739B74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06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0071-166C-4BE4-B0A3-336B9145CBB9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172A-E266-4C62-95B9-77A739B74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93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0071-166C-4BE4-B0A3-336B9145CBB9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172A-E266-4C62-95B9-77A739B74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86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0071-166C-4BE4-B0A3-336B9145CBB9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172A-E266-4C62-95B9-77A739B74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6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0071-166C-4BE4-B0A3-336B9145CBB9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172A-E266-4C62-95B9-77A739B74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15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0071-166C-4BE4-B0A3-336B9145CBB9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172A-E266-4C62-95B9-77A739B74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61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0071-166C-4BE4-B0A3-336B9145CBB9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172A-E266-4C62-95B9-77A739B74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77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0071-166C-4BE4-B0A3-336B9145CBB9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172A-E266-4C62-95B9-77A739B74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8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0071-166C-4BE4-B0A3-336B9145CBB9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64172A-E266-4C62-95B9-77A739B74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58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045" y="2314223"/>
            <a:ext cx="9595556" cy="1646302"/>
          </a:xfrm>
        </p:spPr>
        <p:txBody>
          <a:bodyPr/>
          <a:lstStyle/>
          <a:p>
            <a:pPr algn="l"/>
            <a:r>
              <a:rPr lang="ru-RU" b="1" dirty="0" smtClean="0"/>
              <a:t>Экологические </a:t>
            </a:r>
            <a:r>
              <a:rPr lang="ru-RU" b="1" dirty="0" smtClean="0"/>
              <a:t>катастрофы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36443" y="5057422"/>
            <a:ext cx="6073424" cy="1270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 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6045" y="233945"/>
            <a:ext cx="101838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2800" dirty="0">
                <a:solidFill>
                  <a:prstClr val="black"/>
                </a:solidFill>
                <a:latin typeface="Cambria" panose="02040503050406030204" pitchFamily="18" charset="0"/>
              </a:rPr>
              <a:t>Филиал ФГБВОУ ВО «Военно-медицинская академия </a:t>
            </a:r>
            <a:br>
              <a:rPr lang="ru-RU" sz="2800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Cambria" panose="02040503050406030204" pitchFamily="18" charset="0"/>
              </a:rPr>
              <a:t>имени С.М. Кирова» МО РФ (г. Москва)</a:t>
            </a:r>
            <a:br>
              <a:rPr lang="ru-RU" sz="2800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Cambria" panose="02040503050406030204" pitchFamily="18" charset="0"/>
              </a:rPr>
              <a:t>Медицинский колледж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54424" y="5241978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2400" dirty="0">
                <a:solidFill>
                  <a:prstClr val="black"/>
                </a:solidFill>
                <a:latin typeface="Cambria" panose="02040503050406030204" pitchFamily="18" charset="0"/>
              </a:rPr>
              <a:t>Выполнила:</a:t>
            </a:r>
          </a:p>
          <a:p>
            <a:pPr algn="ctr" defTabSz="457200"/>
            <a:r>
              <a:rPr lang="ru-RU" sz="2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Студент  </a:t>
            </a:r>
            <a:r>
              <a:rPr lang="ru-RU" sz="2400" dirty="0">
                <a:solidFill>
                  <a:prstClr val="black"/>
                </a:solidFill>
                <a:latin typeface="Cambria" panose="02040503050406030204" pitchFamily="18" charset="0"/>
              </a:rPr>
              <a:t>1 </a:t>
            </a:r>
            <a:r>
              <a:rPr lang="ru-RU" sz="2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курса Янов Кирилл </a:t>
            </a:r>
            <a:endParaRPr lang="ru-RU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ctr" defTabSz="457200"/>
            <a:r>
              <a:rPr lang="ru-RU" sz="2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2021г</a:t>
            </a:r>
            <a:endParaRPr lang="ru-RU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6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245" y="-46037"/>
            <a:ext cx="8596668" cy="1320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a typeface="+mn-ea"/>
                <a:cs typeface="+mn-cs"/>
              </a:rPr>
              <a:t>  </a:t>
            </a:r>
            <a:r>
              <a:rPr lang="ru-RU" b="1" dirty="0" err="1" smtClean="0">
                <a:solidFill>
                  <a:srgbClr val="C00000"/>
                </a:solidFill>
                <a:ea typeface="+mn-ea"/>
                <a:cs typeface="+mn-cs"/>
              </a:rPr>
              <a:t>Фукусима</a:t>
            </a:r>
            <a:r>
              <a:rPr lang="ru-RU" b="1" dirty="0" smtClean="0">
                <a:solidFill>
                  <a:srgbClr val="C00000"/>
                </a:solidFill>
                <a:ea typeface="+mn-ea"/>
                <a:cs typeface="+mn-cs"/>
              </a:rPr>
              <a:t> </a:t>
            </a:r>
            <a:r>
              <a:rPr lang="ru-RU" b="1" dirty="0">
                <a:solidFill>
                  <a:srgbClr val="C00000"/>
                </a:solidFill>
                <a:ea typeface="+mn-ea"/>
                <a:cs typeface="+mn-cs"/>
              </a:rPr>
              <a:t>(Япония).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2508" r="2508"/>
          <a:stretch>
            <a:fillRect/>
          </a:stretch>
        </p:blipFill>
        <p:spPr>
          <a:xfrm>
            <a:off x="6811463" y="2122311"/>
            <a:ext cx="5064449" cy="353077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519290"/>
            <a:ext cx="6811463" cy="432964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Катастрофа </a:t>
            </a:r>
            <a:r>
              <a:rPr lang="ru-RU" sz="2400" dirty="0" err="1" smtClean="0">
                <a:solidFill>
                  <a:schemeClr val="tx1"/>
                </a:solidFill>
              </a:rPr>
              <a:t>Фукусимы</a:t>
            </a:r>
            <a:r>
              <a:rPr lang="ru-RU" sz="2400" dirty="0" smtClean="0">
                <a:solidFill>
                  <a:schemeClr val="tx1"/>
                </a:solidFill>
              </a:rPr>
              <a:t> (Япония). 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11 </a:t>
            </a:r>
            <a:r>
              <a:rPr lang="ru-RU" sz="2400" dirty="0" smtClean="0">
                <a:solidFill>
                  <a:schemeClr val="tx1"/>
                </a:solidFill>
              </a:rPr>
              <a:t>марта 2011 года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Из-за нарушения системы охлаждения произошли взрывы 3-х реакторов. В воздух поднялись радиоактивные металлы и газы, распространившиеся по близлежащим территориям и попавшие в воды океана. Продукты горения из хранилища ядерного топлива поднимались на высоту нескольких километров, разнося радиоактивный пепел на сотни километров вокруг, прошла эвакуация 120 тысяч жителей.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На данный момент разрабатываются меры по обеззараживанию вод.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0984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8934" y="124178"/>
            <a:ext cx="8596668" cy="1320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a typeface="+mn-ea"/>
                <a:cs typeface="+mn-cs"/>
              </a:rPr>
              <a:t>           Хиросима </a:t>
            </a:r>
            <a:r>
              <a:rPr lang="ru-RU" b="1" dirty="0">
                <a:solidFill>
                  <a:srgbClr val="C00000"/>
                </a:solidFill>
                <a:ea typeface="+mn-ea"/>
                <a:cs typeface="+mn-cs"/>
              </a:rPr>
              <a:t>и Нагасаки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18911" b="18911"/>
          <a:stretch>
            <a:fillRect/>
          </a:stretch>
        </p:blipFill>
        <p:spPr>
          <a:xfrm>
            <a:off x="6049964" y="2901244"/>
            <a:ext cx="5516233" cy="246785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95112" y="1356519"/>
            <a:ext cx="5237163" cy="381158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Атомные бомбардировки </a:t>
            </a:r>
            <a:r>
              <a:rPr lang="ru-RU" sz="2400" dirty="0">
                <a:solidFill>
                  <a:schemeClr val="tx1"/>
                </a:solidFill>
              </a:rPr>
              <a:t>Х</a:t>
            </a:r>
            <a:r>
              <a:rPr lang="ru-RU" sz="2400" dirty="0" smtClean="0">
                <a:solidFill>
                  <a:schemeClr val="tx1"/>
                </a:solidFill>
              </a:rPr>
              <a:t>иросимы и </a:t>
            </a:r>
            <a:r>
              <a:rPr lang="ru-RU" sz="2400" dirty="0">
                <a:solidFill>
                  <a:schemeClr val="tx1"/>
                </a:solidFill>
              </a:rPr>
              <a:t>Н</a:t>
            </a:r>
            <a:r>
              <a:rPr lang="ru-RU" sz="2400" dirty="0" smtClean="0">
                <a:solidFill>
                  <a:schemeClr val="tx1"/>
                </a:solidFill>
              </a:rPr>
              <a:t>агасаки - Вторая </a:t>
            </a:r>
            <a:r>
              <a:rPr lang="ru-RU" sz="2400" dirty="0">
                <a:solidFill>
                  <a:schemeClr val="tx1"/>
                </a:solidFill>
              </a:rPr>
              <a:t>М</a:t>
            </a:r>
            <a:r>
              <a:rPr lang="ru-RU" sz="2400" dirty="0" smtClean="0">
                <a:solidFill>
                  <a:schemeClr val="tx1"/>
                </a:solidFill>
              </a:rPr>
              <a:t>ировая война, 1945 г.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 последний год ВОВ США скинули атомные бомбы на два японских города, что привело в общей сумме к 246000 смертям. В исследованиях 2000 г. говорилось о 46% смертей от лейкемии и 11% смертей от излучения среди выживших.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3467" y="15716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a typeface="+mn-ea"/>
                <a:cs typeface="+mn-cs"/>
              </a:rPr>
              <a:t>Замок Браво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14356" r="14356"/>
          <a:stretch>
            <a:fillRect/>
          </a:stretch>
        </p:blipFill>
        <p:spPr>
          <a:xfrm>
            <a:off x="7180845" y="2222338"/>
            <a:ext cx="4567671" cy="352435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06817" y="1364225"/>
            <a:ext cx="6788150" cy="38115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               1 </a:t>
            </a:r>
            <a:r>
              <a:rPr lang="ru-RU" sz="2400" dirty="0" smtClean="0">
                <a:solidFill>
                  <a:schemeClr val="tx1"/>
                </a:solidFill>
              </a:rPr>
              <a:t>марта 1954 г.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</a:t>
            </a:r>
            <a:r>
              <a:rPr lang="ru-RU" sz="2400" dirty="0" smtClean="0">
                <a:solidFill>
                  <a:schemeClr val="tx1"/>
                </a:solidFill>
              </a:rPr>
              <a:t>Микронезийские </a:t>
            </a:r>
            <a:r>
              <a:rPr lang="ru-RU" sz="2400" dirty="0" smtClean="0">
                <a:solidFill>
                  <a:schemeClr val="tx1"/>
                </a:solidFill>
              </a:rPr>
              <a:t>острова в Тихом </a:t>
            </a:r>
            <a:r>
              <a:rPr lang="ru-RU" sz="2400" dirty="0" smtClean="0">
                <a:solidFill>
                  <a:schemeClr val="tx1"/>
                </a:solidFill>
              </a:rPr>
              <a:t>океане 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Было проведено испытание термоядерной водородной бомбой, которое превзошло все ожидания. 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На </a:t>
            </a:r>
            <a:r>
              <a:rPr lang="ru-RU" sz="2400" dirty="0" smtClean="0">
                <a:solidFill>
                  <a:schemeClr val="tx1"/>
                </a:solidFill>
              </a:rPr>
              <a:t>месте взрыва образовался кратер диаметром 2000 м и глубиной 75 м, что привело к серьёзным загрязнениям более 7 тысяч квадратных миль окружающего Тихого океана, включая несколько небольших островов, жители которых были подвержены радиации.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59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9379" y="101600"/>
            <a:ext cx="8596668" cy="13208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ea typeface="+mn-ea"/>
                <a:cs typeface="+mn-cs"/>
              </a:rPr>
              <a:t>Кыштымская авария</a:t>
            </a:r>
            <a:r>
              <a:rPr lang="ru-RU" dirty="0">
                <a:solidFill>
                  <a:srgbClr val="C00000"/>
                </a:solidFill>
                <a:ea typeface="+mn-ea"/>
                <a:cs typeface="+mn-cs"/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2508" r="2508"/>
          <a:stretch>
            <a:fillRect/>
          </a:stretch>
        </p:blipFill>
        <p:spPr>
          <a:xfrm>
            <a:off x="7097713" y="2398713"/>
            <a:ext cx="5094287" cy="3260725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191911" y="1939044"/>
            <a:ext cx="6577013" cy="381158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29 </a:t>
            </a:r>
            <a:r>
              <a:rPr lang="ru-RU" sz="2400" dirty="0" smtClean="0">
                <a:solidFill>
                  <a:schemeClr val="tx1"/>
                </a:solidFill>
              </a:rPr>
              <a:t>сентября 1957 года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Предприятие Маяк близь города Кыштым.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Из-за халатности работников взорвался реактор ёмкостью 300 кубометров. За несколько часов смесь распространилась и образовалась 10 километровая полоса. Произошло выселение 23 деревень с суммарным кол-вом населения 12 тысяч человек, имущество и скот были уничтожены.</a:t>
            </a:r>
          </a:p>
        </p:txBody>
      </p:sp>
    </p:spTree>
    <p:extLst>
      <p:ext uri="{BB962C8B-B14F-4D97-AF65-F5344CB8AC3E}">
        <p14:creationId xmlns:p14="http://schemas.microsoft.com/office/powerpoint/2010/main" val="3062737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ea typeface="+mn-ea"/>
                <a:cs typeface="+mn-cs"/>
              </a:rPr>
              <a:t>Авария на станции Три-</a:t>
            </a:r>
            <a:r>
              <a:rPr lang="ru-RU" b="1" dirty="0" err="1">
                <a:solidFill>
                  <a:srgbClr val="C00000"/>
                </a:solidFill>
                <a:ea typeface="+mn-ea"/>
                <a:cs typeface="+mn-cs"/>
              </a:rPr>
              <a:t>Майл</a:t>
            </a:r>
            <a:r>
              <a:rPr lang="ru-RU" b="1" dirty="0">
                <a:solidFill>
                  <a:srgbClr val="C00000"/>
                </a:solidFill>
                <a:ea typeface="+mn-ea"/>
                <a:cs typeface="+mn-cs"/>
              </a:rPr>
              <a:t>-</a:t>
            </a:r>
            <a:r>
              <a:rPr lang="ru-RU" b="1" dirty="0" err="1">
                <a:solidFill>
                  <a:srgbClr val="C00000"/>
                </a:solidFill>
                <a:ea typeface="+mn-ea"/>
                <a:cs typeface="+mn-cs"/>
              </a:rPr>
              <a:t>Айлен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д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4605867" y="1960563"/>
            <a:ext cx="7676444" cy="2871788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Авария на станции Три-</a:t>
            </a:r>
            <a:r>
              <a:rPr lang="ru-RU" sz="2800" dirty="0" err="1" smtClean="0"/>
              <a:t>Майл</a:t>
            </a:r>
            <a:r>
              <a:rPr lang="ru-RU" sz="2800" dirty="0" smtClean="0"/>
              <a:t>-</a:t>
            </a:r>
            <a:r>
              <a:rPr lang="ru-RU" sz="2800" dirty="0" err="1" smtClean="0"/>
              <a:t>Айленд</a:t>
            </a:r>
            <a:r>
              <a:rPr lang="ru-RU" sz="2800" dirty="0" smtClean="0"/>
              <a:t>. 20 марта 1979 года.(Пенсильвания, США)</a:t>
            </a:r>
          </a:p>
          <a:p>
            <a:r>
              <a:rPr lang="ru-RU" sz="2800" dirty="0" smtClean="0"/>
              <a:t>Взрыв реактора успели вовремя предотвратить, но в атмосферу вышло 13 млн кюри радиоактивных газов - благородные газы и йод-131. Обошлось всё </a:t>
            </a:r>
            <a:r>
              <a:rPr lang="ru-RU" sz="3000" dirty="0" smtClean="0"/>
              <a:t>малыми жертвами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14381" r="14381"/>
          <a:stretch>
            <a:fillRect/>
          </a:stretch>
        </p:blipFill>
        <p:spPr>
          <a:xfrm>
            <a:off x="282223" y="1960563"/>
            <a:ext cx="4429125" cy="3074987"/>
          </a:xfrm>
          <a:prstGeom prst="rect">
            <a:avLst/>
          </a:prstGeom>
        </p:spPr>
      </p:pic>
      <p:sp>
        <p:nvSpPr>
          <p:cNvPr id="5" name="AutoShape 2" descr="https://voka.me/wp-content/uploads/2017/05/x3-1.jpg.pagespeed.ic.IXiohCtrCc.webp"/>
          <p:cNvSpPr>
            <a:spLocks noChangeAspect="1" noChangeArrowheads="1"/>
          </p:cNvSpPr>
          <p:nvPr/>
        </p:nvSpPr>
        <p:spPr bwMode="auto">
          <a:xfrm flipH="1">
            <a:off x="1431636" y="5606473"/>
            <a:ext cx="620376" cy="538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971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2178" y="79022"/>
            <a:ext cx="8596668" cy="1320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a typeface="+mn-ea"/>
                <a:cs typeface="+mn-cs"/>
              </a:rPr>
              <a:t>                         Краматорск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20310" b="20310"/>
          <a:stretch>
            <a:fillRect/>
          </a:stretch>
        </p:blipFill>
        <p:spPr>
          <a:xfrm>
            <a:off x="5828595" y="2191632"/>
            <a:ext cx="4997450" cy="305593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074738"/>
            <a:ext cx="5734756" cy="381158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Радиоактивное заражение </a:t>
            </a:r>
            <a:r>
              <a:rPr lang="ru-RU" sz="2400" dirty="0" smtClean="0">
                <a:solidFill>
                  <a:schemeClr val="tx1"/>
                </a:solidFill>
              </a:rPr>
              <a:t>в Краматорске. </a:t>
            </a:r>
            <a:r>
              <a:rPr lang="ru-RU" sz="2400" dirty="0" smtClean="0">
                <a:solidFill>
                  <a:schemeClr val="tx1"/>
                </a:solidFill>
              </a:rPr>
              <a:t>1980-1989 годы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 одном из горнодобывающих карьеров Донецкой области в щебень попало радиоактивное вещество, отреагировали не очень быстро и это привело к трагичным последствиям. В одном из домов была стена из этого щебня, люди жившие в этой квартире, умирали, врачи констатировали один и тот же диагноз – лейкоз.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Через </a:t>
            </a:r>
            <a:r>
              <a:rPr lang="ru-RU" sz="2400" dirty="0" smtClean="0">
                <a:solidFill>
                  <a:schemeClr val="tx1"/>
                </a:solidFill>
              </a:rPr>
              <a:t>несколько лет провели замеры радиационного фона и был найден источник этих бед.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01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124178"/>
            <a:ext cx="8596668" cy="1320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a typeface="+mn-ea"/>
                <a:cs typeface="+mn-cs"/>
              </a:rPr>
              <a:t>              Лодка </a:t>
            </a:r>
            <a:r>
              <a:rPr lang="ru-RU" b="1" dirty="0">
                <a:solidFill>
                  <a:srgbClr val="C00000"/>
                </a:solidFill>
                <a:ea typeface="+mn-ea"/>
                <a:cs typeface="+mn-cs"/>
              </a:rPr>
              <a:t>К-431 </a:t>
            </a:r>
            <a:r>
              <a:rPr lang="ru-RU" b="1" dirty="0" smtClean="0">
                <a:solidFill>
                  <a:srgbClr val="C00000"/>
                </a:solidFill>
                <a:ea typeface="+mn-ea"/>
                <a:cs typeface="+mn-cs"/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7927" r="7927"/>
          <a:stretch>
            <a:fillRect/>
          </a:stretch>
        </p:blipFill>
        <p:spPr>
          <a:xfrm>
            <a:off x="6487760" y="1820069"/>
            <a:ext cx="5514975" cy="428625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37068" y="1594555"/>
            <a:ext cx="5997046" cy="451176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Авария советской подводной </a:t>
            </a:r>
            <a:r>
              <a:rPr lang="ru-RU" sz="2400" dirty="0" smtClean="0"/>
              <a:t>10 </a:t>
            </a:r>
            <a:r>
              <a:rPr lang="ru-RU" sz="2400" dirty="0" smtClean="0"/>
              <a:t>августа 1985 г.</a:t>
            </a:r>
          </a:p>
          <a:p>
            <a:r>
              <a:rPr lang="ru-RU" sz="2400" dirty="0" smtClean="0"/>
              <a:t>Во время дозаправки во Владивостоке лодка сильно пострадала, это привело к взрыву и образованию радиоактивного облака. 10 матросов умерло, 49 человек получило радиационные повреждения. По мнению журнала </a:t>
            </a:r>
            <a:r>
              <a:rPr lang="en-US" sz="2400" dirty="0" smtClean="0"/>
              <a:t>TIME</a:t>
            </a:r>
            <a:r>
              <a:rPr lang="ru-RU" sz="2400" dirty="0" smtClean="0"/>
              <a:t> это одна из «самых худших катастроф»</a:t>
            </a:r>
            <a:r>
              <a:rPr lang="en-US" sz="2400" dirty="0" smtClean="0"/>
              <a:t> </a:t>
            </a:r>
            <a:r>
              <a:rPr lang="ru-RU" sz="2400" dirty="0" smtClean="0"/>
              <a:t>в мире.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46394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90" y="141288"/>
            <a:ext cx="8596668" cy="1320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a typeface="+mn-ea"/>
                <a:cs typeface="+mn-cs"/>
              </a:rPr>
              <a:t>                    Чернобыль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3728" r="3728"/>
          <a:stretch>
            <a:fillRect/>
          </a:stretch>
        </p:blipFill>
        <p:spPr>
          <a:xfrm>
            <a:off x="6751638" y="1462088"/>
            <a:ext cx="5440362" cy="471011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789113"/>
            <a:ext cx="6378222" cy="3811587"/>
          </a:xfrm>
        </p:spPr>
        <p:txBody>
          <a:bodyPr>
            <a:noAutofit/>
          </a:bodyPr>
          <a:lstStyle/>
          <a:p>
            <a:r>
              <a:rPr lang="ru-RU" sz="2400" dirty="0" smtClean="0"/>
              <a:t>Чернобыльская катастрофа - 26 апреля 1986 г.</a:t>
            </a:r>
          </a:p>
          <a:p>
            <a:r>
              <a:rPr lang="ru-RU" sz="2400" dirty="0" smtClean="0"/>
              <a:t>Взрыв произошедший в реакторе №4 повлёк за собой многочисленные жертвы в Украине, Беларуси, России и в других прилегающих странах, была произведена эвакуация более четырёхсот жителей. </a:t>
            </a:r>
            <a:endParaRPr lang="ru-RU" sz="2400" dirty="0" smtClean="0"/>
          </a:p>
          <a:p>
            <a:r>
              <a:rPr lang="ru-RU" sz="2400" dirty="0" smtClean="0"/>
              <a:t>Это </a:t>
            </a:r>
            <a:r>
              <a:rPr lang="ru-RU" sz="2400" dirty="0" smtClean="0"/>
              <a:t>является самой серьёзной атомной катастрофой в истории, и человечество до сих пор </a:t>
            </a:r>
            <a:r>
              <a:rPr lang="ru-RU" sz="2400" dirty="0"/>
              <a:t>с</a:t>
            </a:r>
            <a:r>
              <a:rPr lang="ru-RU" sz="2400" dirty="0" smtClean="0"/>
              <a:t>талкивается с её последствиями.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84142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689" y="203200"/>
            <a:ext cx="8596668" cy="1320800"/>
          </a:xfrm>
        </p:spPr>
        <p:txBody>
          <a:bodyPr/>
          <a:lstStyle/>
          <a:p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</a:t>
            </a:r>
            <a:r>
              <a:rPr lang="ru-RU" b="1" dirty="0">
                <a:solidFill>
                  <a:srgbClr val="C00000"/>
                </a:solidFill>
                <a:ea typeface="+mn-ea"/>
                <a:cs typeface="+mn-cs"/>
              </a:rPr>
              <a:t>Радиоактивное заражение в Гоянии (Бразилия).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337078" y="1384900"/>
            <a:ext cx="8231188" cy="5006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13сентября </a:t>
            </a:r>
            <a:r>
              <a:rPr lang="ru-RU" sz="2400" b="1" dirty="0" smtClean="0">
                <a:solidFill>
                  <a:srgbClr val="C00000"/>
                </a:solidFill>
              </a:rPr>
              <a:t>1987 года</a:t>
            </a:r>
          </a:p>
          <a:p>
            <a:r>
              <a:rPr lang="ru-RU" sz="2400" dirty="0" smtClean="0"/>
              <a:t>В 1987 группа мародёров украли из заброшенного госпиталя деталь, являющаяся частью </a:t>
            </a:r>
            <a:r>
              <a:rPr lang="ru-RU" sz="2400" dirty="0"/>
              <a:t>о</a:t>
            </a:r>
            <a:r>
              <a:rPr lang="ru-RU" sz="2400" dirty="0" smtClean="0"/>
              <a:t>борудования для радиотерапии. Не поняв, что это, они выкинули её на свалку, через некоторое время мужчина находит контейнер, приходит с ним домой и показывает находку семье, открыв её, он достаёт светящийся порошок (хлорид цезия). </a:t>
            </a:r>
            <a:endParaRPr lang="ru-RU" sz="2400" dirty="0" smtClean="0"/>
          </a:p>
          <a:p>
            <a:r>
              <a:rPr lang="ru-RU" sz="2400" dirty="0" smtClean="0"/>
              <a:t>Его </a:t>
            </a:r>
            <a:r>
              <a:rPr lang="ru-RU" sz="2400" dirty="0" smtClean="0"/>
              <a:t>передавали, дарили друг другу. В результате погибло 4 человека, ещё десяток проходил курс терапии, некоторые скончались. Мужчина, который принёс контейнер, получил поражение внутренних органов, через несколько лет умер от рака. После инцидента была разработана процедура утилизации радиоактивных материалов, используемых в медицине, а также ужесточён контроль за этой процедурой.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266" y="2550377"/>
            <a:ext cx="2941269" cy="267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6577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393</TotalTime>
  <Words>630</Words>
  <Application>Microsoft Office PowerPoint</Application>
  <PresentationFormat>Широкоэкранный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Cambria</vt:lpstr>
      <vt:lpstr>Trebuchet MS</vt:lpstr>
      <vt:lpstr>Wingdings 3</vt:lpstr>
      <vt:lpstr>Аспект</vt:lpstr>
      <vt:lpstr>Экологические катастрофы </vt:lpstr>
      <vt:lpstr>           Хиросима и Нагасаки</vt:lpstr>
      <vt:lpstr>Замок Браво</vt:lpstr>
      <vt:lpstr>Кыштымская авария.</vt:lpstr>
      <vt:lpstr>Авария на станции Три-Майл-Айленд</vt:lpstr>
      <vt:lpstr>                         Краматорск </vt:lpstr>
      <vt:lpstr>              Лодка К-431  </vt:lpstr>
      <vt:lpstr>                    Чернобыль </vt:lpstr>
      <vt:lpstr> Радиоактивное заражение в Гоянии (Бразилия).</vt:lpstr>
      <vt:lpstr>  Фукусима (Япония).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Экологические катастрофы</dc:title>
  <dc:creator>Oleg</dc:creator>
  <cp:lastModifiedBy>Пользователь</cp:lastModifiedBy>
  <cp:revision>37</cp:revision>
  <dcterms:created xsi:type="dcterms:W3CDTF">2021-03-13T14:01:27Z</dcterms:created>
  <dcterms:modified xsi:type="dcterms:W3CDTF">2021-06-07T18:33:02Z</dcterms:modified>
</cp:coreProperties>
</file>