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72" r:id="rId10"/>
    <p:sldId id="264" r:id="rId11"/>
    <p:sldId id="297" r:id="rId12"/>
    <p:sldId id="298" r:id="rId13"/>
    <p:sldId id="299" r:id="rId14"/>
    <p:sldId id="300" r:id="rId15"/>
    <p:sldId id="304" r:id="rId16"/>
    <p:sldId id="305" r:id="rId17"/>
    <p:sldId id="265" r:id="rId18"/>
    <p:sldId id="266" r:id="rId19"/>
    <p:sldId id="292" r:id="rId20"/>
    <p:sldId id="285" r:id="rId21"/>
    <p:sldId id="286" r:id="rId22"/>
    <p:sldId id="284" r:id="rId23"/>
    <p:sldId id="293" r:id="rId24"/>
    <p:sldId id="267" r:id="rId25"/>
    <p:sldId id="268" r:id="rId26"/>
    <p:sldId id="269" r:id="rId27"/>
    <p:sldId id="273" r:id="rId28"/>
    <p:sldId id="301" r:id="rId29"/>
    <p:sldId id="294" r:id="rId30"/>
    <p:sldId id="306" r:id="rId31"/>
    <p:sldId id="302" r:id="rId32"/>
    <p:sldId id="276" r:id="rId33"/>
    <p:sldId id="287" r:id="rId34"/>
    <p:sldId id="278" r:id="rId35"/>
    <p:sldId id="280" r:id="rId36"/>
    <p:sldId id="279" r:id="rId37"/>
    <p:sldId id="281" r:id="rId38"/>
    <p:sldId id="289" r:id="rId39"/>
    <p:sldId id="282" r:id="rId40"/>
    <p:sldId id="277" r:id="rId41"/>
    <p:sldId id="288" r:id="rId42"/>
    <p:sldId id="263" r:id="rId43"/>
    <p:sldId id="283" r:id="rId44"/>
    <p:sldId id="270" r:id="rId45"/>
    <p:sldId id="295" r:id="rId46"/>
    <p:sldId id="296" r:id="rId47"/>
    <p:sldId id="303" r:id="rId48"/>
    <p:sldId id="275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3525" autoAdjust="0"/>
  </p:normalViewPr>
  <p:slideViewPr>
    <p:cSldViewPr>
      <p:cViewPr varScale="1">
        <p:scale>
          <a:sx n="82" d="100"/>
          <a:sy n="82" d="100"/>
        </p:scale>
        <p:origin x="-11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E8EBF-B5B2-4BCF-98D5-E4D37B86F4E1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F1CA5-92C1-4AE1-806F-59CDCAA50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594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F1CA5-92C1-4AE1-806F-59CDCAA508B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08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908720"/>
            <a:ext cx="4606280" cy="511256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Портфолио педагога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800" b="1" dirty="0" smtClean="0">
                <a:solidFill>
                  <a:srgbClr val="FF0066"/>
                </a:solidFill>
                <a:latin typeface="Segoe Print" pitchFamily="2" charset="0"/>
              </a:rPr>
              <a:t>Савельевой Юлии Сергеевны</a:t>
            </a:r>
            <a:br>
              <a:rPr lang="ru-RU" sz="2800" b="1" dirty="0" smtClean="0">
                <a:solidFill>
                  <a:srgbClr val="FF0066"/>
                </a:solidFill>
                <a:latin typeface="Segoe Print" pitchFamily="2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БПОУ ОО «Омский техникум мясной и молочной промышленности», г. Омск</a:t>
            </a:r>
            <a:endParaRPr lang="ru-RU" sz="2000" dirty="0"/>
          </a:p>
        </p:txBody>
      </p:sp>
      <p:pic>
        <p:nvPicPr>
          <p:cNvPr id="1026" name="Picture 2" descr="D:\Фото\vjSma9ztZ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3829050" cy="5753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15709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3104728"/>
              </p:ext>
            </p:extLst>
          </p:nvPr>
        </p:nvGraphicFramePr>
        <p:xfrm>
          <a:off x="467544" y="188640"/>
          <a:ext cx="8229600" cy="560761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2008564"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Всероссийский образовательный проект 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RAZVITUM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онлайн-семинар «ИКТ-компетентность педагога и практические вопросы внедрения и эксплуатации информационной системы образовательного учреждения в соответствии с требованиями ФГОС»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Сертификат</a:t>
                      </a:r>
                      <a:endParaRPr lang="ru-RU" sz="1200" b="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85960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Региональная научно-практическая конференция «Аграрное образование: состояние и перспективы»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Сборник</a:t>
                      </a:r>
                      <a:r>
                        <a:rPr lang="ru-RU" sz="120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материалов</a:t>
                      </a:r>
                      <a:endParaRPr lang="ru-RU" sz="12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Роль мяса птицы в мясной промышленности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09933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Областной смотр-конкурс научно-методического обеспечения учебно-воспитательного процесса «Воздвигнуть с нравами похвальны ремесла»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Сертификат</a:t>
                      </a:r>
                      <a:endParaRPr lang="ru-RU" sz="12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Методические указания к практическим занятиям по дисциплине «Технология производства полуфабрикатов из мяса птицы»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0993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Вести МАНЭБ в Омской области №1 (8) 2017, стр. 61-64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Сборник материалов</a:t>
                      </a:r>
                    </a:p>
                    <a:p>
                      <a:pPr algn="ctr"/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Тенденции развития мясной отрасли (научная статья)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C:\Users\Ulia\Desktop\34910462-Funny-Professor-Cartoon-Character-Collection-Set-Stock-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319726"/>
            <a:ext cx="1547664" cy="1354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87416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7845487"/>
              </p:ext>
            </p:extLst>
          </p:nvPr>
        </p:nvGraphicFramePr>
        <p:xfrm>
          <a:off x="467544" y="0"/>
          <a:ext cx="8229600" cy="660193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152128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Международная научно-практическая конференция «Двадцать третьи апрельские экономические чтения», стр. 184-187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11.04.2017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Сборник материалов</a:t>
                      </a:r>
                    </a:p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Проблемы устойчивого развития мясной отрасли (научная статья)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52128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Всероссийская заочная научно-практическая конференция «Проблемы и перспективы развития агропромышленного комплекса России»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19.04.2017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Современные биотехнологические решения в мясной отрасли (научная статья)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52128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Региональная научно-практическая конференция молодых ученых «Биотехнологии в сельском хозяйстве, промышленности и медицине», стр. 189-194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25.04.2017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Биотехнологические решения в мясной отрасли (научная статья)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52128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Всероссийская научно-практическая конференция </a:t>
                      </a:r>
                    </a:p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"Перспективы производства продуктов питания нового поколения" с международным участием,  посвященная памяти </a:t>
                      </a:r>
                    </a:p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профессора Сапрыгина Георгия Петровича </a:t>
                      </a:r>
                    </a:p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13-14.04.2017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Перспективы применения зернобобовой культуры в мясной отрасли (научная статья)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5212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II Всероссийский дистанционный конкурс образовательного портала «Портфолио педагога», диплом I степени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01.2017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Портфолио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Портфолио педагога специальных дисциплин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6970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1507971"/>
              </p:ext>
            </p:extLst>
          </p:nvPr>
        </p:nvGraphicFramePr>
        <p:xfrm>
          <a:off x="395536" y="188640"/>
          <a:ext cx="8229600" cy="64922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III открытая краевая заочная научно-практическая конференция «Информационная компетентность специалиста и  информационная культура специалиста: от теории к практике, статья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10.04.2017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Сборник материалов</a:t>
                      </a:r>
                    </a:p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Применение </a:t>
                      </a:r>
                      <a:r>
                        <a:rPr lang="ru-RU" sz="12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мультимедии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на современных занятиях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Заочная научно-практическая конференция «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Многопрофильность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многоуровневость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 профессионального образования: проблемы и перспективы», статья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30.04.2017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Бизнес – проекты как инструмент самореализации обучающихся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Международный инновационный центр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«PERSPEKTIVA PLUS», диплом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27.02.2017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Портфолио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Портфолио педагога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V Международной научно-практической конференции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«Проблемы и перспективы профессионального образования в XXI веке», статья, сертификат 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 – 7.04.2017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Сборник материалов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 в современных условиях преподавания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Научно-методическая конференция с международным участием «Современное образование: традиции и инновации»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1.02.2017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Инновации в образовании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4454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123">
            <a:off x="4350176" y="1406976"/>
            <a:ext cx="4256087" cy="425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042435"/>
              </p:ext>
            </p:extLst>
          </p:nvPr>
        </p:nvGraphicFramePr>
        <p:xfrm>
          <a:off x="467544" y="188640"/>
          <a:ext cx="8229600" cy="611265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63128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Конференция «Качество образования: анализ, управление, опыт»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Сборник материалов</a:t>
                      </a:r>
                    </a:p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Роль портфолио в формировании специалиста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9365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Всероссийское тестирование «Основы педагогического мастерства»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1 степени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63499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V Международная конференция руководителей, преподавателей,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мастеров производственного обучения и студентов средних специальных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учебных заведений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«Практическое обучение как основа профессиональной подготовки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специалиста для развивающейся экономики региона»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сборник материалов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842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Международный научно-технический системно-инженерный конкурс –акселератор HTCИ-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Skaрт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сертификат участника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9201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Всероссийская олимпиада «Педагогическая практика» в номинации: Проектная деятельность педагога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I степени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8760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6686">
            <a:off x="5652120" y="2924944"/>
            <a:ext cx="3683000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5574273"/>
              </p:ext>
            </p:extLst>
          </p:nvPr>
        </p:nvGraphicFramePr>
        <p:xfrm>
          <a:off x="457200" y="476250"/>
          <a:ext cx="8229600" cy="62179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Всероссийская научно-практическая конференция «Непрерывное профессиональное образование как необходимое условие поддержания требуемой квалификации кадрового ресурса экономика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</a:p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Студенческая научно-практическая конференция с международным участием «Исследовательская деятельность студентов как фактор развития и реализации потенциальных и творческих возможностей специалиста»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сертификат 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Всероссийская научно-практическая конференция «Непрерывное профессиональное образование как необходимое условие поддержания требуемой квалификации кадрового ресурса экономика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сборник материалов, г. Самара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VI Международная научно-практическая конференция «Проблемы и перспективы профессионального образования в XXI веке»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сборник материалов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5083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943">
            <a:off x="623963" y="3020988"/>
            <a:ext cx="4143383" cy="455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7334131"/>
              </p:ext>
            </p:extLst>
          </p:nvPr>
        </p:nvGraphicFramePr>
        <p:xfrm>
          <a:off x="467544" y="260648"/>
          <a:ext cx="8147248" cy="61264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975048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 ИКТ-компетенции педагогических работников в условиях реализации ФГОС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1 степени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Всероссийская онлайн-конференция «Современный педагогический инструментарий – гарантия будущего успеха», объем 6 ч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25.09.18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Всероссийская онлайн-конференция «Современный педагогический инструментарий – гарантия будущего успеха», объем 8 ч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27.09.18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II Всероссийская педагогическая онлайн-конференция «Цифра: инвестиции педагога». Ораторское искусство. Основные правила, которые надо знать педагогу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Вебинар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«Формирование системы оценки качества планируемых результатов в образовании»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9.10.18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9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323772"/>
              </p:ext>
            </p:extLst>
          </p:nvPr>
        </p:nvGraphicFramePr>
        <p:xfrm>
          <a:off x="323528" y="188640"/>
          <a:ext cx="8640960" cy="676656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279082"/>
                <a:gridCol w="2041398"/>
                <a:gridCol w="2160240"/>
                <a:gridCol w="21602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Семинар «Введение </a:t>
                      </a:r>
                      <a:r>
                        <a:rPr lang="ru-RU" sz="12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профориентационной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работы с использованием ресурсов СПО»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16.10.18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772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Всероссийское сообщество издательств Стенгазета</a:t>
                      </a:r>
                    </a:p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Методическая разработка тематического классного часа по теме «СПИД»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Свидетельство о публикации </a:t>
                      </a:r>
                    </a:p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VI Международная конференция руководителей, мастеров производственного обучения и студентов средних специальных учебных заведений «Практическое обучение как основа профессиональной подготовки специалиста для развивающейся экономики региона»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25-26.10.18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 студенческих работ </a:t>
                      </a:r>
                    </a:p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Работа «Паштет Нежный»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сертификат о подготовке победителей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Всероссийское педагогическое сообщество </a:t>
                      </a:r>
                    </a:p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Публикация: Безопасность продуктов питания – одна из основных проблем </a:t>
                      </a:r>
                      <a:r>
                        <a:rPr lang="ru-RU" sz="12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птицепромышленности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Свидетельство о публикации </a:t>
                      </a:r>
                    </a:p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 талантов </a:t>
                      </a:r>
                    </a:p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Номинация «Методическая компетентность педагога в соответствии с ФГОС»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3 степени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2685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Работа\ТЕХНИКУМ\2016-2017 год\Лучшее инновационное занятие по специальности\Диплом м9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940836" cy="557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Работа\ТЕХНИКУМ\2015-2016 учебный год\honors_YUliya_Srgeevna_Saveleva_nomer_75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848"/>
            <a:ext cx="320710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Работа\ТЕХНИКУМ\2016-2017 год\Путь в профессию\Сертификат викт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2736"/>
            <a:ext cx="4043308" cy="555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3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Работа\ТЕХНИКУМ\2016-2017 год\савельева2016\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" t="1" r="31026" b="34452"/>
          <a:stretch/>
        </p:blipFill>
        <p:spPr bwMode="auto">
          <a:xfrm>
            <a:off x="3651282" y="2924944"/>
            <a:ext cx="5066368" cy="36365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Работа\ТЕХНИКУМ\2017-2018 год\Инновационная дет-ть_Я_30.11.17\сертифика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31" y="114276"/>
            <a:ext cx="5472608" cy="388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922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669771" cy="401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D:\Работа\ТЕХНИКУМ\2017-2018 год\V Междунар-я конференция мастеров, студентов_2017\савелье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4462207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322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lia\Desktop\irooo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061839"/>
            <a:ext cx="3290664" cy="164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21088"/>
            <a:ext cx="3635896" cy="248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  <a:t>Основные данные</a:t>
            </a:r>
            <a:endParaRPr lang="ru-RU" b="1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27666"/>
            <a:ext cx="8229600" cy="54006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2000" dirty="0" smtClean="0"/>
              <a:t>ФГБОУ </a:t>
            </a:r>
            <a:r>
              <a:rPr lang="ru-RU" sz="2000" dirty="0"/>
              <a:t>ВПО </a:t>
            </a:r>
            <a:r>
              <a:rPr lang="ru-RU" sz="2000" dirty="0" err="1"/>
              <a:t>ОмГАУ</a:t>
            </a:r>
            <a:r>
              <a:rPr lang="ru-RU" sz="2000" dirty="0"/>
              <a:t> им. П.А. Столыпина 2008-2012 г. </a:t>
            </a:r>
            <a:r>
              <a:rPr lang="ru-RU" sz="2000" dirty="0" smtClean="0"/>
              <a:t>- </a:t>
            </a:r>
            <a:r>
              <a:rPr lang="ru-RU" sz="2000" dirty="0"/>
              <a:t>Бакалавр техники и технологии по направлению «Технология продуктов питания</a:t>
            </a:r>
            <a:r>
              <a:rPr lang="ru-RU" sz="2000" dirty="0" smtClean="0"/>
              <a:t>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/>
              <a:t>ФГБОУ ВПО </a:t>
            </a:r>
            <a:r>
              <a:rPr lang="ru-RU" sz="2000" dirty="0" err="1"/>
              <a:t>ОмГАУ</a:t>
            </a:r>
            <a:r>
              <a:rPr lang="ru-RU" sz="2000" dirty="0"/>
              <a:t> им. П.А. Столыпина 2012-2014 г. </a:t>
            </a:r>
            <a:r>
              <a:rPr lang="ru-RU" sz="2000" dirty="0" smtClean="0"/>
              <a:t>- </a:t>
            </a:r>
            <a:r>
              <a:rPr lang="ru-RU" sz="2000" dirty="0"/>
              <a:t>Магистр, присвоено специальное звание «Магистр-инженер», 260200.68 Продукты питания животного </a:t>
            </a:r>
            <a:r>
              <a:rPr lang="ru-RU" sz="2000" dirty="0" smtClean="0"/>
              <a:t>происхождения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/>
              <a:t>ФГБОУ ВПО </a:t>
            </a:r>
            <a:r>
              <a:rPr lang="ru-RU" sz="2000" dirty="0" err="1"/>
              <a:t>ОмГАУ</a:t>
            </a:r>
            <a:r>
              <a:rPr lang="ru-RU" sz="2000" dirty="0"/>
              <a:t> им. П.А. Столыпина 2014-2018 г. (аспирант 4</a:t>
            </a:r>
            <a:r>
              <a:rPr lang="ru-RU" sz="2000" dirty="0" smtClean="0"/>
              <a:t> </a:t>
            </a:r>
            <a:r>
              <a:rPr lang="ru-RU" sz="2000" dirty="0"/>
              <a:t>года обучения</a:t>
            </a:r>
            <a:r>
              <a:rPr lang="ru-RU" sz="2000" dirty="0" smtClean="0"/>
              <a:t>) - </a:t>
            </a:r>
            <a:r>
              <a:rPr lang="ru-RU" sz="2000" dirty="0"/>
              <a:t>Т</a:t>
            </a:r>
            <a:r>
              <a:rPr lang="ru-RU" sz="2000" dirty="0" smtClean="0"/>
              <a:t>ехнология </a:t>
            </a:r>
            <a:r>
              <a:rPr lang="ru-RU" sz="2000" dirty="0"/>
              <a:t>мясных, молочных и рыбных продуктов и холодильных производств </a:t>
            </a:r>
            <a:endParaRPr lang="ru-RU" sz="2000" dirty="0" smtClean="0"/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/>
              <a:t>Институт </a:t>
            </a:r>
            <a:r>
              <a:rPr lang="ru-RU" sz="2000" dirty="0"/>
              <a:t>развития образования Омской </a:t>
            </a:r>
            <a:r>
              <a:rPr lang="ru-RU" sz="2000" dirty="0" smtClean="0"/>
              <a:t>области 2018 г. - Педагогика </a:t>
            </a:r>
            <a:r>
              <a:rPr lang="ru-RU" sz="2000" dirty="0"/>
              <a:t>общего и профессионального образования</a:t>
            </a:r>
          </a:p>
          <a:p>
            <a:pPr algn="just">
              <a:buFont typeface="Wingdings" pitchFamily="2" charset="2"/>
              <a:buChar char="Ø"/>
            </a:pPr>
            <a:endParaRPr lang="ru-RU" sz="2400" dirty="0" smtClean="0"/>
          </a:p>
          <a:p>
            <a:pPr algn="just">
              <a:buFont typeface="Wingdings" pitchFamily="2" charset="2"/>
              <a:buChar char="Ø"/>
            </a:pPr>
            <a:endParaRPr lang="ru-RU" sz="2400" dirty="0" smtClean="0"/>
          </a:p>
          <a:p>
            <a:pPr marL="0" indent="0" algn="just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1278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lia\Desktop\Снимок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404217" cy="480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Работа\ТЕХНИКУМ\2016-2017 год\Конкурс научных работ\Сертификат маг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73093"/>
            <a:ext cx="3092410" cy="438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Работа\ТЕХНИКУМ\2017-2018 год\Лучшая методическая разработка июль 2017\Savelyeva-Yuliya-Sergeev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636" y="332656"/>
            <a:ext cx="3779265" cy="534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545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Работа\ТЕХНИКУМ\2015-2016 учебный год\Савельева Юлия Сергеевна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456384" cy="488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lia\Desktop\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2382" r="2648" b="1807"/>
          <a:stretch/>
        </p:blipFill>
        <p:spPr bwMode="auto">
          <a:xfrm>
            <a:off x="2915816" y="1412776"/>
            <a:ext cx="3341402" cy="482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Аспирантура, конкурсы\Портфолио\IMAG039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3" b="2258"/>
          <a:stretch/>
        </p:blipFill>
        <p:spPr bwMode="auto">
          <a:xfrm>
            <a:off x="5868144" y="2276872"/>
            <a:ext cx="3068938" cy="452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635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Аспирантура, конкурсы\Портфолио\IMAG039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3148"/>
          <a:stretch/>
        </p:blipFill>
        <p:spPr bwMode="auto">
          <a:xfrm>
            <a:off x="3491880" y="2924944"/>
            <a:ext cx="5505635" cy="3641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Picture 3" descr="D:\Аспирантура, конкурсы\Портфолио\IMAG03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2" t="2926" r="7577" b="3037"/>
          <a:stretch/>
        </p:blipFill>
        <p:spPr bwMode="auto">
          <a:xfrm>
            <a:off x="107504" y="116632"/>
            <a:ext cx="5112568" cy="3592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726955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lia\Desktop\2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" t="2143" r="1869" b="978"/>
          <a:stretch/>
        </p:blipFill>
        <p:spPr bwMode="auto">
          <a:xfrm>
            <a:off x="179512" y="260648"/>
            <a:ext cx="3720392" cy="525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lia\Desktop\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" t="1244" b="1483"/>
          <a:stretch/>
        </p:blipFill>
        <p:spPr bwMode="auto">
          <a:xfrm>
            <a:off x="2915816" y="1710266"/>
            <a:ext cx="3459163" cy="484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35306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390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8736">
            <a:off x="730468" y="3042394"/>
            <a:ext cx="3114675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Segoe Print" pitchFamily="2" charset="0"/>
              </a:rPr>
              <a:t>Результативность исследовательской работы обучающихся под руководством педагога</a:t>
            </a:r>
            <a:endParaRPr lang="ru-RU" sz="2800" b="1" dirty="0">
              <a:solidFill>
                <a:srgbClr val="FF0000"/>
              </a:solidFill>
              <a:latin typeface="Segoe Print" pitchFamily="2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6871368"/>
              </p:ext>
            </p:extLst>
          </p:nvPr>
        </p:nvGraphicFramePr>
        <p:xfrm>
          <a:off x="457200" y="1700213"/>
          <a:ext cx="8435280" cy="454857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314600"/>
                <a:gridCol w="6120680"/>
              </a:tblGrid>
              <a:tr h="3601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Форма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Название  олимпиады, конкурса, фестиваля, соревнования и т.д.</a:t>
                      </a:r>
                    </a:p>
                  </a:txBody>
                  <a:tcPr marL="68580" marR="68580" marT="0" marB="0"/>
                </a:tc>
              </a:tr>
              <a:tr h="36018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2014 - 2015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189">
                <a:tc rowSpan="7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Конференции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Областная научно-практическая конференция обучающихся Омской области «Профессиональные технологии»,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Диплом Лауреата, сертификат </a:t>
                      </a:r>
                    </a:p>
                  </a:txBody>
                  <a:tcPr marL="68580" marR="68580" marT="0" marB="0"/>
                </a:tc>
              </a:tr>
              <a:tr h="42105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Областная научно-практическая конференция студентов Новое поколение России: Образование. Компетентность. Культура, 2015 г.,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Сертификат</a:t>
                      </a:r>
                    </a:p>
                  </a:txBody>
                  <a:tcPr marL="68580" marR="68580" marT="0" marB="0"/>
                </a:tc>
              </a:tr>
              <a:tr h="36018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XIII Всероссийская студенческая научно-практическая конференция «Наука и производство: состояние и перспективы», Министерство образования и науки РФ, Кемеровский техно-логический институт пищевой промышленности, г. Кемерово, 26 февраля 2015 г., </a:t>
                      </a:r>
                      <a:r>
                        <a:rPr lang="ru-RU" sz="12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Сертификат, сборник материалов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18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XII открытая конференция преподавателей и студентов Омского аграрного техникума ФГБОУ ВПО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ОмГАУ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им. П.А. Столыпина «Социально-экономические и общегуманитарные проблемы российского общества в эпоху глобализации», 23 апреля 2015г.,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Свидетельство участия, сборник материалов</a:t>
                      </a:r>
                    </a:p>
                  </a:txBody>
                  <a:tcPr marL="68580" marR="68580" marT="0" marB="0"/>
                </a:tc>
              </a:tr>
              <a:tr h="36018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V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 Всероссийская научно-промышленная Интернет-конференция «Мясная и молочная промышленность: состояние, проблемы, перспективы», г. Торбеево, 2015 г., 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Сертификаты, сборник материалов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60189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II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 студенческая научно-практическая конференция «От творческого поиска к профессиональному становлению», 23 апреля 2015 г., 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Сертификат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60189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XIII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 Всероссийская студенческая научно-практическая конференция с международным участием «Наука и производство: состояние и перспективы», 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Сборник материалов, благодарность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1139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7788">
            <a:off x="4931690" y="3378248"/>
            <a:ext cx="3114675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428940"/>
              </p:ext>
            </p:extLst>
          </p:nvPr>
        </p:nvGraphicFramePr>
        <p:xfrm>
          <a:off x="467544" y="332656"/>
          <a:ext cx="8352928" cy="572770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16224"/>
                <a:gridCol w="6336704"/>
              </a:tblGrid>
              <a:tr h="7077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Форма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Название  олимпиады, конкурса, фестиваля, соревнования и т.д.</a:t>
                      </a:r>
                    </a:p>
                  </a:txBody>
                  <a:tcPr marL="68580" marR="68580" marT="0" marB="0"/>
                </a:tc>
              </a:tr>
              <a:tr h="372384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2015 - 2016 год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7736">
                <a:tc rowSpan="9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Конференции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III Международная конференция руководителей, преподавателей, мастеров производственного обучения «Практическое обучение, как основа профессиональной подготовки специалиста для развивающейся экономики региона»,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г. Омск, 2015г., </a:t>
                      </a: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диплом </a:t>
                      </a:r>
                      <a:r>
                        <a:rPr lang="en-US" sz="1400" b="1" dirty="0">
                          <a:effectLst/>
                          <a:latin typeface="Times New Roman"/>
                          <a:ea typeface="Times New Roman"/>
                        </a:rPr>
                        <a:t>III</a:t>
                      </a: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 степени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, статья</a:t>
                      </a:r>
                    </a:p>
                  </a:txBody>
                  <a:tcPr marL="68580" marR="68580" marT="0" marB="0"/>
                </a:tc>
              </a:tr>
              <a:tr h="70773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Межрегиональной научно-практической конференции студентов и преподавателей с международным участие «Профессиональное образование: актуальные вопросы и перспективы развития», г. Омск, 19.11. 2015г., </a:t>
                      </a: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Диплом </a:t>
                      </a:r>
                      <a:r>
                        <a:rPr lang="en-US" sz="1400" b="1" dirty="0">
                          <a:effectLst/>
                          <a:latin typeface="Times New Roman"/>
                          <a:ea typeface="Times New Roman"/>
                        </a:rPr>
                        <a:t>II</a:t>
                      </a: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 степени </a:t>
                      </a:r>
                    </a:p>
                  </a:txBody>
                  <a:tcPr marL="68580" marR="68580" marT="0" marB="0"/>
                </a:tc>
              </a:tr>
              <a:tr h="35386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Всероссийский конкурс региональных молодежных проектов «Система проектов,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сертификат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09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Всероссийский дистанционный конкурс научно-технического творчества молодежи «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</a:rPr>
                        <a:t>Интеллектиум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», </a:t>
                      </a: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диплом Лауреата</a:t>
                      </a:r>
                    </a:p>
                  </a:txBody>
                  <a:tcPr marL="68580" marR="68580" marT="0" marB="0"/>
                </a:tc>
              </a:tr>
              <a:tr h="35386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Международный конкурс научного представления «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</a:rPr>
                        <a:t>Наукоград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 – 2015», </a:t>
                      </a: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диплом </a:t>
                      </a:r>
                      <a:r>
                        <a:rPr lang="en-US" sz="1400" b="1" dirty="0">
                          <a:effectLst/>
                          <a:latin typeface="Times New Roman"/>
                          <a:ea typeface="Times New Roman"/>
                        </a:rPr>
                        <a:t>II</a:t>
                      </a: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 степени</a:t>
                      </a:r>
                    </a:p>
                  </a:txBody>
                  <a:tcPr marL="68580" marR="68580" marT="0" marB="0"/>
                </a:tc>
              </a:tr>
              <a:tr h="35386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Всероссийский фестиваль педагогического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творчества, 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сертификат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238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Открытый конкурс научно-исследовательских и творческих работ молодежи «Нас оценят в 21 веке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», 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сертификат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Всероссийский конкурс научно-инновационных проектов «</a:t>
                      </a: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Si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е</a:t>
                      </a:r>
                      <a:r>
                        <a:rPr lang="en-US" sz="1400" dirty="0" err="1">
                          <a:effectLst/>
                          <a:latin typeface="Times New Roman"/>
                          <a:ea typeface="Times New Roman"/>
                        </a:rPr>
                        <a:t>mens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»</a:t>
                      </a:r>
                    </a:p>
                  </a:txBody>
                  <a:tcPr marL="68580" marR="68580" marT="0" marB="0"/>
                </a:tc>
              </a:tr>
              <a:tr h="576064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XI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V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Всероссийской студенческой научно-практической конференции с международным участием «Наука и производство: состояние и перспективы»</a:t>
                      </a:r>
                    </a:p>
                    <a:p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Статьи в сборнике материалов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7703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1889">
            <a:off x="539552" y="3212976"/>
            <a:ext cx="3114675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766692"/>
              </p:ext>
            </p:extLst>
          </p:nvPr>
        </p:nvGraphicFramePr>
        <p:xfrm>
          <a:off x="251520" y="260646"/>
          <a:ext cx="8640960" cy="597666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872208"/>
                <a:gridCol w="6768752"/>
              </a:tblGrid>
              <a:tr h="5653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Конференции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VI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Всероссийская научно-практическая Интернет-конференция «Мясная и молочная промышленность: состояние, проблемы, перспективы» </a:t>
                      </a:r>
                      <a:r>
                        <a:rPr lang="ru-RU" sz="1200" b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г.Торбеево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Сборник</a:t>
                      </a:r>
                      <a:r>
                        <a:rPr lang="ru-RU" sz="12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материалов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57009">
                <a:tc rowSpan="7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Межрегиональная научно-практическая конференция студентов и преподавателей с международным участие «Профессиональное образование: актуальные вопросы и перспективы развития», г. Омск, 19.112015г.,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Сертификат, сборник материалов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583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XIV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Всероссийская студенческая научно-практическая конференция с международным участием «Наука и производство: состояние и перспективы», 26.02.2016 г.,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Сборник материала, сертификаты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8459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Областная научно-практическая конференция студентов «Взгляд молодых на проблемы современного общества, образования и культуры»,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сертификаты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, 2016 г.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50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Всероссийский фестиваль педагогического творчеств, 01.02.2016 г.,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сертификаты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, 2016 г.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1792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 Студенческая научно-практическая конференция с международным участием     «Исследовательская деятельность обучающихся как фактор развития и реализации потенциальных и творческих возможностей специалиста», 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Диплом 1 степени, сертификат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, 2016 г.</a:t>
                      </a:r>
                      <a:endParaRPr lang="ru-RU" sz="1200" dirty="0"/>
                    </a:p>
                  </a:txBody>
                  <a:tcPr/>
                </a:tc>
              </a:tr>
              <a:tr h="5470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III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Студенческая научно-практическая конференция «От творческого поиска к профессиональному становлению»,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сертификат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ы, 2016 г.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2689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VI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всероссийская научно-практическая Интернет-конференция «Мясная и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молочная промышленность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: состояние, проблемы, перспективы»,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сертификат, сборник материалов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, 2016 г.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845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Форумы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III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Региональный студенческий научный форум «Будущее региона – в руках молодых», 26.02.2016г.,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Диплом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845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Конкурсы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III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Региональный фестиваль профессионального мастерства «Медиана», конкурс «Лучший по профессии»,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Диплом, сертификат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9681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4241">
            <a:off x="338228" y="2434280"/>
            <a:ext cx="3114675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750181"/>
              </p:ext>
            </p:extLst>
          </p:nvPr>
        </p:nvGraphicFramePr>
        <p:xfrm>
          <a:off x="323528" y="124223"/>
          <a:ext cx="8640960" cy="65516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954174"/>
                <a:gridCol w="5686786"/>
              </a:tblGrid>
              <a:tr h="57606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 – 2017 год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/>
                      <a:endParaRPr lang="ru-RU" sz="12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0040"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Конкурсы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</a:rPr>
                        <a:t>Всероссийский конкурс «Студенческая работа», </a:t>
                      </a:r>
                      <a:r>
                        <a:rPr lang="ru-RU" sz="1200" b="1" i="0" dirty="0" smtClean="0">
                          <a:effectLst/>
                          <a:latin typeface="Times New Roman"/>
                          <a:ea typeface="Calibri"/>
                        </a:rPr>
                        <a:t>диплом </a:t>
                      </a:r>
                      <a:r>
                        <a:rPr lang="en-US" sz="1200" b="1" i="0" dirty="0" smtClean="0">
                          <a:effectLst/>
                          <a:latin typeface="Times New Roman"/>
                          <a:ea typeface="Calibri"/>
                        </a:rPr>
                        <a:t>I</a:t>
                      </a:r>
                      <a:r>
                        <a:rPr lang="ru-RU" sz="1200" b="1" i="0" dirty="0" smtClean="0">
                          <a:effectLst/>
                          <a:latin typeface="Times New Roman"/>
                          <a:ea typeface="Calibri"/>
                        </a:rPr>
                        <a:t> степени,  сертификат</a:t>
                      </a:r>
                      <a:r>
                        <a:rPr lang="ru-RU" sz="1200" i="0" dirty="0" smtClean="0">
                          <a:effectLst/>
                          <a:latin typeface="Times New Roman"/>
                          <a:ea typeface="Calibri"/>
                        </a:rPr>
                        <a:t>,</a:t>
                      </a:r>
                      <a:r>
                        <a:rPr lang="ru-RU" sz="1200" i="0" baseline="0" dirty="0" smtClean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ru-RU" sz="1200" i="0" dirty="0" smtClean="0">
                          <a:effectLst/>
                          <a:latin typeface="Times New Roman"/>
                          <a:ea typeface="Calibri"/>
                        </a:rPr>
                        <a:t>2016 г.</a:t>
                      </a:r>
                      <a:endParaRPr lang="ru-RU" sz="1200" i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030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</a:rPr>
                        <a:t>Всероссийский конкурс творческих работ студентов, обучающихся по программе СПО «Зеленые технологии», </a:t>
                      </a:r>
                      <a:r>
                        <a:rPr lang="ru-RU" sz="1200" b="1" i="0" dirty="0" smtClean="0">
                          <a:effectLst/>
                          <a:latin typeface="Times New Roman"/>
                          <a:ea typeface="Calibri"/>
                        </a:rPr>
                        <a:t>сертификаты, </a:t>
                      </a:r>
                      <a:r>
                        <a:rPr lang="ru-RU" sz="1200" i="0" dirty="0" smtClean="0">
                          <a:effectLst/>
                          <a:latin typeface="Times New Roman"/>
                          <a:ea typeface="Calibri"/>
                        </a:rPr>
                        <a:t>2016 г.</a:t>
                      </a:r>
                      <a:endParaRPr lang="ru-RU" sz="1200" i="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850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IV Международной конференции  руководителей, преподавателей, мастеров производственного обучения  и студентов  средних специальных учебных заведений</a:t>
                      </a:r>
                    </a:p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«Практическое обучение как основа профессиональной подготовки специалиста для развивающейся экономики региона», 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сертификат</a:t>
                      </a:r>
                      <a:endParaRPr lang="ru-RU" sz="12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114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Всероссийский конкурс «Путь в профессию – 2016», 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диплом </a:t>
                      </a:r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степени, сертификат руководителю</a:t>
                      </a:r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114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Достижения современной науки (</a:t>
                      </a:r>
                      <a:r>
                        <a:rPr lang="en-US" sz="120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THE ACHIEVEMENTS MODERN SCIENCE</a:t>
                      </a:r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), г. София, Болгария, сертификат, 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диплом </a:t>
                      </a:r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степени «Лучшая научная статья», статья</a:t>
                      </a:r>
                      <a:endParaRPr lang="ru-RU" sz="12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837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VI</a:t>
                      </a:r>
                      <a:r>
                        <a:rPr lang="ru-RU" sz="1200" i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Всероссийский форум молодых лидеров </a:t>
                      </a:r>
                      <a:r>
                        <a:rPr lang="en-US" sz="1200" i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YouLead</a:t>
                      </a:r>
                      <a:r>
                        <a:rPr lang="ru-RU" sz="1200" i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2016, </a:t>
                      </a:r>
                      <a:r>
                        <a:rPr lang="ru-RU" sz="1200" b="1" i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сертификаты</a:t>
                      </a:r>
                      <a:endParaRPr lang="ru-RU" sz="12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114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ru-RU" sz="1200" i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Региональная научно-практическая конференция «Аграрное образование: состояние и перспективы», </a:t>
                      </a:r>
                      <a:r>
                        <a:rPr lang="ru-RU" sz="1200" b="1" i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статьи</a:t>
                      </a:r>
                      <a:endParaRPr lang="ru-RU" sz="12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11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Общероссийский конкурс «Конкурс учебных работ студентов», 2016 г., 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диплом </a:t>
                      </a:r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степени, сертификат руководителю </a:t>
                      </a:r>
                      <a:endParaRPr lang="ru-RU" sz="1200" b="1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13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 «Шаги в науку», 2016 г., 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диплом </a:t>
                      </a:r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степени,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сертификат руководителю </a:t>
                      </a:r>
                      <a:endParaRPr lang="ru-RU" sz="12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13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Международная научно-практическая конференция студентов и аспирантов «Потенциал российской экономики и инновационные пути его реализации», </a:t>
                      </a:r>
                      <a:r>
                        <a:rPr lang="ru-RU" sz="12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сборник материалов, 2017</a:t>
                      </a:r>
                      <a:endParaRPr lang="ru-RU" sz="12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13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Очно-заочная студенческая научно-практическая конференция "Исследовательская деятельность студента как фактор развития и реализации потенциальных и творческих возможностей специалиста, </a:t>
                      </a:r>
                      <a:r>
                        <a:rPr lang="ru-RU" sz="12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сборник материалов, 2016</a:t>
                      </a:r>
                      <a:endParaRPr lang="ru-RU" sz="12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759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0504">
            <a:off x="5316687" y="3523888"/>
            <a:ext cx="3114675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1112060"/>
              </p:ext>
            </p:extLst>
          </p:nvPr>
        </p:nvGraphicFramePr>
        <p:xfrm>
          <a:off x="457200" y="404665"/>
          <a:ext cx="8229600" cy="564018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386608"/>
                <a:gridCol w="5842992"/>
              </a:tblGrid>
              <a:tr h="609947"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Форум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Форум карьерных возможностей «Лестница», сертификат, 2017</a:t>
                      </a:r>
                    </a:p>
                    <a:p>
                      <a:pPr algn="just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9947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Ассоциации аграрного образования Омской области, диплом I степени, сертификат, 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6289">
                <a:tc vMerge="1">
                  <a:txBody>
                    <a:bodyPr/>
                    <a:lstStyle/>
                    <a:p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IV Региональный студенческий научный Форум Будущее региона в руках молодежи, диплом II степени, 2017</a:t>
                      </a:r>
                    </a:p>
                    <a:p>
                      <a:pPr algn="just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9947"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Конференции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ХIV научно-практической конференции студентов профессиональных образовательных организаций Омской области им Л.П. Мишиной, диплом лауреата, 2017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9947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IV научно-практической конференции студентов</a:t>
                      </a:r>
                    </a:p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«От творческого поиска к профессиональному становлению», диплом III степени,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2017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0265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Областная научно-практическая конференция обучающихся Омской области</a:t>
                      </a:r>
                    </a:p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«Профессиональные технологии, диплом лауреата, 2017</a:t>
                      </a:r>
                    </a:p>
                    <a:p>
                      <a:pPr algn="just"/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9947"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Конкурсы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Открытый  конкурс научно-исследовательских и творческих работ молодежи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«Нас оценят в ХХI веке», диплом, 2017</a:t>
                      </a:r>
                    </a:p>
                    <a:p>
                      <a:pPr algn="just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9947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 «Мои научные достижения», диплом I степени, 2017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9947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Общероссийский конкурс «Студенческий научно-исследовательский проект», диплом I степени, 2017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3467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8299">
            <a:off x="563796" y="557886"/>
            <a:ext cx="3114675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046927"/>
              </p:ext>
            </p:extLst>
          </p:nvPr>
        </p:nvGraphicFramePr>
        <p:xfrm>
          <a:off x="539552" y="404664"/>
          <a:ext cx="8229600" cy="613156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808312"/>
                <a:gridCol w="5421288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2017-2018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Конкурсы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 в номинации исследовательские работы обучающихся, Лобов А. диплом 1 степени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6096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Международный научно-технический системно-инженерный конкурс –акселератор HTCИ-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Skaрт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, сертификат участника Лобов А., Иванова М.</a:t>
                      </a:r>
                    </a:p>
                    <a:p>
                      <a:pPr algn="just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Конференции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V студенческой научно-практической конференции “от творческих успехов к профессиональной деятельности», сертификат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Красноусова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Е., Петухова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XV научно-практическая конференция студентов профессиональных образовательных организаций Омской области им. Л.П. Мишиной, диплом Лауреата Лобов А., Иванова М.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Студенческая научно-практическая конференция с международным участием «Исследовательская деятельность студентов как фактор развития и реализации потенциальных и творческих возможностей специалиста», благодарственное письмо Лобов А., Иванова М.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VI Международная конференция руководителей, мастеров производственного обучения и студентов средних специальных учебных заведений «Практическое обучение как основа профессиональной подготовки специалиста для развивающейся экономики региона» (25-26.10.18), сертификаты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Красноусова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Е.А., Петухова А.В.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 студенческих работ </a:t>
                      </a:r>
                    </a:p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Работа «Паштет Нежный», диплом 1 степени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Красноусова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Е.А., Петухова А.В.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Форум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V Всероссийский студенческий Научный форум -2018</a:t>
                      </a:r>
                    </a:p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«Будущее региона - в руках молодых», Иванова М., сертификат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Публикации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Сборник материалов студенческой научно-практической конференции с международным участием «Исследовательская деятельность студента, как фактор развития и реализации потенциальных и творческих возможностей студента», Савельева Ю.С., Лобов А., Иванова М.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828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  <a:t>Курсы повышения квалификации</a:t>
            </a:r>
            <a:endParaRPr lang="ru-RU" b="1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ru-RU" dirty="0"/>
              <a:t>Лаборант химико-бактериологического </a:t>
            </a:r>
            <a:r>
              <a:rPr lang="ru-RU" dirty="0" smtClean="0"/>
              <a:t>анализа (2012 г.)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/>
              <a:t>Основные принципы создания безопасных </a:t>
            </a:r>
            <a:r>
              <a:rPr lang="ru-RU" dirty="0" smtClean="0"/>
              <a:t>продуктов (2011 г.) 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Удостоверение о повышении квалификации по программе «Разработка и реализация образовательных и </a:t>
            </a:r>
            <a:r>
              <a:rPr lang="ru-RU" smtClean="0"/>
              <a:t>профессиональных стандартов» (2017 г.)</a:t>
            </a:r>
            <a:endParaRPr lang="ru-RU" dirty="0" smtClean="0"/>
          </a:p>
          <a:p>
            <a:pPr algn="just">
              <a:buFont typeface="Wingdings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1192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646999"/>
              </p:ext>
            </p:extLst>
          </p:nvPr>
        </p:nvGraphicFramePr>
        <p:xfrm>
          <a:off x="323528" y="332656"/>
          <a:ext cx="8352928" cy="28397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716277"/>
                <a:gridCol w="463665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Конкурсы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 в номинации Исследовательские работы обучающихся</a:t>
                      </a:r>
                    </a:p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Работа «Паштет Нежный»,</a:t>
                      </a:r>
                    </a:p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1 место Петухова А.В.</a:t>
                      </a:r>
                    </a:p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 Древо талантов</a:t>
                      </a:r>
                    </a:p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Работа «Полуфабрикат функциональной направленности», диплом 1 степени Иванова М.И.</a:t>
                      </a:r>
                    </a:p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 Древо талантов</a:t>
                      </a:r>
                    </a:p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Работа «Кухни мира», диплом 1 степени Петухова А.</a:t>
                      </a:r>
                    </a:p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12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979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lia\Desktop\Новая папка\IMAG17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05" y="188640"/>
            <a:ext cx="3478099" cy="513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lia\Desktop\Новая папка\IMAG16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11760" y="1988840"/>
            <a:ext cx="3384376" cy="468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lia\Desktop\Новая папка\IMAG16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236" y="260648"/>
            <a:ext cx="4010138" cy="570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094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СРОЧНО\Копии грамот\5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" b="3711"/>
          <a:stretch/>
        </p:blipFill>
        <p:spPr bwMode="auto">
          <a:xfrm>
            <a:off x="107504" y="116632"/>
            <a:ext cx="3882026" cy="5241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СРОЧНО\Копии грамот\Диплом 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50560"/>
            <a:ext cx="3669514" cy="5090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228758"/>
            <a:ext cx="3932237" cy="555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480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:\СРОЧНО\Копии грамот\4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b="2030"/>
          <a:stretch/>
        </p:blipFill>
        <p:spPr bwMode="auto">
          <a:xfrm>
            <a:off x="251520" y="188640"/>
            <a:ext cx="3456384" cy="4813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Picture 2" descr="D:\Работа\ТЕХНИКУМ\2014-2015 гг\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b="2041"/>
          <a:stretch/>
        </p:blipFill>
        <p:spPr bwMode="auto">
          <a:xfrm>
            <a:off x="2843808" y="1983105"/>
            <a:ext cx="3240360" cy="481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lia\Desktop\л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" t="2014" r="2069" b="47"/>
          <a:stretch/>
        </p:blipFill>
        <p:spPr bwMode="auto">
          <a:xfrm>
            <a:off x="5244286" y="251122"/>
            <a:ext cx="380056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188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та\L8Tmk1_Dv1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0430"/>
            <a:ext cx="3581084" cy="64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абота\DSCN6166-300x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4896544" cy="380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392488" cy="151216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Segoe Print" pitchFamily="2" charset="0"/>
              </a:rPr>
              <a:t>Участие студентов в конференциях и инновационных площадках</a:t>
            </a:r>
            <a:endParaRPr lang="ru-RU" sz="3200" dirty="0">
              <a:latin typeface="Segoe Print" pitchFamily="2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27" b="98354" l="2344" r="95703">
                        <a14:foregroundMark x1="6836" y1="33539" x2="7617" y2="33539"/>
                        <a14:foregroundMark x1="2539" y1="46914" x2="2539" y2="46914"/>
                        <a14:foregroundMark x1="45508" y1="4527" x2="45508" y2="4527"/>
                        <a14:foregroundMark x1="83203" y1="84979" x2="83203" y2="84979"/>
                        <a14:foregroundMark x1="65430" y1="94239" x2="65430" y2="94239"/>
                        <a14:foregroundMark x1="95898" y1="54733" x2="95898" y2="54733"/>
                        <a14:foregroundMark x1="56055" y1="42181" x2="56055" y2="42181"/>
                        <a14:foregroundMark x1="66211" y1="98354" x2="66211" y2="98354"/>
                        <a14:backgroundMark x1="4688" y1="6173" x2="4688" y2="6173"/>
                        <a14:backgroundMark x1="26367" y1="13374" x2="26367" y2="13374"/>
                        <a14:backgroundMark x1="61719" y1="20370" x2="61719" y2="20370"/>
                        <a14:backgroundMark x1="76172" y1="5144" x2="76172" y2="5144"/>
                        <a14:backgroundMark x1="94922" y1="23457" x2="94922" y2="23457"/>
                        <a14:backgroundMark x1="97461" y1="90947" x2="97461" y2="90947"/>
                        <a14:backgroundMark x1="34961" y1="96091" x2="34961" y2="96091"/>
                        <a14:backgroundMark x1="25391" y1="77778" x2="25391" y2="77778"/>
                        <a14:backgroundMark x1="5664" y1="82510" x2="5664" y2="82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73016"/>
            <a:ext cx="1831268" cy="173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5013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lia\Desktop\Снимок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0" y="332656"/>
            <a:ext cx="366389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Работа\Портфолио\01_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86968"/>
            <a:ext cx="3814192" cy="524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lia\Desktop\Студент СПО-2016\2016-12-05\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r="2247" b="2323"/>
          <a:stretch/>
        </p:blipFill>
        <p:spPr bwMode="auto">
          <a:xfrm>
            <a:off x="5643657" y="332656"/>
            <a:ext cx="3495040" cy="501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3570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абота\xzTVgaJM6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77781"/>
            <a:ext cx="3240360" cy="579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Галина\Desktop\n6prGuRyH3M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16832"/>
            <a:ext cx="3447053" cy="4597971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2558"/>
            <a:ext cx="4962525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7277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lia\Desktop\Студент СПО-2016\Диплом 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5"/>
            <a:ext cx="3427268" cy="484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Работа\ТЕХНИКУМ\2016-2017 год\Конкурс научных работ\Диплом м16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88840"/>
            <a:ext cx="3391891" cy="47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37" y="404664"/>
            <a:ext cx="3852863" cy="544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262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3683562" cy="2762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751"/>
            <a:ext cx="4962525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2062">
            <a:off x="282650" y="2170354"/>
            <a:ext cx="2236314" cy="156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4004856" cy="3003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0" b="45924"/>
          <a:stretch/>
        </p:blipFill>
        <p:spPr bwMode="auto">
          <a:xfrm>
            <a:off x="788080" y="3698763"/>
            <a:ext cx="3902082" cy="3147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6610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lia\Desktop\Студент СПО-2016\2016-12-05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" y="1186990"/>
            <a:ext cx="5644342" cy="411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Галина\Desktop\2016_11_29\IMG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552" y="332656"/>
            <a:ext cx="4032448" cy="5819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2260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Конкурс_Портфолио педагога\сертификат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98"/>
            <a:ext cx="5330554" cy="376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r="15952"/>
          <a:stretch/>
        </p:blipFill>
        <p:spPr bwMode="auto">
          <a:xfrm>
            <a:off x="3059832" y="2480267"/>
            <a:ext cx="5963120" cy="421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0512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Работа\ТЕХНИКУМ\2015-2016 учебный год\Чуприна Галина Викторовн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91"/>
            <a:ext cx="3496915" cy="4904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Работа\ТЕХНИКУМ\2015-2016 учебный год\img45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"/>
          <a:stretch/>
        </p:blipFill>
        <p:spPr bwMode="auto">
          <a:xfrm>
            <a:off x="2339752" y="1865766"/>
            <a:ext cx="3690989" cy="531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Работа\ТЕХНИКУМ\2014-2015 гг\0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8"/>
          <a:stretch/>
        </p:blipFill>
        <p:spPr bwMode="auto">
          <a:xfrm>
            <a:off x="5076056" y="8730"/>
            <a:ext cx="4260614" cy="614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2800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Работа\ТЕХНИКУМ\2014-2015 гг\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8"/>
          <a:stretch/>
        </p:blipFill>
        <p:spPr bwMode="auto">
          <a:xfrm>
            <a:off x="4602406" y="404664"/>
            <a:ext cx="4438129" cy="624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Работа\ТЕХНИКУМ\2014-2015 гг\0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69"/>
          <a:stretch/>
        </p:blipFill>
        <p:spPr bwMode="auto">
          <a:xfrm>
            <a:off x="31787" y="188640"/>
            <a:ext cx="5302345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Работа\ТЕХНИКУМ\2014-2015 гг\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78"/>
          <a:stretch/>
        </p:blipFill>
        <p:spPr bwMode="auto">
          <a:xfrm>
            <a:off x="467544" y="3369479"/>
            <a:ext cx="4968552" cy="332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9653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  <a:t>Общественная деятельность в </a:t>
            </a:r>
            <a:r>
              <a:rPr lang="ru-RU" b="1" dirty="0" err="1" smtClean="0">
                <a:solidFill>
                  <a:srgbClr val="FF0000"/>
                </a:solidFill>
                <a:latin typeface="Segoe Print" pitchFamily="2" charset="0"/>
              </a:rPr>
              <a:t>ссузе</a:t>
            </a:r>
            <a:endParaRPr lang="ru-RU" b="1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 t="1299" r="11396" b="1"/>
          <a:stretch/>
        </p:blipFill>
        <p:spPr bwMode="auto">
          <a:xfrm rot="5400000">
            <a:off x="-276009" y="2156329"/>
            <a:ext cx="5187044" cy="369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/>
          <a:stretch/>
        </p:blipFill>
        <p:spPr bwMode="auto">
          <a:xfrm rot="5400000">
            <a:off x="4085228" y="2296623"/>
            <a:ext cx="515000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684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та\IMAG09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9" r="3533"/>
          <a:stretch/>
        </p:blipFill>
        <p:spPr bwMode="auto">
          <a:xfrm rot="422564">
            <a:off x="4716016" y="308472"/>
            <a:ext cx="3561635" cy="6092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lia\Desktop\Новая папка\IMAG17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0948">
            <a:off x="951278" y="564795"/>
            <a:ext cx="4104765" cy="5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1825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Segoe Print" pitchFamily="2" charset="0"/>
              </a:rPr>
              <a:t>Разработка методических материалов</a:t>
            </a:r>
            <a:endParaRPr lang="ru-RU" b="1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rmAutofit fontScale="62500" lnSpcReduction="20000"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>
                <a:latin typeface="Times New Roman"/>
                <a:ea typeface="Times New Roman"/>
              </a:rPr>
              <a:t>КОС ПМ 01 Приемка, убой и первичная переработка скота, птицы и кроликов</a:t>
            </a:r>
            <a:endParaRPr lang="ru-RU" dirty="0" smtClean="0">
              <a:latin typeface="Times New Roman"/>
              <a:ea typeface="Times New Roman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/>
                <a:ea typeface="Times New Roman"/>
              </a:rPr>
              <a:t>КОС ПМ 05 Изготовитель полуфабрикатов из мяса птицы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>
                <a:latin typeface="Times New Roman"/>
                <a:ea typeface="Times New Roman"/>
              </a:rPr>
              <a:t>Методические указания по изучению ПМ 05 «Изготовитель полуфабрикатов из мяса птицы» МДК 05.01 «Технология производства полуфабрикатов из мяса птицы» и выполнению контрольных работ студентам заочной формы обучения по специальности </a:t>
            </a:r>
            <a:r>
              <a:rPr lang="ru-RU" dirty="0" smtClean="0">
                <a:latin typeface="Times New Roman"/>
                <a:ea typeface="Times New Roman"/>
              </a:rPr>
              <a:t>19.02.08</a:t>
            </a:r>
            <a:endParaRPr lang="ru-RU" dirty="0">
              <a:latin typeface="Times New Roman"/>
              <a:ea typeface="Times New Roman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dirty="0">
                <a:latin typeface="Times New Roman"/>
                <a:ea typeface="Times New Roman"/>
              </a:rPr>
              <a:t>Методические указания к практическим </a:t>
            </a:r>
            <a:r>
              <a:rPr lang="ru-RU" dirty="0" smtClean="0">
                <a:latin typeface="Times New Roman"/>
                <a:ea typeface="Times New Roman"/>
              </a:rPr>
              <a:t>занятиям по </a:t>
            </a:r>
            <a:r>
              <a:rPr lang="ru-RU" dirty="0">
                <a:latin typeface="Times New Roman"/>
                <a:ea typeface="Times New Roman"/>
              </a:rPr>
              <a:t>дисциплинам: «Технология пищевых производств малых предприятий», «Технология производства полуфабрикатов из мяса птицы</a:t>
            </a:r>
            <a:r>
              <a:rPr lang="ru-RU" dirty="0" smtClean="0">
                <a:latin typeface="Times New Roman"/>
                <a:ea typeface="Times New Roman"/>
              </a:rPr>
              <a:t>»</a:t>
            </a:r>
            <a:r>
              <a:rPr lang="ru-RU" dirty="0">
                <a:latin typeface="Times New Roman"/>
                <a:ea typeface="Times New Roman"/>
              </a:rPr>
              <a:t> Н</a:t>
            </a:r>
            <a:r>
              <a:rPr lang="ru-RU" dirty="0" smtClean="0">
                <a:latin typeface="Times New Roman"/>
                <a:ea typeface="Times New Roman"/>
              </a:rPr>
              <a:t>атуральные полуфабрикаты из мяса птицы 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>
                <a:latin typeface="Times New Roman"/>
                <a:ea typeface="Times New Roman"/>
              </a:rPr>
              <a:t>Методические указания по изучению ПМ 01 «Приемка, убой и первичная переработка скота, птицы и кроликов» МДК 01.01 «Технология первичной переработки скота, птицы и кроликов» и выполнению контрольных работ студентам заочной формы обучения по специальности </a:t>
            </a:r>
            <a:r>
              <a:rPr lang="ru-RU" dirty="0" smtClean="0">
                <a:latin typeface="Times New Roman"/>
                <a:ea typeface="Times New Roman"/>
              </a:rPr>
              <a:t>19.02.08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>
                <a:latin typeface="Times New Roman"/>
                <a:ea typeface="Times New Roman"/>
              </a:rPr>
              <a:t>Методическая разработка «Никаких оправданий: 12 подвигов Ника </a:t>
            </a:r>
            <a:r>
              <a:rPr lang="ru-RU" dirty="0" err="1">
                <a:latin typeface="Times New Roman"/>
                <a:ea typeface="Times New Roman"/>
              </a:rPr>
              <a:t>Вуйчича</a:t>
            </a:r>
            <a:r>
              <a:rPr lang="ru-RU" dirty="0">
                <a:latin typeface="Times New Roman"/>
                <a:ea typeface="Times New Roman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1931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Методические указания предназначены для организации самостоятельной работы по МДК Технология первичной переработки скота, птицы и кроликов для обучающихся специальности 19.02.08 Технология мяса и мясных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продуктов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Контрольно-оценочные средства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оценки результатов освоения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МДК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03.02 «Технология производства копчёных изделий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полуфабрикатов»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Методические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указания предназначены для организации самостоятельной работы по ПМ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Производство колбасных изделий, копченых изделий и полуфабрикатов</a:t>
            </a:r>
            <a:r>
              <a:rPr lang="ru-RU" sz="2000" i="1" cap="all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для обучающихся </a:t>
            </a:r>
            <a:endParaRPr lang="ru-RU" sz="20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Контрольно-оценочные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средства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оценки результатов освоения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профессионального модуля ПМ 03 «Производство колбасных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изделий, копчёных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изделий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полуфабрикатов»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Контрольно-оценочные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средства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оценки результатов освоения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профессионального модуля ПМ 01 «Приемка, убой и первичная переработка скота, птицы и кроликов»</a:t>
            </a:r>
          </a:p>
          <a:p>
            <a:pPr marL="0" indent="0" algn="just">
              <a:buNone/>
            </a:pPr>
            <a:endParaRPr lang="ru-RU" sz="2000" dirty="0" smtClean="0"/>
          </a:p>
          <a:p>
            <a:pPr marL="0" indent="0" algn="just">
              <a:buNone/>
            </a:pPr>
            <a:endParaRPr lang="ru-RU" sz="2000" dirty="0"/>
          </a:p>
          <a:p>
            <a:pPr algn="just">
              <a:buFont typeface="Wingdings" pitchFamily="2" charset="2"/>
              <a:buChar char="Ø"/>
            </a:pPr>
            <a:endParaRPr lang="ru-RU" sz="2000" dirty="0"/>
          </a:p>
          <a:p>
            <a:pPr algn="just">
              <a:buFont typeface="Wingdings" pitchFamily="2" charset="2"/>
              <a:buChar char="Ø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155439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92500"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Контрольно-оценочные средства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оценки результатов освоения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профессионального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модуля ПМ 05 «Выполнение работ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профессии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изготовитель полуфабрикатов из мяса птицы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Методические указания предназначены для организации самостоятельной работы по МДК Технология производства полуфабрикатов из мяса птицы для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обучающихся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Учебное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пособие МДК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05.01 Технология производства полуфабрикатов из мяса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птицы ПМ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05 Выполнение работ по профессии изготовитель полуфабрикатов из мяса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птицы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Методические рекомендации по прохождению производственной (преддипломной) практики и составлению отчета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Рабочая тетрадь – портфолио по МДК 01.01, МДК 05.01 (для заочной формы обучения)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40354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lia\Desktop\Новая папка\IMAG17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08720"/>
            <a:ext cx="5507721" cy="3529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116632"/>
            <a:ext cx="4606280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Segoe Print" pitchFamily="2" charset="0"/>
              </a:rPr>
              <a:t>Методические материалы</a:t>
            </a:r>
            <a:endParaRPr lang="ru-RU" sz="2800" dirty="0">
              <a:latin typeface="Segoe Print" pitchFamily="2" charset="0"/>
            </a:endParaRPr>
          </a:p>
        </p:txBody>
      </p:sp>
      <p:pic>
        <p:nvPicPr>
          <p:cNvPr id="1026" name="Picture 2" descr="C:\Users\Ulia\Downloads\IMG_17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4998695" cy="37490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6687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908720"/>
            <a:ext cx="4606280" cy="511256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Портфолио педагога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800" b="1" dirty="0" smtClean="0">
                <a:solidFill>
                  <a:srgbClr val="FF0066"/>
                </a:solidFill>
                <a:latin typeface="Segoe Print" pitchFamily="2" charset="0"/>
              </a:rPr>
              <a:t>Савельевой Юлии Сергеевны</a:t>
            </a:r>
            <a:br>
              <a:rPr lang="ru-RU" sz="2800" b="1" dirty="0" smtClean="0">
                <a:solidFill>
                  <a:srgbClr val="FF0066"/>
                </a:solidFill>
                <a:latin typeface="Segoe Print" pitchFamily="2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БПОУ ОО «Омский техникум мясной и молочной промышленности», г. Омск</a:t>
            </a:r>
            <a:endParaRPr lang="ru-RU" sz="2000" dirty="0"/>
          </a:p>
        </p:txBody>
      </p:sp>
      <p:pic>
        <p:nvPicPr>
          <p:cNvPr id="1026" name="Picture 2" descr="D:\Фото\vjSma9ztZ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3829050" cy="5753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85900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Segoe Print" pitchFamily="2" charset="0"/>
              </a:rPr>
              <a:t>Участие педагога в научной сфере</a:t>
            </a:r>
            <a:endParaRPr lang="ru-RU" sz="3200" b="1" dirty="0">
              <a:solidFill>
                <a:srgbClr val="FF0000"/>
              </a:solidFill>
              <a:latin typeface="Segoe Print" pitchFamily="2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3072745"/>
              </p:ext>
            </p:extLst>
          </p:nvPr>
        </p:nvGraphicFramePr>
        <p:xfrm>
          <a:off x="467544" y="980727"/>
          <a:ext cx="8219256" cy="576064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54814"/>
                <a:gridCol w="2049642"/>
                <a:gridCol w="2059986"/>
                <a:gridCol w="2054814"/>
              </a:tblGrid>
              <a:tr h="88311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Форма образования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год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Вид документа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Тема (для выступлений, публикаций и семинаров)</a:t>
                      </a:r>
                    </a:p>
                  </a:txBody>
                  <a:tcPr marL="68580" marR="68580" marT="0" marB="0"/>
                </a:tc>
              </a:tr>
              <a:tr h="1545447">
                <a:tc>
                  <a:txBody>
                    <a:bodyPr/>
                    <a:lstStyle/>
                    <a:p>
                      <a:pPr algn="just"/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III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Всероссийский конкурс молодежных авторских проектов, направленных на развитие российских территорий «Развитие АПК юга России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2014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Диплом ΙII степени, сборник материалов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Перспективы использования мяса индейки 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 стартовых культур в мясной промышленности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18766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kern="0" dirty="0">
                          <a:effectLst/>
                          <a:latin typeface="Times New Roman"/>
                          <a:ea typeface="Calibri"/>
                        </a:rPr>
                        <a:t>Международная</a:t>
                      </a:r>
                      <a:endParaRPr lang="ru-RU" sz="1200" b="1" kern="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kern="0" dirty="0">
                          <a:effectLst/>
                          <a:latin typeface="Times New Roman"/>
                          <a:ea typeface="Calibri"/>
                        </a:rPr>
                        <a:t>научно-техническая</a:t>
                      </a:r>
                      <a:endParaRPr lang="ru-RU" sz="1200" b="1" kern="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kern="0" dirty="0">
                          <a:effectLst/>
                          <a:latin typeface="Times New Roman"/>
                          <a:ea typeface="Calibri"/>
                        </a:rPr>
                        <a:t>конференция «Продовольственная безопасность: научное, кадровое и информационное обеспечение»</a:t>
                      </a:r>
                      <a:endParaRPr lang="ru-RU" sz="1200" b="1" kern="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Times New Roman"/>
                          <a:ea typeface="Times New Roman"/>
                        </a:rPr>
                        <a:t>приурочена к 85-летию 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ВГУИТ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13 - 14 ноября 2014 года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2014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сборник материалов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иологически значимые элементы в мясных продуктах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1455466">
                <a:tc>
                  <a:txBody>
                    <a:bodyPr/>
                    <a:lstStyle/>
                    <a:p>
                      <a:pPr algn="just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XVII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Международная научно-практическая конференция «Современные концепции научных исследований»,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г. Москва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Сертификат, сборник материалов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Проблемы развития российской промышленности основа устойчивого развития государства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880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943" l="0" r="99749">
                        <a14:foregroundMark x1="23618" y1="21564" x2="23618" y2="21564"/>
                        <a14:foregroundMark x1="30653" y1="16279" x2="30653" y2="16279"/>
                        <a14:foregroundMark x1="38693" y1="6554" x2="38693" y2="6554"/>
                        <a14:foregroundMark x1="27638" y1="9091" x2="27638" y2="9091"/>
                        <a14:foregroundMark x1="20603" y1="12685" x2="20603" y2="12685"/>
                        <a14:foregroundMark x1="4271" y1="19450" x2="4271" y2="19450"/>
                        <a14:foregroundMark x1="22111" y1="21987" x2="22111" y2="21987"/>
                        <a14:foregroundMark x1="30905" y1="27696" x2="30905" y2="27696"/>
                        <a14:foregroundMark x1="33668" y1="19662" x2="33668" y2="19662"/>
                        <a14:foregroundMark x1="20352" y1="19662" x2="20352" y2="19662"/>
                        <a14:foregroundMark x1="6030" y1="28330" x2="6030" y2="28330"/>
                        <a14:foregroundMark x1="10804" y1="29387" x2="10804" y2="29387"/>
                        <a14:foregroundMark x1="10302" y1="18393" x2="10302" y2="18393"/>
                        <a14:backgroundMark x1="11055" y1="8879" x2="11055" y2="8879"/>
                        <a14:backgroundMark x1="64573" y1="4863" x2="64573" y2="4863"/>
                        <a14:backgroundMark x1="91206" y1="17336" x2="91206" y2="17336"/>
                        <a14:backgroundMark x1="95980" y1="71459" x2="95980" y2="71459"/>
                        <a14:backgroundMark x1="94975" y1="90275" x2="94975" y2="90275"/>
                        <a14:backgroundMark x1="39447" y1="95137" x2="39447" y2="95137"/>
                        <a14:backgroundMark x1="4774" y1="84144" x2="5779" y2="82875"/>
                        <a14:backgroundMark x1="5528" y1="65751" x2="5528" y2="65751"/>
                        <a14:backgroundMark x1="4774" y1="47992" x2="4774" y2="47992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7447">
            <a:off x="5142131" y="2780928"/>
            <a:ext cx="3185048" cy="378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1475716"/>
              </p:ext>
            </p:extLst>
          </p:nvPr>
        </p:nvGraphicFramePr>
        <p:xfrm>
          <a:off x="457200" y="764703"/>
          <a:ext cx="8229600" cy="532322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705263">
                <a:tc>
                  <a:txBody>
                    <a:bodyPr/>
                    <a:lstStyle/>
                    <a:p>
                      <a:pPr algn="just"/>
                      <a:r>
                        <a:rPr lang="en-US" sz="1200" b="0" dirty="0">
                          <a:effectLst/>
                          <a:latin typeface="Times New Roman"/>
                          <a:ea typeface="Times New Roman"/>
                        </a:rPr>
                        <a:t>XI</a:t>
                      </a:r>
                      <a:r>
                        <a:rPr lang="ru-RU" sz="1200" b="0" dirty="0">
                          <a:effectLst/>
                          <a:latin typeface="Times New Roman"/>
                          <a:ea typeface="Times New Roman"/>
                        </a:rPr>
                        <a:t> Научно-практическая конференция аспирантов и соискателей «Методология в науках агропромышленного комплекса», 20.05.15 г., г. Омск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  <a:latin typeface="Times New Roman"/>
                          <a:ea typeface="Times New Roman"/>
                        </a:rPr>
                        <a:t>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  <a:latin typeface="Times New Roman"/>
                          <a:ea typeface="Times New Roman"/>
                        </a:rPr>
                        <a:t>сборник материалов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  <a:latin typeface="Times New Roman"/>
                          <a:ea typeface="Times New Roman"/>
                        </a:rPr>
                        <a:t>Разработка биотехнологии мясного изделия с применением категориально-системной методологии</a:t>
                      </a:r>
                    </a:p>
                  </a:txBody>
                  <a:tcPr marL="68580" marR="68580" marT="0" marB="0"/>
                </a:tc>
              </a:tr>
              <a:tr h="537865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Вестник алтайской науки, №1 (23), 2015 г.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сборник материалов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Зернобобовые культуры: перспективы применения</a:t>
                      </a:r>
                    </a:p>
                  </a:txBody>
                  <a:tcPr marL="68580" marR="68580" marT="0" marB="0"/>
                </a:tc>
              </a:tr>
              <a:tr h="537865">
                <a:tc>
                  <a:txBody>
                    <a:bodyPr/>
                    <a:lstStyle/>
                    <a:p>
                      <a:pPr algn="just"/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V</a:t>
                      </a: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 Межрегиональная научно-практическая конференция «Современные тенденции развития профессионального образования: проблемы и перспективы», Омск, 29.04.2015 г.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Сертификат, сборник материалов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Организация исследовательской работы обучающихся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/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537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X Международной научно-практической конференции: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"Теоретические и практические аспекты развития научной мысли: Медицинские науки,</a:t>
                      </a:r>
                    </a:p>
                    <a:p>
                      <a:pPr algn="just"/>
                      <a:r>
                        <a:rPr lang="ru-RU" sz="1000">
                          <a:effectLst/>
                          <a:latin typeface="Times New Roman"/>
                        </a:rPr>
                        <a:t>Фармацевтические науки, Ветеринарные науки, Биологические науки, Химические науки», г. Москва, 29-30 апреля 2015 г.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Ежемесячный научный медицинский журнал Интер-медикал №4(10), 2015 г.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Сертификат, 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Сборник материалов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Производство функциональных продуктов питания – долгосрочная тенденция!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1889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4010381"/>
              </p:ext>
            </p:extLst>
          </p:nvPr>
        </p:nvGraphicFramePr>
        <p:xfrm>
          <a:off x="251520" y="260648"/>
          <a:ext cx="8229600" cy="57302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III Международная конференция руководителей, преподавателей, мастеров производственного обучения «Практическое обучение, как основа профессиональной подготовки специалиста для развивающейся экономики региона», </a:t>
                      </a:r>
                      <a:r>
                        <a:rPr lang="ru-RU" sz="1200" b="0" dirty="0">
                          <a:effectLst/>
                          <a:latin typeface="Times New Roman"/>
                          <a:ea typeface="Times New Roman"/>
                        </a:rPr>
                        <a:t>г. </a:t>
                      </a:r>
                      <a:r>
                        <a:rPr lang="ru-RU" sz="1200" b="0" dirty="0" smtClean="0">
                          <a:effectLst/>
                          <a:latin typeface="Times New Roman"/>
                          <a:ea typeface="Times New Roman"/>
                        </a:rPr>
                        <a:t>Омск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  <a:latin typeface="Times New Roman"/>
                          <a:ea typeface="Times New Roman"/>
                        </a:rPr>
                        <a:t>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  <a:latin typeface="Times New Roman"/>
                          <a:ea typeface="Times New Roman"/>
                        </a:rPr>
                        <a:t>Сборник материалов, сертификат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Роль производственной практики в подготовке специалистов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/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Международный конкурс научного интереса 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Megascience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– 2015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диплом </a:t>
                      </a: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II</a:t>
                      </a: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 степени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spc="-20">
                          <a:effectLst/>
                          <a:latin typeface="Times New Roman"/>
                          <a:ea typeface="Times New Roman"/>
                        </a:rPr>
                        <a:t>Мясные паштеты - полезны для здоровья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>
                          <a:effectLst/>
                          <a:latin typeface="Times New Roman"/>
                        </a:rPr>
                        <a:t>IV</a:t>
                      </a:r>
                      <a:r>
                        <a:rPr lang="ru-RU" sz="1000" dirty="0">
                          <a:effectLst/>
                          <a:latin typeface="Times New Roman"/>
                        </a:rPr>
                        <a:t> Всероссийский конкурс молодежных авторских проектов,</a:t>
                      </a:r>
                    </a:p>
                    <a:p>
                      <a:pPr algn="just"/>
                      <a:r>
                        <a:rPr lang="ru-RU" sz="1000" dirty="0">
                          <a:effectLst/>
                          <a:latin typeface="Times New Roman"/>
                        </a:rPr>
                        <a:t>направленных на развитие российских территорий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«Развитие АПК юга России»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сборник материалов диплом </a:t>
                      </a: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II</a:t>
                      </a: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 степени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Использование бобовых в мясной промышленности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Международный электронный научный журнал Общества Науки и Творчества «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SCIENCE TIME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» (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ISSN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2310-7006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Сборник материалов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Менеджмент организационных изменений на российских предприятиях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Международная студенческая научная конференция Белгородского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ГАУ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2016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Сборник материалов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Создание новых функциональных мясных  продуктов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Международная научно-практическая конференция </a:t>
                      </a: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V</a:t>
                      </a: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 Манякинские чтения: Опыт, достижения, перспективы торговли и экономики, 2016 г.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Сертификат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Безопасные продукты питания - современная тенденция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9954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2223840"/>
              </p:ext>
            </p:extLst>
          </p:nvPr>
        </p:nvGraphicFramePr>
        <p:xfrm>
          <a:off x="457200" y="476672"/>
          <a:ext cx="8229600" cy="58806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701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Вестник Омского Государственного Аграрного университета 2016.- №1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  <a:latin typeface="Times New Roman"/>
                          <a:ea typeface="Times New Roman"/>
                        </a:rPr>
                        <a:t>2016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effectLst/>
                          <a:latin typeface="Times New Roman"/>
                          <a:ea typeface="Times New Roman"/>
                        </a:rPr>
                        <a:t>Сборник материалов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Times New Roman"/>
                          <a:ea typeface="Times New Roman"/>
                        </a:rPr>
                        <a:t>Функциональные продукты на основе сырья Западной Сибири</a:t>
                      </a:r>
                    </a:p>
                    <a:p>
                      <a:pPr>
                        <a:tabLst>
                          <a:tab pos="657225" algn="l"/>
                        </a:tabLs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	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9626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Международная научно-практическая конференция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"Современное состояние, перспективы развития молочного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животноводства и переработки сельскохозяйственной продукции"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7-8 апреля 2016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Сертификат, сборник материалов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Производство мясных продуктов на основе функциональных ингредиентов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12961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Научно-методическая конференция с международным участием «Формирование ключевых компетенций в духовно-нравственном воспитании молодежи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2016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Сборник материалов, сертификат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Самообразование в преподавании: необходимость или требования?</a:t>
                      </a:r>
                    </a:p>
                  </a:txBody>
                  <a:tcPr marL="68580" marR="68580" marT="0" marB="0"/>
                </a:tc>
              </a:tr>
              <a:tr h="474267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Журнал «Экология и развитие общества» по решению Президиума Высшей аттестационной комиссии Министерства образования и науки РФ, включен в Перечень ведущих рецензируемых научных журналов и изданий №3 (18) 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effectLst/>
                          <a:latin typeface="Times New Roman"/>
                          <a:ea typeface="Times New Roman"/>
                        </a:rPr>
                        <a:t>Сборник материалов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Экологические тенденции развития мясной отрасли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5308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2293">
            <a:off x="4473060" y="2792471"/>
            <a:ext cx="4256087" cy="425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3024116"/>
              </p:ext>
            </p:extLst>
          </p:nvPr>
        </p:nvGraphicFramePr>
        <p:xfrm>
          <a:off x="323528" y="404664"/>
          <a:ext cx="8229600" cy="54006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Всероссийский конкурс «Лучшее инновационное занятие по специальности»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Диплом I степени</a:t>
                      </a:r>
                      <a:endParaRPr lang="ru-RU" sz="1200" b="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Методические указания к выполнению практических занятий по дисциплинам «Технология пищевых производств малых предприятий», «Технология производства полуфабрикатов из мяса птицы»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IV Международной конференции  руководителей, преподавателей, мастеров производственного обучения  и студентов  средних специальных учебных заведений</a:t>
                      </a:r>
                    </a:p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«Практическое обучение как основа профессиональной подготовки специалиста для развивающейся экономики региона»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Сертификат, сборник</a:t>
                      </a:r>
                      <a:r>
                        <a:rPr lang="ru-RU" sz="120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материалов</a:t>
                      </a:r>
                      <a:endParaRPr lang="ru-RU" sz="12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Технология группового метода обучения на практике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94360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«Приоритетные научные направления в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XXI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веке (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THE PRIORITY RESWARCH AREAS IN THE XXI CENTURY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), г. Прага, Чехия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Сертификат, диплом </a:t>
                      </a:r>
                      <a:r>
                        <a:rPr lang="en-US" sz="120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lang="ru-RU" sz="120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степени «Лучшая научная статья», сборник</a:t>
                      </a:r>
                      <a:r>
                        <a:rPr lang="ru-RU" sz="120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материалов</a:t>
                      </a:r>
                      <a:endParaRPr lang="ru-RU" sz="10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Перспективы применения фасоли в мясной отрасли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33585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2999</Words>
  <Application>Microsoft Office PowerPoint</Application>
  <PresentationFormat>Экран (4:3)</PresentationFormat>
  <Paragraphs>361</Paragraphs>
  <Slides>48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Портфолио педагога   Савельевой Юлии Сергеевны  БПОУ ОО «Омский техникум мясной и молочной промышленности», г. Омск</vt:lpstr>
      <vt:lpstr>Основные данные</vt:lpstr>
      <vt:lpstr>Курсы повышения квалификации</vt:lpstr>
      <vt:lpstr>Презентация PowerPoint</vt:lpstr>
      <vt:lpstr>Участие педагога в научной сфере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Результативность исследовательской работы обучающихся под руководством педагога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студентов в конференциях и инновационных площадках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Общественная деятельность в ссузе</vt:lpstr>
      <vt:lpstr>Презентация PowerPoint</vt:lpstr>
      <vt:lpstr>Разработка методических материалов</vt:lpstr>
      <vt:lpstr>Презентация PowerPoint</vt:lpstr>
      <vt:lpstr>Презентация PowerPoint</vt:lpstr>
      <vt:lpstr>Презентация PowerPoint</vt:lpstr>
      <vt:lpstr>Портфолио педагога   Савельевой Юлии Сергеевны  БПОУ ОО «Омский техникум мясной и молочной промышленности», г. Омск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педагога   Савельевой Юлии Сергеевны  БПОУ ОО «Омский техникум мясной и молочной промышленности», г. Омск</dc:title>
  <dc:creator>Ulia</dc:creator>
  <cp:lastModifiedBy>Ulia</cp:lastModifiedBy>
  <cp:revision>47</cp:revision>
  <dcterms:created xsi:type="dcterms:W3CDTF">2016-11-22T13:36:42Z</dcterms:created>
  <dcterms:modified xsi:type="dcterms:W3CDTF">2019-02-17T15:04:53Z</dcterms:modified>
</cp:coreProperties>
</file>