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65" r:id="rId4"/>
    <p:sldId id="262" r:id="rId5"/>
    <p:sldId id="263" r:id="rId6"/>
    <p:sldId id="258" r:id="rId7"/>
    <p:sldId id="272" r:id="rId8"/>
    <p:sldId id="273" r:id="rId9"/>
    <p:sldId id="274" r:id="rId10"/>
    <p:sldId id="275" r:id="rId11"/>
    <p:sldId id="276" r:id="rId12"/>
    <p:sldId id="277" r:id="rId13"/>
    <p:sldId id="267" r:id="rId14"/>
    <p:sldId id="264" r:id="rId15"/>
    <p:sldId id="278" r:id="rId16"/>
    <p:sldId id="266" r:id="rId17"/>
    <p:sldId id="269" r:id="rId18"/>
    <p:sldId id="270" r:id="rId19"/>
    <p:sldId id="268" r:id="rId20"/>
    <p:sldId id="279" r:id="rId21"/>
  </p:sldIdLst>
  <p:sldSz cx="9720263" cy="6480175"/>
  <p:notesSz cx="7559675" cy="106918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41">
          <p15:clr>
            <a:srgbClr val="A4A3A4"/>
          </p15:clr>
        </p15:guide>
        <p15:guide id="2" pos="30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9900"/>
    <a:srgbClr val="008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84" y="198"/>
      </p:cViewPr>
      <p:guideLst>
        <p:guide orient="horz" pos="2041"/>
        <p:guide pos="30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7950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13315" name="Заметки 2"/>
          <p:cNvSpPr txBox="1">
            <a:spLocks noGrp="1"/>
          </p:cNvSpPr>
          <p:nvPr>
            <p:ph type="body" sz="quarter" idx="3"/>
          </p:nvPr>
        </p:nvSpPr>
        <p:spPr bwMode="auto">
          <a:xfrm>
            <a:off x="1169988" y="5086350"/>
            <a:ext cx="5226050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576767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lang="en-US" sz="2400">
        <a:solidFill>
          <a:srgbClr val="000000"/>
        </a:solidFill>
        <a:latin typeface="Thorndale" pitchFamily="18"/>
        <a:ea typeface="Arial Unicode MS" pitchFamily="34" charset="-128"/>
        <a:cs typeface="Arial" charset="0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 Unicode MS" pitchFamily="34" charset="-128"/>
        <a:cs typeface="Arial" charset="0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 Unicode MS" pitchFamily="34" charset="-128"/>
        <a:cs typeface="Arial" charset="0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 Unicode MS" pitchFamily="34" charset="-128"/>
        <a:cs typeface="Arial" charset="0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 Unicode MS" pitchFamily="34" charset="-128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04888" y="1027113"/>
            <a:ext cx="5549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6386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77875" y="4776788"/>
            <a:ext cx="6216650" cy="4437062"/>
          </a:xfrm>
          <a:ln/>
        </p:spPr>
        <p:txBody>
          <a:bodyPr/>
          <a:lstStyle/>
          <a:p>
            <a:pPr>
              <a:spcBef>
                <a:spcPct val="0"/>
              </a:spcBef>
            </a:pPr>
            <a:endParaRPr smtClean="0">
              <a:latin typeface="Thorndale"/>
            </a:endParaRPr>
          </a:p>
        </p:txBody>
      </p:sp>
    </p:spTree>
    <p:extLst>
      <p:ext uri="{BB962C8B-B14F-4D97-AF65-F5344CB8AC3E}">
        <p14:creationId xmlns:p14="http://schemas.microsoft.com/office/powerpoint/2010/main" val="1561338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04888" y="1027113"/>
            <a:ext cx="5549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4" name="Заметки 2"/>
          <p:cNvSpPr txBox="1">
            <a:spLocks noGrp="1"/>
          </p:cNvSpPr>
          <p:nvPr>
            <p:ph type="body" sz="quarter" idx="1"/>
          </p:nvPr>
        </p:nvSpPr>
        <p:spPr>
          <a:ln/>
        </p:spPr>
        <p:txBody>
          <a:bodyPr/>
          <a:lstStyle/>
          <a:p>
            <a:pPr>
              <a:spcBef>
                <a:spcPct val="0"/>
              </a:spcBef>
            </a:pPr>
            <a:endParaRPr smtClean="0">
              <a:latin typeface="Thorndale"/>
            </a:endParaRPr>
          </a:p>
        </p:txBody>
      </p:sp>
    </p:spTree>
    <p:extLst>
      <p:ext uri="{BB962C8B-B14F-4D97-AF65-F5344CB8AC3E}">
        <p14:creationId xmlns:p14="http://schemas.microsoft.com/office/powerpoint/2010/main" val="1366955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004888" y="1027113"/>
            <a:ext cx="5549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0482" name="Заметки 2"/>
          <p:cNvSpPr txBox="1">
            <a:spLocks noGrp="1"/>
          </p:cNvSpPr>
          <p:nvPr>
            <p:ph type="body" sz="quarter" idx="1"/>
          </p:nvPr>
        </p:nvSpPr>
        <p:spPr>
          <a:ln/>
        </p:spPr>
        <p:txBody>
          <a:bodyPr/>
          <a:lstStyle/>
          <a:p>
            <a:pPr>
              <a:spcBef>
                <a:spcPct val="0"/>
              </a:spcBef>
            </a:pPr>
            <a:endParaRPr smtClean="0">
              <a:latin typeface="Thorndale"/>
            </a:endParaRPr>
          </a:p>
        </p:txBody>
      </p:sp>
    </p:spTree>
    <p:extLst>
      <p:ext uri="{BB962C8B-B14F-4D97-AF65-F5344CB8AC3E}">
        <p14:creationId xmlns:p14="http://schemas.microsoft.com/office/powerpoint/2010/main" val="938532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4" name="Group 2"/>
          <p:cNvGrpSpPr>
            <a:grpSpLocks/>
          </p:cNvGrpSpPr>
          <p:nvPr/>
        </p:nvGrpSpPr>
        <p:grpSpPr bwMode="auto">
          <a:xfrm>
            <a:off x="0" y="0"/>
            <a:ext cx="6237288" cy="6480175"/>
            <a:chOff x="0" y="0"/>
            <a:chExt cx="3696" cy="4320"/>
          </a:xfrm>
        </p:grpSpPr>
        <p:sp>
          <p:nvSpPr>
            <p:cNvPr id="9011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 sz="2400">
                <a:latin typeface="Times New Roman" pitchFamily="18" charset="0"/>
              </a:endParaRPr>
            </a:p>
          </p:txBody>
        </p:sp>
        <p:sp>
          <p:nvSpPr>
            <p:cNvPr id="9011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 sz="2400">
                <a:latin typeface="Times New Roman" pitchFamily="18" charset="0"/>
              </a:endParaRPr>
            </a:p>
          </p:txBody>
        </p:sp>
      </p:grpSp>
      <p:grpSp>
        <p:nvGrpSpPr>
          <p:cNvPr id="90117" name="Group 5"/>
          <p:cNvGrpSpPr>
            <a:grpSpLocks/>
          </p:cNvGrpSpPr>
          <p:nvPr/>
        </p:nvGrpSpPr>
        <p:grpSpPr bwMode="auto">
          <a:xfrm>
            <a:off x="3860800" y="4619625"/>
            <a:ext cx="5184775" cy="301625"/>
            <a:chOff x="2288" y="3080"/>
            <a:chExt cx="3072" cy="201"/>
          </a:xfrm>
        </p:grpSpPr>
        <p:sp>
          <p:nvSpPr>
            <p:cNvPr id="9011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011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9012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968875" y="2765425"/>
            <a:ext cx="4265613" cy="1722438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90121" name="Rectangle 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3071BB-F12F-4635-A51E-BB06E3EC3B23}" type="datetimeFigureOut">
              <a:rPr lang="ru-RU"/>
              <a:pPr/>
              <a:t>10.03.2021</a:t>
            </a:fld>
            <a:endParaRPr lang="ru-RU"/>
          </a:p>
        </p:txBody>
      </p:sp>
      <p:sp>
        <p:nvSpPr>
          <p:cNvPr id="90122" name="Rectangle 1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90123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0963" y="5903913"/>
            <a:ext cx="623887" cy="461962"/>
          </a:xfrm>
        </p:spPr>
        <p:txBody>
          <a:bodyPr anchorCtr="0"/>
          <a:lstStyle>
            <a:lvl1pPr>
              <a:defRPr/>
            </a:lvl1pPr>
          </a:lstStyle>
          <a:p>
            <a:fld id="{E9EE3D96-0D68-495F-9DD0-AC257C1033E2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9012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728663" y="936625"/>
            <a:ext cx="8748712" cy="1800225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B9A92A-5122-4BC6-9C9F-16AE93F7643A}" type="datetimeFigureOut">
              <a:rPr lang="ru-RU"/>
              <a:pPr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666958-C8BA-47FE-84D3-6251AF7044F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29463" y="720725"/>
            <a:ext cx="2105025" cy="50307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09625" y="720725"/>
            <a:ext cx="6167438" cy="50307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FFF8EE-A048-4E7A-A417-E3BA4F969F7F}" type="datetimeFigureOut">
              <a:rPr lang="ru-RU"/>
              <a:pPr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3B5286-536B-45D7-BFB4-479424A1CCD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809625" y="720725"/>
            <a:ext cx="8424863" cy="50307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2592388" y="5903913"/>
            <a:ext cx="2263775" cy="449262"/>
          </a:xfrm>
        </p:spPr>
        <p:txBody>
          <a:bodyPr/>
          <a:lstStyle>
            <a:lvl1pPr>
              <a:defRPr/>
            </a:lvl1pPr>
          </a:lstStyle>
          <a:p>
            <a:fld id="{B60E913C-2113-4D19-A07D-AFA65E06473F}" type="datetimeFigureOut">
              <a:rPr lang="ru-RU"/>
              <a:pPr/>
              <a:t>10.03.2021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156325" y="5903913"/>
            <a:ext cx="3079750" cy="449262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8900" y="5897563"/>
            <a:ext cx="625475" cy="461962"/>
          </a:xfrm>
        </p:spPr>
        <p:txBody>
          <a:bodyPr/>
          <a:lstStyle>
            <a:lvl1pPr>
              <a:defRPr/>
            </a:lvl1pPr>
          </a:lstStyle>
          <a:p>
            <a:fld id="{2F031422-9766-4410-8591-753AF89B35A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002A30-FE07-4E23-8D5F-58292B2878D6}" type="datetimeFigureOut">
              <a:rPr lang="ru-RU"/>
              <a:pPr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E5D7D-3067-472B-B06D-31FAB44B161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350" y="4164013"/>
            <a:ext cx="8261350" cy="12874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8350" y="2746375"/>
            <a:ext cx="8261350" cy="141763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903686-BB01-4676-AE6B-D858DD0EF290}" type="datetimeFigureOut">
              <a:rPr lang="ru-RU"/>
              <a:pPr/>
              <a:t>10.03.2021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F9C6E-92EF-4D12-898E-103709D97BA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90588" y="2232025"/>
            <a:ext cx="4013200" cy="3519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56188" y="2232025"/>
            <a:ext cx="4013200" cy="3519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C79300-DFBD-4EBA-A7E8-B471797C1C80}" type="datetimeFigureOut">
              <a:rPr lang="ru-RU"/>
              <a:pPr/>
              <a:t>10.03.2021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0F3717-BA0F-45AD-8FAF-293D0B4F58F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" y="258763"/>
            <a:ext cx="8748713" cy="1081087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5775" y="1450975"/>
            <a:ext cx="4295775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5775" y="2055813"/>
            <a:ext cx="4295775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37125" y="1450975"/>
            <a:ext cx="4297363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937125" y="2055813"/>
            <a:ext cx="4297363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C5DF0F-AF49-494C-B5CA-E0D0C99A7E63}" type="datetimeFigureOut">
              <a:rPr lang="ru-RU"/>
              <a:pPr/>
              <a:t>10.03.2021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41281A-60F2-43ED-9510-E92C4EE254D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2DDE5C-D550-45C8-A9D1-F515A1A271B6}" type="datetimeFigureOut">
              <a:rPr lang="ru-RU"/>
              <a:pPr/>
              <a:t>10.03.2021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B2047-91C9-4072-8429-A176AE34F30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721ACC-DDC0-4DB0-B26B-EBBB8737B130}" type="datetimeFigureOut">
              <a:rPr lang="ru-RU"/>
              <a:pPr/>
              <a:t>10.03.2021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45B88-26E1-4EC2-83AE-11CA217FFE0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" y="258763"/>
            <a:ext cx="3198813" cy="109696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00475" y="258763"/>
            <a:ext cx="5434013" cy="5529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5775" y="1355725"/>
            <a:ext cx="3198813" cy="4432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8812F9-E5C2-49E7-9381-ED67E15668D9}" type="datetimeFigureOut">
              <a:rPr lang="ru-RU"/>
              <a:pPr/>
              <a:t>10.03.2021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8F5C61-16AA-4B95-92B4-EB9F2C58D09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4535488"/>
            <a:ext cx="5832475" cy="5365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05000" y="579438"/>
            <a:ext cx="5832475" cy="38877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05000" y="5072063"/>
            <a:ext cx="5832475" cy="760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46B73C-785B-4EC0-936A-E86A55A2247E}" type="datetimeFigureOut">
              <a:rPr lang="ru-RU"/>
              <a:pPr/>
              <a:t>10.03.2021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963A35-8145-428A-A0FE-9BDFDA41D26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0" name="Group 2"/>
          <p:cNvGrpSpPr>
            <a:grpSpLocks/>
          </p:cNvGrpSpPr>
          <p:nvPr/>
        </p:nvGrpSpPr>
        <p:grpSpPr bwMode="auto">
          <a:xfrm>
            <a:off x="0" y="0"/>
            <a:ext cx="8101013" cy="6480175"/>
            <a:chOff x="0" y="0"/>
            <a:chExt cx="4800" cy="4320"/>
          </a:xfrm>
        </p:grpSpPr>
        <p:grpSp>
          <p:nvGrpSpPr>
            <p:cNvPr id="89091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89092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9093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/>
                <a:ahLst/>
                <a:cxnLst>
                  <a:cxn ang="0">
                    <a:pos x="1728" y="0"/>
                  </a:cxn>
                  <a:cxn ang="0">
                    <a:pos x="1728" y="480"/>
                  </a:cxn>
                  <a:cxn ang="0">
                    <a:pos x="380" y="482"/>
                  </a:cxn>
                  <a:cxn ang="0">
                    <a:pos x="354" y="480"/>
                  </a:cxn>
                  <a:cxn ang="0">
                    <a:pos x="308" y="489"/>
                  </a:cxn>
                  <a:cxn ang="0">
                    <a:pos x="246" y="531"/>
                  </a:cxn>
                  <a:cxn ang="0">
                    <a:pos x="206" y="597"/>
                  </a:cxn>
                  <a:cxn ang="0">
                    <a:pos x="192" y="666"/>
                  </a:cxn>
                  <a:cxn ang="0">
                    <a:pos x="192" y="735"/>
                  </a:cxn>
                  <a:cxn ang="0">
                    <a:pos x="0" y="735"/>
                  </a:cxn>
                  <a:cxn ang="0">
                    <a:pos x="0" y="480"/>
                  </a:cxn>
                  <a:cxn ang="0">
                    <a:pos x="0" y="0"/>
                  </a:cxn>
                  <a:cxn ang="0">
                    <a:pos x="1728" y="0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89094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89095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9096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8909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809625" y="720725"/>
            <a:ext cx="8424863" cy="10795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909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2232025"/>
            <a:ext cx="8178800" cy="351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909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92388" y="5903913"/>
            <a:ext cx="2263775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851CFB4-BDB8-4D33-AD48-1A08B132D062}" type="datetimeFigureOut">
              <a:rPr lang="ru-RU"/>
              <a:pPr/>
              <a:t>10.03.2021</a:t>
            </a:fld>
            <a:endParaRPr lang="ru-RU"/>
          </a:p>
        </p:txBody>
      </p:sp>
      <p:sp>
        <p:nvSpPr>
          <p:cNvPr id="8910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56325" y="5903913"/>
            <a:ext cx="3079750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8910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900" y="5897563"/>
            <a:ext cx="625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fld id="{5DA26BA8-1179-4409-AFAD-2A0AE386D6CA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42988" y="719138"/>
            <a:ext cx="8480425" cy="1476375"/>
          </a:xfrm>
          <a:ln/>
        </p:spPr>
        <p:txBody>
          <a:bodyPr lIns="0" tIns="0" rIns="0" bIns="0" anchor="ctr">
            <a:spAutoFit/>
          </a:bodyPr>
          <a:lstStyle/>
          <a:p>
            <a:pPr>
              <a:buClr>
                <a:srgbClr val="000000"/>
              </a:buClr>
              <a:buSzPct val="45000"/>
              <a:buFont typeface="StarSymbol"/>
              <a:buNone/>
            </a:pPr>
            <a:r>
              <a:rPr lang="ru-RU" sz="4700" i="1">
                <a:solidFill>
                  <a:srgbClr val="009900"/>
                </a:solidFill>
                <a:latin typeface="Times New Roman" pitchFamily="18" charset="0"/>
              </a:rPr>
              <a:t>Моя профессия – логист</a:t>
            </a:r>
            <a:br>
              <a:rPr lang="ru-RU" sz="4700" i="1">
                <a:solidFill>
                  <a:srgbClr val="009900"/>
                </a:solidFill>
                <a:latin typeface="Times New Roman" pitchFamily="18" charset="0"/>
              </a:rPr>
            </a:br>
            <a:endParaRPr lang="en-US" sz="4700" i="1">
              <a:solidFill>
                <a:srgbClr val="009900"/>
              </a:solidFill>
              <a:latin typeface="Times New Roman" pitchFamily="18" charset="0"/>
            </a:endParaRPr>
          </a:p>
        </p:txBody>
      </p:sp>
      <p:pic>
        <p:nvPicPr>
          <p:cNvPr id="15362" name="Shap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84213" y="1746250"/>
            <a:ext cx="7956551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616575" y="2232025"/>
            <a:ext cx="4103688" cy="135096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/>
          <a:lstStyle/>
          <a:p>
            <a:pPr hangingPunct="0">
              <a:buClr>
                <a:srgbClr val="000000"/>
              </a:buClr>
              <a:buSzPct val="45000"/>
              <a:buFont typeface="StarSymbol"/>
              <a:buNone/>
            </a:pPr>
            <a:r>
              <a:rPr lang="en-US" b="1" i="1">
                <a:latin typeface="Book Antiqua" pitchFamily="18" charset="0"/>
                <a:ea typeface="HG Mincho Light J"/>
                <a:cs typeface="Arial Unicode MS" pitchFamily="34" charset="-128"/>
              </a:rPr>
              <a:t>Подготовила: студентка </a:t>
            </a:r>
            <a:r>
              <a:rPr lang="ru-RU" b="1" i="1">
                <a:latin typeface="Book Antiqua" pitchFamily="18" charset="0"/>
                <a:ea typeface="HG Mincho Light J"/>
                <a:cs typeface="Arial Unicode MS" pitchFamily="34" charset="-128"/>
              </a:rPr>
              <a:t>2</a:t>
            </a:r>
            <a:r>
              <a:rPr lang="en-US" b="1" i="1">
                <a:latin typeface="Book Antiqua" pitchFamily="18" charset="0"/>
                <a:ea typeface="HG Mincho Light J"/>
                <a:cs typeface="Arial Unicode MS" pitchFamily="34" charset="-128"/>
              </a:rPr>
              <a:t> курса </a:t>
            </a:r>
            <a:endParaRPr lang="ru-RU" b="1" i="1">
              <a:latin typeface="Book Antiqua" pitchFamily="18" charset="0"/>
              <a:ea typeface="Arial Unicode MS" pitchFamily="34" charset="-128"/>
              <a:cs typeface="Arial Unicode MS" pitchFamily="34" charset="-128"/>
            </a:endParaRPr>
          </a:p>
          <a:p>
            <a:pPr hangingPunct="0">
              <a:buClr>
                <a:srgbClr val="000000"/>
              </a:buClr>
              <a:buSzPct val="45000"/>
              <a:buFont typeface="StarSymbol"/>
              <a:buNone/>
            </a:pPr>
            <a:r>
              <a:rPr lang="ru-RU" b="1" i="1"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Г</a:t>
            </a:r>
            <a:r>
              <a:rPr lang="en-US" b="1" i="1">
                <a:latin typeface="Book Antiqua" pitchFamily="18" charset="0"/>
                <a:ea typeface="HG Mincho Light J"/>
                <a:cs typeface="HG Mincho Light J"/>
              </a:rPr>
              <a:t>руппы </a:t>
            </a:r>
            <a:r>
              <a:rPr lang="ru-RU" b="1" i="1"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Л-9-21</a:t>
            </a:r>
            <a:endParaRPr lang="en-US" b="1" i="1">
              <a:latin typeface="Book Antiqua" pitchFamily="18" charset="0"/>
              <a:ea typeface="Arial Unicode MS" pitchFamily="34" charset="-128"/>
              <a:cs typeface="Arial Unicode MS" pitchFamily="34" charset="-128"/>
            </a:endParaRPr>
          </a:p>
          <a:p>
            <a:pPr hangingPunct="0">
              <a:buClr>
                <a:srgbClr val="000000"/>
              </a:buClr>
              <a:buSzPct val="45000"/>
              <a:buFont typeface="StarSymbol"/>
              <a:buNone/>
            </a:pPr>
            <a:r>
              <a:rPr lang="ru-RU" b="1" i="1"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Золотарева София</a:t>
            </a:r>
            <a:endParaRPr lang="en-US" b="1" i="1">
              <a:latin typeface="Book Antiqua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med" advTm="2000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1"/>
          <p:cNvSpPr txBox="1">
            <a:spLocks noChangeArrowheads="1"/>
          </p:cNvSpPr>
          <p:nvPr/>
        </p:nvSpPr>
        <p:spPr bwMode="auto">
          <a:xfrm>
            <a:off x="3419475" y="936625"/>
            <a:ext cx="63007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latin typeface="Times New Roman" pitchFamily="18" charset="0"/>
                <a:cs typeface="Times New Roman" pitchFamily="18" charset="0"/>
              </a:rPr>
              <a:t>4. Ищет надежных партнеров</a:t>
            </a:r>
          </a:p>
        </p:txBody>
      </p:sp>
      <p:pic>
        <p:nvPicPr>
          <p:cNvPr id="40963" name="Picture 2" descr="https://voltag.com.ua/wp-content/uploads/2019/09/2-1568x10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2214563"/>
            <a:ext cx="8893175" cy="426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1"/>
          <p:cNvSpPr txBox="1">
            <a:spLocks noChangeArrowheads="1"/>
          </p:cNvSpPr>
          <p:nvPr/>
        </p:nvSpPr>
        <p:spPr bwMode="auto">
          <a:xfrm>
            <a:off x="971550" y="863600"/>
            <a:ext cx="85740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latin typeface="Times New Roman" pitchFamily="18" charset="0"/>
                <a:cs typeface="Times New Roman" pitchFamily="18" charset="0"/>
              </a:rPr>
              <a:t>5. Координирует действия с производителями, отделом продаж, складами, готовит документы для таможни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2087563"/>
            <a:ext cx="8893175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1"/>
          <p:cNvSpPr txBox="1">
            <a:spLocks noChangeArrowheads="1"/>
          </p:cNvSpPr>
          <p:nvPr/>
        </p:nvSpPr>
        <p:spPr bwMode="auto">
          <a:xfrm>
            <a:off x="1042988" y="1152525"/>
            <a:ext cx="8955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latin typeface="Times New Roman" pitchFamily="18" charset="0"/>
                <a:cs typeface="Times New Roman" pitchFamily="18" charset="0"/>
              </a:rPr>
              <a:t>6. Формирование  и размещение товаров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847757" y="2103683"/>
            <a:ext cx="8852914" cy="436851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reflection endPos="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2303463"/>
            <a:ext cx="8893175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787900" y="647700"/>
            <a:ext cx="4483100" cy="1079500"/>
          </a:xfrm>
        </p:spPr>
        <p:txBody>
          <a:bodyPr anchor="ctr"/>
          <a:lstStyle/>
          <a:p>
            <a:r>
              <a:rPr lang="ru-RU" sz="3200">
                <a:solidFill>
                  <a:srgbClr val="009900"/>
                </a:solidFill>
              </a:rPr>
              <a:t>Места работы</a:t>
            </a:r>
            <a:br>
              <a:rPr lang="ru-RU" sz="3200">
                <a:solidFill>
                  <a:srgbClr val="009900"/>
                </a:solidFill>
              </a:rPr>
            </a:br>
            <a:endParaRPr lang="ru-RU" sz="3200">
              <a:solidFill>
                <a:srgbClr val="0099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022725" y="2232025"/>
            <a:ext cx="5697538" cy="42481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300" i="1">
                <a:latin typeface="Times New Roman" pitchFamily="18" charset="0"/>
              </a:rPr>
              <a:t>     Должность логиста востребована в первую очередь в фирмах, занимающихся грузоперевозками. Кроме того, логисты нужны любым производственным компаниям — от промышленных предприятий до агрофирм, поскольку производимую продукцию необходимо доставлять покупателям.</a:t>
            </a:r>
          </a:p>
        </p:txBody>
      </p:sp>
      <p:pic>
        <p:nvPicPr>
          <p:cNvPr id="29700" name="Picture 2" descr="профессия логис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384550"/>
            <a:ext cx="39830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860925" y="503238"/>
            <a:ext cx="4122738" cy="1079500"/>
          </a:xfrm>
        </p:spPr>
        <p:txBody>
          <a:bodyPr anchor="ctr"/>
          <a:lstStyle/>
          <a:p>
            <a:r>
              <a:rPr lang="ru-RU" sz="3200" i="1">
                <a:solidFill>
                  <a:srgbClr val="009900"/>
                </a:solidFill>
              </a:rPr>
              <a:t>УСЛОВИЯ ТРУДА</a:t>
            </a:r>
          </a:p>
        </p:txBody>
      </p:sp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827088" y="2232025"/>
            <a:ext cx="889317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i="1">
                <a:latin typeface="Times New Roman" pitchFamily="18" charset="0"/>
                <a:cs typeface="Times New Roman" pitchFamily="18" charset="0"/>
              </a:rPr>
              <a:t>Логист может работать как самостоятельно, так и в коллективе, который может состоять из нескольких специалистов. Чаще всего представители данной профессии работают в помещениях. Это могут быть офисы компаний и организаций, магазинов, складов и т.п. Работа происходит преимущественно сидя или в движении, с использованием компьютера. Как правило, это очень динамичная деятельность, в которой есть много звонков, переговоров, командировок, разъездов и деловых встреч. </a:t>
            </a:r>
          </a:p>
          <a:p>
            <a:pPr algn="just"/>
            <a:r>
              <a:rPr lang="ru-RU" sz="2000" i="1">
                <a:latin typeface="Times New Roman" pitchFamily="18" charset="0"/>
                <a:cs typeface="Times New Roman" pitchFamily="18" charset="0"/>
              </a:rPr>
              <a:t>	Логист обладает средним уровнем самостоятельности в своей деятельности. С одной стороны, он может принимать собственные решения в рамках поставленных задач. С другой стороны, он часто ограничен требованиями заказчика и пожеланиями к конечному результату работы. 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419475" y="287338"/>
            <a:ext cx="6121400" cy="1296987"/>
          </a:xfrm>
        </p:spPr>
        <p:txBody>
          <a:bodyPr anchor="ctr"/>
          <a:lstStyle/>
          <a:p>
            <a:r>
              <a:rPr lang="ru-RU" sz="3200" i="1">
                <a:solidFill>
                  <a:srgbClr val="009900"/>
                </a:solidFill>
                <a:latin typeface="Times New Roman" pitchFamily="18" charset="0"/>
              </a:rPr>
              <a:t>ОСНОВНЫЕ ТРЕБОВАНИЯ К ПРОФЕССИОНАЛЬНЫМ ЛОГИСТАМ</a:t>
            </a:r>
          </a:p>
        </p:txBody>
      </p:sp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765175" y="2232025"/>
            <a:ext cx="8955088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i="1">
                <a:latin typeface="Times New Roman" pitchFamily="18" charset="0"/>
                <a:cs typeface="Times New Roman" pitchFamily="18" charset="0"/>
              </a:rPr>
              <a:t>Предусмотрительность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2000" i="1">
                <a:latin typeface="Times New Roman" pitchFamily="18" charset="0"/>
                <a:cs typeface="Times New Roman" pitchFamily="18" charset="0"/>
              </a:rPr>
              <a:t>Пунктуальность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;</a:t>
            </a:r>
            <a:endParaRPr lang="ru-RU" sz="2000" i="1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i="1">
                <a:latin typeface="Times New Roman" pitchFamily="18" charset="0"/>
                <a:cs typeface="Times New Roman" pitchFamily="18" charset="0"/>
              </a:rPr>
              <a:t>Организованность, самодисциплина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;</a:t>
            </a:r>
            <a:endParaRPr lang="ru-RU" sz="2000" i="1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i="1">
                <a:latin typeface="Times New Roman" pitchFamily="18" charset="0"/>
                <a:cs typeface="Times New Roman" pitchFamily="18" charset="0"/>
              </a:rPr>
              <a:t>Развитый объем внимания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;</a:t>
            </a:r>
            <a:endParaRPr lang="ru-RU" sz="2000" i="1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i="1">
                <a:latin typeface="Times New Roman" pitchFamily="18" charset="0"/>
                <a:cs typeface="Times New Roman" pitchFamily="18" charset="0"/>
              </a:rPr>
              <a:t>Способность к образному представлению предметов, процессов, явлений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2000" i="1">
                <a:latin typeface="Times New Roman" pitchFamily="18" charset="0"/>
                <a:cs typeface="Times New Roman" pitchFamily="18" charset="0"/>
              </a:rPr>
              <a:t>Гибкость мышления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;</a:t>
            </a:r>
            <a:endParaRPr lang="ru-RU" sz="2000" i="1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i="1">
                <a:latin typeface="Times New Roman" pitchFamily="18" charset="0"/>
                <a:cs typeface="Times New Roman" pitchFamily="18" charset="0"/>
              </a:rPr>
              <a:t>Стрессоустойчивость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;</a:t>
            </a:r>
            <a:endParaRPr lang="ru-RU" sz="2000" i="1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i="1">
                <a:latin typeface="Times New Roman" pitchFamily="18" charset="0"/>
                <a:cs typeface="Times New Roman" pitchFamily="18" charset="0"/>
              </a:rPr>
              <a:t>и др.</a:t>
            </a: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63938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3887788"/>
            <a:ext cx="3827463" cy="23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27088" y="792163"/>
            <a:ext cx="8424862" cy="1079500"/>
          </a:xfrm>
        </p:spPr>
        <p:txBody>
          <a:bodyPr anchor="ctr"/>
          <a:lstStyle/>
          <a:p>
            <a:r>
              <a:rPr lang="ru-RU" sz="3200" i="1">
                <a:solidFill>
                  <a:srgbClr val="009900"/>
                </a:solidFill>
              </a:rPr>
              <a:t>Требования к логисту</a:t>
            </a:r>
            <a:br>
              <a:rPr lang="ru-RU" sz="3200" i="1">
                <a:solidFill>
                  <a:srgbClr val="009900"/>
                </a:solidFill>
              </a:rPr>
            </a:br>
            <a:endParaRPr lang="ru-RU" sz="3200" i="1">
              <a:solidFill>
                <a:srgbClr val="0099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40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i="1"/>
              <a:t>Обязательные требования к логисту: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400" i="1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400" i="1"/>
          </a:p>
          <a:p>
            <a:pPr>
              <a:lnSpc>
                <a:spcPct val="80000"/>
              </a:lnSpc>
            </a:pPr>
            <a:r>
              <a:rPr lang="ru-RU" sz="1400" i="1"/>
              <a:t>Высшее образование.</a:t>
            </a:r>
          </a:p>
          <a:p>
            <a:pPr>
              <a:lnSpc>
                <a:spcPct val="80000"/>
              </a:lnSpc>
            </a:pPr>
            <a:r>
              <a:rPr lang="ru-RU" sz="1400" i="1"/>
              <a:t>Владение ПК, знание офисных программ и 1С.</a:t>
            </a:r>
          </a:p>
          <a:p>
            <a:pPr>
              <a:lnSpc>
                <a:spcPct val="80000"/>
              </a:lnSpc>
            </a:pPr>
            <a:r>
              <a:rPr lang="ru-RU" sz="1400" i="1"/>
              <a:t>Знание основ документооборота.</a:t>
            </a:r>
          </a:p>
          <a:p>
            <a:pPr>
              <a:lnSpc>
                <a:spcPct val="80000"/>
              </a:lnSpc>
            </a:pPr>
            <a:r>
              <a:rPr lang="ru-RU" sz="1400" i="1"/>
              <a:t>Знание транспортного законодательства.</a:t>
            </a:r>
          </a:p>
          <a:p>
            <a:pPr>
              <a:lnSpc>
                <a:spcPct val="80000"/>
              </a:lnSpc>
            </a:pPr>
            <a:r>
              <a:rPr lang="ru-RU" sz="1400" i="1"/>
              <a:t>Опыт работы по специальности или в смежных сферах.</a:t>
            </a:r>
          </a:p>
          <a:p>
            <a:pPr>
              <a:lnSpc>
                <a:spcPct val="80000"/>
              </a:lnSpc>
            </a:pPr>
            <a:r>
              <a:rPr lang="ru-RU" sz="1400" i="1"/>
              <a:t>Помимо того, что должен знать логист обязательно, работодатели часто выдвигают дополнительные требования:</a:t>
            </a:r>
          </a:p>
          <a:p>
            <a:pPr>
              <a:lnSpc>
                <a:spcPct val="80000"/>
              </a:lnSpc>
            </a:pPr>
            <a:r>
              <a:rPr lang="ru-RU" sz="1400" i="1"/>
              <a:t>Свободное владение иностранным языком (чаще английским, иногда — немецким или французским).</a:t>
            </a:r>
          </a:p>
          <a:p>
            <a:pPr>
              <a:lnSpc>
                <a:spcPct val="80000"/>
              </a:lnSpc>
            </a:pPr>
            <a:r>
              <a:rPr lang="ru-RU" sz="1400" i="1"/>
              <a:t>Опыт работы в сфере ВЭД:</a:t>
            </a:r>
          </a:p>
          <a:p>
            <a:pPr lvl="1">
              <a:lnSpc>
                <a:spcPct val="80000"/>
              </a:lnSpc>
            </a:pPr>
            <a:r>
              <a:rPr lang="ru-RU" sz="1400" i="1"/>
              <a:t>знание нормативно-правовой базы ВЭД, законодательства в сфере международных перевозок;</a:t>
            </a:r>
          </a:p>
          <a:p>
            <a:pPr lvl="1">
              <a:lnSpc>
                <a:spcPct val="80000"/>
              </a:lnSpc>
            </a:pPr>
            <a:r>
              <a:rPr lang="ru-RU" sz="1400" i="1"/>
              <a:t>опыт работы с таможней;</a:t>
            </a:r>
          </a:p>
          <a:p>
            <a:pPr lvl="1">
              <a:lnSpc>
                <a:spcPct val="80000"/>
              </a:lnSpc>
            </a:pPr>
            <a:r>
              <a:rPr lang="ru-RU" sz="1400" i="1"/>
              <a:t>опыт работы с международными перевозчиками (ж/д, морскими, авиа).</a:t>
            </a:r>
          </a:p>
          <a:p>
            <a:pPr>
              <a:lnSpc>
                <a:spcPct val="80000"/>
              </a:lnSpc>
            </a:pPr>
            <a:r>
              <a:rPr lang="ru-RU" sz="1400" i="1"/>
              <a:t>Знание основ складского учета и систем контроля складских запасов.</a:t>
            </a:r>
          </a:p>
          <a:p>
            <a:pPr>
              <a:lnSpc>
                <a:spcPct val="80000"/>
              </a:lnSpc>
            </a:pPr>
            <a:r>
              <a:rPr lang="ru-RU" sz="1400" i="1"/>
              <a:t>Кроме того, часто компании-работодатели обращают внимание на возраст претендента — обычно он указывается в пределах 23-35 лет.</a:t>
            </a:r>
          </a:p>
        </p:txBody>
      </p:sp>
      <p:pic>
        <p:nvPicPr>
          <p:cNvPr id="34820" name="Picture 2" descr="обязанности логист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8988" y="0"/>
            <a:ext cx="38512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419475" y="647700"/>
            <a:ext cx="6499225" cy="1079500"/>
          </a:xfrm>
        </p:spPr>
        <p:txBody>
          <a:bodyPr anchor="ctr"/>
          <a:lstStyle/>
          <a:p>
            <a:r>
              <a:rPr lang="ru-RU" sz="3200" i="1">
                <a:solidFill>
                  <a:srgbClr val="009900"/>
                </a:solidFill>
              </a:rPr>
              <a:t>Квалификация логиста</a:t>
            </a:r>
            <a:br>
              <a:rPr lang="ru-RU" sz="3200" i="1">
                <a:solidFill>
                  <a:srgbClr val="009900"/>
                </a:solidFill>
              </a:rPr>
            </a:br>
            <a:endParaRPr lang="ru-RU" sz="3200" i="1">
              <a:solidFill>
                <a:srgbClr val="0099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300" i="1"/>
              <a:t>коммуникабельность,</a:t>
            </a:r>
          </a:p>
          <a:p>
            <a:pPr>
              <a:lnSpc>
                <a:spcPct val="80000"/>
              </a:lnSpc>
            </a:pPr>
            <a:r>
              <a:rPr lang="ru-RU" sz="2300" i="1"/>
              <a:t>доброжелательное отношение ко всем, с кем приходится взаимодействовать,</a:t>
            </a:r>
          </a:p>
          <a:p>
            <a:pPr>
              <a:lnSpc>
                <a:spcPct val="80000"/>
              </a:lnSpc>
            </a:pPr>
            <a:r>
              <a:rPr lang="ru-RU" sz="2300" i="1"/>
              <a:t>устойчивость к стрессовым ситуациям,</a:t>
            </a:r>
          </a:p>
          <a:p>
            <a:pPr>
              <a:lnSpc>
                <a:spcPct val="80000"/>
              </a:lnSpc>
            </a:pPr>
            <a:r>
              <a:rPr lang="ru-RU" sz="2300" i="1"/>
              <a:t>умение убеждать человека,</a:t>
            </a:r>
          </a:p>
          <a:p>
            <a:pPr>
              <a:lnSpc>
                <a:spcPct val="80000"/>
              </a:lnSpc>
            </a:pPr>
            <a:r>
              <a:rPr lang="ru-RU" sz="2300" i="1"/>
              <a:t>ответственность,</a:t>
            </a:r>
          </a:p>
          <a:p>
            <a:pPr>
              <a:lnSpc>
                <a:spcPct val="80000"/>
              </a:lnSpc>
            </a:pPr>
            <a:r>
              <a:rPr lang="ru-RU" sz="2300" i="1"/>
              <a:t>хорошо развитая память,</a:t>
            </a:r>
          </a:p>
          <a:p>
            <a:pPr>
              <a:lnSpc>
                <a:spcPct val="80000"/>
              </a:lnSpc>
            </a:pPr>
            <a:r>
              <a:rPr lang="ru-RU" sz="2300" i="1"/>
              <a:t>умение находить решение в сложной ситуации,</a:t>
            </a:r>
          </a:p>
          <a:p>
            <a:pPr>
              <a:lnSpc>
                <a:spcPct val="80000"/>
              </a:lnSpc>
            </a:pPr>
            <a:r>
              <a:rPr lang="ru-RU" sz="2300" i="1"/>
              <a:t>активность,</a:t>
            </a:r>
          </a:p>
          <a:p>
            <a:pPr>
              <a:lnSpc>
                <a:spcPct val="80000"/>
              </a:lnSpc>
            </a:pPr>
            <a:r>
              <a:rPr lang="ru-RU" sz="2300" i="1"/>
              <a:t>умение анализировать информацию,</a:t>
            </a:r>
          </a:p>
          <a:p>
            <a:pPr>
              <a:lnSpc>
                <a:spcPct val="80000"/>
              </a:lnSpc>
            </a:pPr>
            <a:r>
              <a:rPr lang="ru-RU" sz="2300" i="1"/>
              <a:t>наблюдательность.</a:t>
            </a:r>
          </a:p>
          <a:p>
            <a:pPr>
              <a:lnSpc>
                <a:spcPct val="80000"/>
              </a:lnSpc>
            </a:pPr>
            <a:endParaRPr lang="ru-RU" sz="2300" i="1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779838" y="503238"/>
            <a:ext cx="6067425" cy="1079500"/>
          </a:xfrm>
        </p:spPr>
        <p:txBody>
          <a:bodyPr anchor="ctr"/>
          <a:lstStyle/>
          <a:p>
            <a:r>
              <a:rPr lang="ru-RU" sz="3200" i="1">
                <a:solidFill>
                  <a:srgbClr val="009900"/>
                </a:solidFill>
              </a:rPr>
              <a:t>Обязанности логиста</a:t>
            </a:r>
            <a:br>
              <a:rPr lang="ru-RU" sz="3200" i="1">
                <a:solidFill>
                  <a:srgbClr val="009900"/>
                </a:solidFill>
              </a:rPr>
            </a:br>
            <a:endParaRPr lang="ru-RU" sz="3200" i="1">
              <a:solidFill>
                <a:srgbClr val="009900"/>
              </a:solidFill>
            </a:endParaRPr>
          </a:p>
        </p:txBody>
      </p:sp>
      <p:sp>
        <p:nvSpPr>
          <p:cNvPr id="33795" name="Содержимое 2"/>
          <p:cNvSpPr>
            <a:spLocks noGrp="1"/>
          </p:cNvSpPr>
          <p:nvPr>
            <p:ph idx="4294967295"/>
          </p:nvPr>
        </p:nvSpPr>
        <p:spPr>
          <a:xfrm>
            <a:off x="842963" y="1241425"/>
            <a:ext cx="8877300" cy="52387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1400" i="1"/>
              <a:t>Основные должностные обязанности логиста выглядят следующим образом:</a:t>
            </a:r>
          </a:p>
          <a:p>
            <a:pPr>
              <a:buFont typeface="Wingdings" pitchFamily="2" charset="2"/>
              <a:buNone/>
            </a:pPr>
            <a:endParaRPr lang="ru-RU" sz="1400" i="1"/>
          </a:p>
          <a:p>
            <a:pPr>
              <a:buFont typeface="Wingdings" pitchFamily="2" charset="2"/>
              <a:buNone/>
            </a:pPr>
            <a:endParaRPr lang="ru-RU" sz="1400" i="1"/>
          </a:p>
          <a:p>
            <a:pPr>
              <a:buFont typeface="Wingdings" pitchFamily="2" charset="2"/>
              <a:buNone/>
            </a:pPr>
            <a:endParaRPr lang="ru-RU" sz="1400" i="1"/>
          </a:p>
          <a:p>
            <a:r>
              <a:rPr lang="ru-RU" sz="1400" i="1"/>
              <a:t>Организация и координация грузоперевозок.</a:t>
            </a:r>
          </a:p>
          <a:p>
            <a:r>
              <a:rPr lang="ru-RU" sz="1400" i="1"/>
              <a:t>Составление маршрутов транспортировки грузов.</a:t>
            </a:r>
          </a:p>
          <a:p>
            <a:r>
              <a:rPr lang="ru-RU" sz="1400" i="1"/>
              <a:t>Управление складскими запасами и заказами;</a:t>
            </a:r>
          </a:p>
          <a:p>
            <a:r>
              <a:rPr lang="ru-RU" sz="1400" i="1"/>
              <a:t>Ведение документооборота (как правило, в 1С), контроль договоров и счетов от контрагентов, составление отчетов.</a:t>
            </a:r>
          </a:p>
          <a:p>
            <a:r>
              <a:rPr lang="ru-RU" sz="1400" i="1"/>
              <a:t>Прием и контроль автотранспорта.</a:t>
            </a:r>
          </a:p>
          <a:p>
            <a:r>
              <a:rPr lang="ru-RU" sz="1400" i="1"/>
              <a:t>Координация работы водителей.</a:t>
            </a:r>
          </a:p>
          <a:p>
            <a:r>
              <a:rPr lang="ru-RU" sz="1400" i="1"/>
              <a:t>Мониторинг и анализ затрат на логистику.</a:t>
            </a:r>
          </a:p>
          <a:p>
            <a:r>
              <a:rPr lang="ru-RU" sz="1400" i="1"/>
              <a:t>Также список того, чем занимается логист, может включать следующие дополнительные функции:</a:t>
            </a:r>
          </a:p>
          <a:p>
            <a:r>
              <a:rPr lang="ru-RU" sz="1400" i="1"/>
              <a:t>Формирование товарных отчетов, проведение анализа дебиторской и кредиторской задолженности для бухгалтерии.</a:t>
            </a:r>
          </a:p>
          <a:p>
            <a:r>
              <a:rPr lang="ru-RU" sz="1400" i="1"/>
              <a:t>Распределение товаров на складе (учет наличия складских мест).</a:t>
            </a:r>
          </a:p>
          <a:p>
            <a:r>
              <a:rPr lang="ru-RU" sz="1400" i="1"/>
              <a:t>Взаимодействие с представителями компаний-импортеров.</a:t>
            </a:r>
          </a:p>
          <a:p>
            <a:r>
              <a:rPr lang="ru-RU" sz="1400" i="1"/>
              <a:t>Оповещение руководителей компаний-партнеров об изменениях цен и условий работы.</a:t>
            </a:r>
          </a:p>
          <a:p>
            <a:r>
              <a:rPr lang="ru-RU" sz="1400" i="1"/>
              <a:t>Деятельность в сфере ВЭД.</a:t>
            </a:r>
          </a:p>
          <a:p>
            <a:endParaRPr lang="ru-RU" sz="1200" i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22325" y="976313"/>
            <a:ext cx="8396288" cy="565150"/>
          </a:xfrm>
          <a:ln/>
        </p:spPr>
        <p:txBody>
          <a:bodyPr lIns="0" tIns="0" rIns="0" bIns="0" anchor="ctr">
            <a:spAutoFit/>
          </a:bodyPr>
          <a:lstStyle/>
          <a:p>
            <a:pPr>
              <a:buClr>
                <a:srgbClr val="000000"/>
              </a:buClr>
              <a:buSzPct val="45000"/>
              <a:buFont typeface="StarSymbol"/>
              <a:buNone/>
            </a:pPr>
            <a:r>
              <a:rPr lang="en-US"/>
              <a:t> </a:t>
            </a:r>
          </a:p>
        </p:txBody>
      </p:sp>
      <p:pic>
        <p:nvPicPr>
          <p:cNvPr id="17410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 rot="2400">
            <a:off x="5219700" y="4083050"/>
            <a:ext cx="4500563" cy="2397125"/>
          </a:xfrm>
        </p:spPr>
      </p:pic>
      <p:sp>
        <p:nvSpPr>
          <p:cNvPr id="17411" name="Текст 3"/>
          <p:cNvSpPr>
            <a:spLocks noGrp="1"/>
          </p:cNvSpPr>
          <p:nvPr>
            <p:ph type="body" idx="4294967295"/>
          </p:nvPr>
        </p:nvSpPr>
        <p:spPr>
          <a:xfrm>
            <a:off x="3095625" y="719138"/>
            <a:ext cx="6624638" cy="487362"/>
          </a:xfrm>
          <a:ln/>
        </p:spPr>
        <p:txBody>
          <a:bodyPr lIns="0" tIns="0" rIns="0" bIns="0">
            <a:spAutoFit/>
          </a:bodyPr>
          <a:lstStyle/>
          <a:p>
            <a:pPr marL="431800" indent="-323850" algn="ctr">
              <a:buClr>
                <a:srgbClr val="0E594D"/>
              </a:buClr>
              <a:buSzPct val="45000"/>
              <a:buFont typeface="StarSymbol"/>
              <a:buNone/>
            </a:pPr>
            <a:r>
              <a:rPr lang="en-US" sz="3200" b="1" i="1">
                <a:solidFill>
                  <a:srgbClr val="009900"/>
                </a:solidFill>
                <a:latin typeface="Times New Roman" pitchFamily="18" charset="0"/>
                <a:ea typeface="HG Mincho Light J"/>
                <a:cs typeface="HG Mincho Light J"/>
              </a:rPr>
              <a:t>Кто такой логист?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900" y="1008063"/>
            <a:ext cx="4284663" cy="548957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compatLnSpc="0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●"/>
            </a:lvl1pPr>
            <a:lvl2pPr lvl="1">
              <a:buClr>
                <a:srgbClr val="000000"/>
              </a:buClr>
              <a:buSzPct val="45000"/>
              <a:buFont typeface="StarSymbol"/>
              <a:buChar char="●"/>
            </a:lvl2pPr>
            <a:lvl3pPr lvl="2">
              <a:buClr>
                <a:srgbClr val="000000"/>
              </a:buClr>
              <a:buSzPct val="45000"/>
              <a:buFont typeface="StarSymbol"/>
              <a:buChar char="●"/>
            </a:lvl3pPr>
            <a:lvl4pPr lvl="3">
              <a:buClr>
                <a:srgbClr val="000000"/>
              </a:buClr>
              <a:buSzPct val="45000"/>
              <a:buFont typeface="StarSymbol"/>
              <a:buChar char="●"/>
            </a:lvl4pPr>
            <a:lvl5pPr lvl="4">
              <a:buClr>
                <a:srgbClr val="000000"/>
              </a:buClr>
              <a:buSzPct val="45000"/>
              <a:buFont typeface="StarSymbol"/>
              <a:buChar char="●"/>
            </a:lvl5pPr>
            <a:lvl6pPr lvl="5">
              <a:buClr>
                <a:srgbClr val="000000"/>
              </a:buClr>
              <a:buSzPct val="45000"/>
              <a:buFont typeface="StarSymbol"/>
              <a:buChar char="●"/>
            </a:lvl6pPr>
            <a:lvl7pPr lvl="6">
              <a:buClr>
                <a:srgbClr val="000000"/>
              </a:buClr>
              <a:buSzPct val="45000"/>
              <a:buFont typeface="StarSymbol"/>
              <a:buChar char="●"/>
            </a:lvl7pPr>
            <a:lvl8pPr lvl="7">
              <a:buClr>
                <a:srgbClr val="000000"/>
              </a:buClr>
              <a:buSzPct val="45000"/>
              <a:buFont typeface="StarSymbol"/>
              <a:buChar char="●"/>
            </a:lvl8pPr>
            <a:lvl9pPr lvl="8">
              <a:buClr>
                <a:srgbClr val="000000"/>
              </a:buClr>
              <a:buSzPct val="45000"/>
              <a:buFont typeface="StarSymbol"/>
              <a:buChar char="●"/>
            </a:lvl9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2250" dirty="0">
              <a:solidFill>
                <a:srgbClr val="000000"/>
              </a:solidFill>
              <a:latin typeface="Arimo" pitchFamily="34"/>
              <a:ea typeface="HG Mincho Light J" pitchFamily="2"/>
              <a:cs typeface="Arial Unicode MS" pitchFamily="2"/>
            </a:endParaRPr>
          </a:p>
        </p:txBody>
      </p:sp>
      <p:sp>
        <p:nvSpPr>
          <p:cNvPr id="17413" name="Прямоугольник 6"/>
          <p:cNvSpPr>
            <a:spLocks noChangeArrowheads="1"/>
          </p:cNvSpPr>
          <p:nvPr/>
        </p:nvSpPr>
        <p:spPr bwMode="auto">
          <a:xfrm>
            <a:off x="827088" y="2376488"/>
            <a:ext cx="4176712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latin typeface="Times New Roman" pitchFamily="18" charset="0"/>
              </a:rPr>
              <a:t>Логист — </a:t>
            </a:r>
            <a:r>
              <a:rPr lang="ru-RU" sz="2000" i="1">
                <a:latin typeface="Times New Roman" pitchFamily="18" charset="0"/>
              </a:rPr>
              <a:t>это специалист, который организует и координирует доставку товаров от производства до точек реализации. Хороший специалист всегда имеет несколько вариантов доставки груза и знает, как сделать так, чтобы товар дошел до потребителя своевременно и с минимальными издержками.</a:t>
            </a:r>
          </a:p>
        </p:txBody>
      </p:sp>
      <p:pic>
        <p:nvPicPr>
          <p:cNvPr id="17414" name="Picture 2" descr="http://topkin.ru/wp-content/uploads/2017/09/af559960c55633fc5f48667a9451b5c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744913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2000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AutoShape 2"/>
          <p:cNvSpPr>
            <a:spLocks noGrp="1" noChangeArrowheads="1"/>
          </p:cNvSpPr>
          <p:nvPr>
            <p:ph type="title" idx="4294967295"/>
          </p:nvPr>
        </p:nvSpPr>
        <p:spPr>
          <a:xfrm>
            <a:off x="3563938" y="719138"/>
            <a:ext cx="6156325" cy="1079500"/>
          </a:xfrm>
        </p:spPr>
        <p:txBody>
          <a:bodyPr/>
          <a:lstStyle/>
          <a:p>
            <a:r>
              <a:rPr lang="ru-RU" sz="4000" i="1">
                <a:solidFill>
                  <a:srgbClr val="009900"/>
                </a:solidFill>
              </a:rPr>
              <a:t>Спасибо за внимание!</a:t>
            </a:r>
          </a:p>
        </p:txBody>
      </p:sp>
      <p:pic>
        <p:nvPicPr>
          <p:cNvPr id="91141" name="Picture 5" descr="0f1f9aa00250926ff6bee12b7d83a1c0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2160588"/>
            <a:ext cx="8964613" cy="4319587"/>
          </a:xfrm>
          <a:noFill/>
          <a:ln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868988" y="503238"/>
            <a:ext cx="3001962" cy="1016000"/>
          </a:xfrm>
        </p:spPr>
        <p:txBody>
          <a:bodyPr anchor="ctr"/>
          <a:lstStyle/>
          <a:p>
            <a:r>
              <a:rPr lang="ru-RU" sz="4400" i="1">
                <a:solidFill>
                  <a:srgbClr val="009900"/>
                </a:solidFill>
                <a:latin typeface="Times New Roman" pitchFamily="18" charset="0"/>
              </a:rPr>
              <a:t>ЛОГИСТ</a:t>
            </a:r>
            <a:r>
              <a:rPr lang="ru-RU" sz="4400">
                <a:solidFill>
                  <a:srgbClr val="0099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5795963" y="2120900"/>
            <a:ext cx="3559175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latin typeface="Times New Roman" pitchFamily="18" charset="0"/>
                <a:cs typeface="Times New Roman" pitchFamily="18" charset="0"/>
              </a:rPr>
              <a:t>Это человек, который профессионально занимается доставкой товара, дальнейшим его складированием, а также тот, кто разрабатывает наиболее выгодную схему поставок. Это человек, который ищет надежных партнеров, проводит расчеты, занимается анализом рынка транспортных услуг, готовит необходимые документы.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30450"/>
            <a:ext cx="5795963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427538" y="215900"/>
            <a:ext cx="4699000" cy="1079500"/>
          </a:xfrm>
        </p:spPr>
        <p:txBody>
          <a:bodyPr anchor="ctr"/>
          <a:lstStyle/>
          <a:p>
            <a:r>
              <a:rPr lang="ru-RU" sz="3200" i="1">
                <a:solidFill>
                  <a:srgbClr val="009900"/>
                </a:solidFill>
                <a:latin typeface="Times New Roman" pitchFamily="18" charset="0"/>
              </a:rPr>
              <a:t>История профессии</a:t>
            </a:r>
            <a:r>
              <a:rPr lang="ru-RU" sz="3200">
                <a:solidFill>
                  <a:srgbClr val="009900"/>
                </a:solidFill>
              </a:rPr>
              <a:t/>
            </a:r>
            <a:br>
              <a:rPr lang="ru-RU" sz="3200">
                <a:solidFill>
                  <a:srgbClr val="009900"/>
                </a:solidFill>
              </a:rPr>
            </a:br>
            <a:endParaRPr lang="ru-RU" sz="3200">
              <a:solidFill>
                <a:srgbClr val="0099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284663" y="2232025"/>
            <a:ext cx="5435600" cy="52228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/>
              <a:t>     «</a:t>
            </a:r>
            <a:r>
              <a:rPr lang="ru-RU" sz="1800" b="1" i="1">
                <a:latin typeface="Times New Roman" pitchFamily="18" charset="0"/>
              </a:rPr>
              <a:t>Логистика»</a:t>
            </a:r>
            <a:r>
              <a:rPr lang="ru-RU" sz="1800" i="1">
                <a:latin typeface="Times New Roman" pitchFamily="18" charset="0"/>
              </a:rPr>
              <a:t> — понятие еще древнегреческое, означающее буквально «расчет, размышление». И в Древней Греции, и позднее в Византийской империи логистика была способом организации армейских поставок. А поскольку войны в те времена случались повсеместно, то наука о перевозках вооружения была очень востребована. Постепенно из способа обеспечения войск логистика перешла «на гражданское положение», и обязанности современного менеджера по логистике стали выполнять купцы и торговые компании, расширяющие свою торговлю за пределы родного города.</a:t>
            </a:r>
          </a:p>
        </p:txBody>
      </p:sp>
      <p:pic>
        <p:nvPicPr>
          <p:cNvPr id="27652" name="Picture 2" descr="должность логист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60588"/>
            <a:ext cx="4427538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841375" y="865188"/>
            <a:ext cx="88788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latin typeface="Times New Roman" pitchFamily="18" charset="0"/>
                <a:cs typeface="Times New Roman" pitchFamily="18" charset="0"/>
              </a:rPr>
              <a:t>Цель логистики </a:t>
            </a:r>
            <a:r>
              <a:rPr lang="ru-RU" sz="2000" i="1">
                <a:latin typeface="Times New Roman" pitchFamily="18" charset="0"/>
                <a:cs typeface="Times New Roman" pitchFamily="18" charset="0"/>
              </a:rPr>
              <a:t>- полное удовлетворение запросов потребителей. Чтобы её достичь, нужно связать воедино и постоянно согласовывать деятельность всех участников процесса. 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2232025"/>
            <a:ext cx="8177212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Shap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720263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2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635375" y="0"/>
            <a:ext cx="5778500" cy="1079500"/>
          </a:xfrm>
        </p:spPr>
        <p:txBody>
          <a:bodyPr anchor="ctr"/>
          <a:lstStyle/>
          <a:p>
            <a:r>
              <a:rPr lang="ru-RU" sz="3200" i="1">
                <a:solidFill>
                  <a:srgbClr val="009900"/>
                </a:solidFill>
              </a:rPr>
              <a:t>СФЕРА ДЕЯТЕЛЬНОСТИ ЛОГИСТА</a:t>
            </a:r>
          </a:p>
        </p:txBody>
      </p:sp>
      <p:sp>
        <p:nvSpPr>
          <p:cNvPr id="37891" name="TextBox 3"/>
          <p:cNvSpPr txBox="1">
            <a:spLocks noChangeArrowheads="1"/>
          </p:cNvSpPr>
          <p:nvPr/>
        </p:nvSpPr>
        <p:spPr bwMode="auto">
          <a:xfrm>
            <a:off x="3825875" y="863600"/>
            <a:ext cx="5894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latin typeface="Times New Roman" pitchFamily="18" charset="0"/>
                <a:cs typeface="Times New Roman" pitchFamily="18" charset="0"/>
              </a:rPr>
              <a:t>ЛОГИСТ ОРГАНИЗУЕТ:</a:t>
            </a:r>
          </a:p>
        </p:txBody>
      </p:sp>
      <p:sp>
        <p:nvSpPr>
          <p:cNvPr id="37892" name="TextBox 4"/>
          <p:cNvSpPr txBox="1">
            <a:spLocks noChangeArrowheads="1"/>
          </p:cNvSpPr>
          <p:nvPr/>
        </p:nvSpPr>
        <p:spPr bwMode="auto">
          <a:xfrm>
            <a:off x="179388" y="1368425"/>
            <a:ext cx="8802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latin typeface="Times New Roman" pitchFamily="18" charset="0"/>
                <a:cs typeface="Times New Roman" pitchFamily="18" charset="0"/>
              </a:rPr>
              <a:t>1. Доставку товаров и их складирование</a:t>
            </a:r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2160588"/>
            <a:ext cx="8964613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3455988" y="0"/>
            <a:ext cx="62642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latin typeface="Times New Roman" pitchFamily="18" charset="0"/>
                <a:cs typeface="Times New Roman" pitchFamily="18" charset="0"/>
              </a:rPr>
              <a:t>2. Занимается разработкой выгодных схем поставок</a:t>
            </a:r>
          </a:p>
        </p:txBody>
      </p:sp>
      <p:pic>
        <p:nvPicPr>
          <p:cNvPr id="38915" name="Picture 3" descr="C:\Users\user\Desktop\010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719138"/>
            <a:ext cx="9618662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1"/>
          <p:cNvSpPr txBox="1">
            <a:spLocks noChangeArrowheads="1"/>
          </p:cNvSpPr>
          <p:nvPr/>
        </p:nvSpPr>
        <p:spPr bwMode="auto">
          <a:xfrm>
            <a:off x="1835150" y="792163"/>
            <a:ext cx="72009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latin typeface="Times New Roman" pitchFamily="18" charset="0"/>
                <a:cs typeface="Times New Roman" pitchFamily="18" charset="0"/>
              </a:rPr>
              <a:t>3. Анализирует рынок транспортных услуг</a:t>
            </a:r>
          </a:p>
        </p:txBody>
      </p:sp>
      <p:pic>
        <p:nvPicPr>
          <p:cNvPr id="39939" name="Picture 2" descr="http://fccr.ru/images/%D0%94%D0%BE%D1%81%D1%82%D0%B0%D0%B2%D0%BA%D0%B0%20%D0%A0%D0%A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655763"/>
            <a:ext cx="9417050" cy="497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сулы">
  <a:themeElements>
    <a:clrScheme name="Капсулы 2">
      <a:dk1>
        <a:srgbClr val="000000"/>
      </a:dk1>
      <a:lt1>
        <a:srgbClr val="FFFFFF"/>
      </a:lt1>
      <a:dk2>
        <a:srgbClr val="000000"/>
      </a:dk2>
      <a:lt2>
        <a:srgbClr val="808000"/>
      </a:lt2>
      <a:accent1>
        <a:srgbClr val="FFCC99"/>
      </a:accent1>
      <a:accent2>
        <a:srgbClr val="99CC00"/>
      </a:accent2>
      <a:accent3>
        <a:srgbClr val="FFFFFF"/>
      </a:accent3>
      <a:accent4>
        <a:srgbClr val="000000"/>
      </a:accent4>
      <a:accent5>
        <a:srgbClr val="FFE2CA"/>
      </a:accent5>
      <a:accent6>
        <a:srgbClr val="8AB900"/>
      </a:accent6>
      <a:hlink>
        <a:srgbClr val="336600"/>
      </a:hlink>
      <a:folHlink>
        <a:srgbClr val="FFCC00"/>
      </a:folHlink>
    </a:clrScheme>
    <a:fontScheme name="Капсулы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89</TotalTime>
  <Words>257</Words>
  <Application>Microsoft Office PowerPoint</Application>
  <PresentationFormat>Произвольный</PresentationFormat>
  <Paragraphs>82</Paragraphs>
  <Slides>20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0" baseType="lpstr">
      <vt:lpstr>Arial Unicode MS</vt:lpstr>
      <vt:lpstr>Arial</vt:lpstr>
      <vt:lpstr>Arimo</vt:lpstr>
      <vt:lpstr>Book Antiqua</vt:lpstr>
      <vt:lpstr>HG Mincho Light J</vt:lpstr>
      <vt:lpstr>StarSymbol</vt:lpstr>
      <vt:lpstr>Thorndale</vt:lpstr>
      <vt:lpstr>Times New Roman</vt:lpstr>
      <vt:lpstr>Wingdings</vt:lpstr>
      <vt:lpstr>Капсулы</vt:lpstr>
      <vt:lpstr>Моя профессия – логист </vt:lpstr>
      <vt:lpstr> </vt:lpstr>
      <vt:lpstr>ЛОГИСТ </vt:lpstr>
      <vt:lpstr>История профессии </vt:lpstr>
      <vt:lpstr>Презентация PowerPoint</vt:lpstr>
      <vt:lpstr>Презентация PowerPoint</vt:lpstr>
      <vt:lpstr>СФЕРА ДЕЯТЕЛЬНОСТИ ЛОГИСТА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Места работы </vt:lpstr>
      <vt:lpstr>УСЛОВИЯ ТРУДА</vt:lpstr>
      <vt:lpstr>ОСНОВНЫЕ ТРЕБОВАНИЯ К ПРОФЕССИОНАЛЬНЫМ ЛОГИСТАМ</vt:lpstr>
      <vt:lpstr>Требования к логисту </vt:lpstr>
      <vt:lpstr>Квалификация логиста </vt:lpstr>
      <vt:lpstr>Обязанности логиста 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Тонкие акценты</dc:title>
  <dc:creator>Екатерина Унгурян</dc:creator>
  <dc:description>Сиреневая область заголовка с тремя сине-зелеными элементами на левой границе; серый фон</dc:description>
  <cp:lastModifiedBy>a</cp:lastModifiedBy>
  <cp:revision>5</cp:revision>
  <dcterms:created xsi:type="dcterms:W3CDTF">2018-10-24T21:15:46Z</dcterms:created>
  <dcterms:modified xsi:type="dcterms:W3CDTF">2021-03-10T07:20:00Z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0">
    <vt:lpwstr/>
  </property>
  <property fmtid="{D5CDD505-2E9C-101B-9397-08002B2CF9AE}" pid="3" name="Info 1">
    <vt:lpwstr/>
  </property>
  <property fmtid="{D5CDD505-2E9C-101B-9397-08002B2CF9AE}" pid="4" name="Info 2">
    <vt:lpwstr/>
  </property>
  <property fmtid="{D5CDD505-2E9C-101B-9397-08002B2CF9AE}" pid="5" name="Info 3">
    <vt:lpwstr/>
  </property>
</Properties>
</file>