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23262A-65C1-4CF3-9732-46A37607649E}">
          <p14:sldIdLst>
            <p14:sldId id="256"/>
            <p14:sldId id="260"/>
            <p14:sldId id="261"/>
            <p14:sldId id="262"/>
            <p14:sldId id="263"/>
            <p14:sldId id="264"/>
          </p14:sldIdLst>
        </p14:section>
        <p14:section name="Устройство" id="{A40D0A3F-36B5-45D2-B1B9-72F2056F0B31}">
          <p14:sldIdLst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Возможные неисправности, причины, способы устранения" id="{A9AFF465-E6C6-40C1-A202-045E8E933F6F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Техническое обслуживание" id="{27A62925-4C1B-423F-A613-F237DE0C6B88}">
          <p14:sldIdLst>
            <p14:sldId id="293"/>
            <p14:sldId id="294"/>
            <p14:sldId id="295"/>
            <p14:sldId id="296"/>
            <p14:sldId id="297"/>
          </p14:sldIdLst>
        </p14:section>
        <p14:section name="Инструменты и приспособления" id="{099AC8EC-30C9-4990-942C-A684134907B8}">
          <p14:sldIdLst>
            <p14:sldId id="298"/>
          </p14:sldIdLst>
        </p14:section>
        <p14:section name="Вывод" id="{8D0CB964-EF12-4753-BFE4-C7631B89BAAD}">
          <p14:sldIdLst>
            <p14:sldId id="299"/>
          </p14:sldIdLst>
        </p14:section>
        <p14:section name="Список используемой литературы" id="{B8E4B5DB-E945-4FDF-8382-97645C62F58B}">
          <p14:sldIdLst>
            <p14:sldId id="30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E8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4628B-7BD9-4F31-BBFD-0157E3F09AEC}" v="1315" dt="2021-04-15T10:01:47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23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3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28AC-5B50-4F73-A6F8-55A7B74136BB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C5B9-AAA8-42EE-8B36-354E5920D7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7A17-6B18-4614-96A5-883EE7417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5.xml"/><Relationship Id="rId7" Type="http://schemas.openxmlformats.org/officeDocument/2006/relationships/slide" Target="slide2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5.xml"/><Relationship Id="rId5" Type="http://schemas.openxmlformats.org/officeDocument/2006/relationships/slide" Target="slide18.xml"/><Relationship Id="rId10" Type="http://schemas.openxmlformats.org/officeDocument/2006/relationships/slide" Target="slide41.xml"/><Relationship Id="rId4" Type="http://schemas.openxmlformats.org/officeDocument/2006/relationships/slide" Target="slide16.xml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7.xml"/><Relationship Id="rId7" Type="http://schemas.openxmlformats.org/officeDocument/2006/relationships/slide" Target="slide41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6.jpeg"/><Relationship Id="rId4" Type="http://schemas.openxmlformats.org/officeDocument/2006/relationships/slide" Target="slid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6.xml"/><Relationship Id="rId7" Type="http://schemas.openxmlformats.org/officeDocument/2006/relationships/slide" Target="slide4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55" y="-288415"/>
            <a:ext cx="9144000" cy="23876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Times New Roman"/>
                <a:cs typeface="Calibri"/>
              </a:rPr>
              <a:t>Презентация</a:t>
            </a:r>
            <a:endParaRPr lang="en-US" b="1" dirty="0">
              <a:solidFill>
                <a:srgbClr val="002060"/>
              </a:solidFill>
              <a:latin typeface="Times New Roman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04" y="2637309"/>
            <a:ext cx="4776439" cy="1655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b="1" dirty="0">
                <a:latin typeface="Times New Roman"/>
                <a:ea typeface="+mn-lt"/>
                <a:cs typeface="+mn-lt"/>
              </a:rPr>
              <a:t>Выполнена студентом группы №19 «Техническое обслуживание и ремонт двигателей, систем и агрегатов автомобилей» Караваевым М.А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b="1" dirty="0">
                <a:latin typeface="Times New Roman"/>
                <a:ea typeface="+mn-lt"/>
                <a:cs typeface="+mn-lt"/>
              </a:rPr>
              <a:t>Преподаватель: Т.И Третьякова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algn="l"/>
            <a:endParaRPr lang="en-US" b="1" dirty="0">
              <a:solidFill>
                <a:srgbClr val="E84D9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45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4CED8D-F6BD-4E10-87BC-94F392DA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1113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/>
                <a:ea typeface="+mn-lt"/>
                <a:cs typeface="+mn-lt"/>
              </a:rPr>
              <a:t>Штанга</a:t>
            </a:r>
            <a:r>
              <a:rPr lang="ru-RU" b="1" dirty="0">
                <a:latin typeface="Times New Roman"/>
                <a:ea typeface="+mn-lt"/>
                <a:cs typeface="+mn-lt"/>
              </a:rPr>
              <a:t> является элементом привода, расположенным между толкателем и коромыслом, и представляет собой стержень трубчатого сечения, изготовляемый из малоуглеродистой </a:t>
            </a:r>
            <a:r>
              <a:rPr lang="ru-RU" b="1" i="1" dirty="0">
                <a:latin typeface="Times New Roman"/>
                <a:ea typeface="+mn-lt"/>
                <a:cs typeface="+mn-lt"/>
              </a:rPr>
              <a:t>стали </a:t>
            </a:r>
            <a:r>
              <a:rPr lang="ru-RU" b="1" dirty="0">
                <a:latin typeface="Times New Roman"/>
                <a:ea typeface="+mn-lt"/>
                <a:cs typeface="+mn-lt"/>
              </a:rPr>
              <a:t>или </a:t>
            </a:r>
            <a:r>
              <a:rPr lang="ru-RU" b="1" i="1" dirty="0">
                <a:latin typeface="Times New Roman"/>
                <a:ea typeface="+mn-lt"/>
                <a:cs typeface="+mn-lt"/>
              </a:rPr>
              <a:t>алюминиевого сплава</a:t>
            </a:r>
            <a:endParaRPr lang="ru-RU" b="1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7CAC523-F0FE-4E16-9890-CCC8ACAFB2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418" y="3174172"/>
            <a:ext cx="5373028" cy="3288694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9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A2AFCC-B9D8-487A-872C-96D02329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4040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/>
                <a:cs typeface="Calibri Light"/>
              </a:rPr>
              <a:t>Коромысла</a:t>
            </a:r>
            <a:r>
              <a:rPr lang="ru-RU" b="1" dirty="0">
                <a:latin typeface="Times New Roman"/>
                <a:cs typeface="Calibri Light"/>
              </a:rPr>
              <a:t> могут быть одноплечным, </a:t>
            </a:r>
            <a:r>
              <a:rPr lang="ru-RU" b="1" dirty="0" err="1">
                <a:latin typeface="Times New Roman"/>
                <a:cs typeface="Calibri Light"/>
              </a:rPr>
              <a:t>двухплечными</a:t>
            </a:r>
            <a:r>
              <a:rPr lang="ru-RU" b="1" dirty="0">
                <a:latin typeface="Times New Roman"/>
                <a:cs typeface="Calibri Light"/>
              </a:rPr>
              <a:t>, или же вильчатыми рычагами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pPr algn="ctr"/>
            <a:endParaRPr lang="ru-RU" b="1" dirty="0">
              <a:cs typeface="Calibri"/>
            </a:endParaRPr>
          </a:p>
        </p:txBody>
      </p:sp>
      <p:pic>
        <p:nvPicPr>
          <p:cNvPr id="4" name="Рисунок 4" descr="Изображение выглядит как инструме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E9B5606-D2BB-4D42-BCD8-6AAD0CAB0E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132" y="2714099"/>
            <a:ext cx="3821150" cy="2814411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8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A570E8-66A4-431A-A6D4-55BA7507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Клапанный узел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 должен соответствовать следующим 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требованиям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 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</a:br>
            <a:endParaRPr lang="ru-RU" sz="3200" b="1" dirty="0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BDA34F-74C8-4E96-AB2B-6104CFCE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70042" cy="502041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обеспечивать наполнение цилиндра и его герметизацию;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 иметь минимальную массу; 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обладать достаточной прочностью, жесткостью и минимальными деформациями деталей; 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иметь малую тепло восприимчивость поверхности головки клапана и обеспечить эффективный теплоотвод (особенно для выпускного клапана), высокую износостойкость в сопряжениях клапан – втулка и клапан – седло, а также высокую коррозийную стойкость в сопряжении клапан – седло     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DB3F667-9BFE-4D91-A212-420539D2D3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0034" y="2162074"/>
            <a:ext cx="2743200" cy="2831217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4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12433C-181F-42E7-BF4B-362B42B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2" y="448760"/>
            <a:ext cx="898323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Возможные неисправности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, 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причины, способы устранения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</a:t>
            </a:r>
            <a:endParaRPr lang="ru-RU" sz="3600" dirty="0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935C51-B147-474C-B3AC-8248E011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1. </a:t>
            </a:r>
            <a:r>
              <a:rPr lang="ru-RU" b="1" dirty="0">
                <a:latin typeface="Times New Roman"/>
                <a:ea typeface="+mn-lt"/>
                <a:cs typeface="+mn-lt"/>
                <a:hlinkClick r:id="rId2" action="ppaction://hlinksldjump"/>
              </a:rPr>
              <a:t>Двигатель недостаточно приемист и не может развить полную мощность</a:t>
            </a:r>
            <a:r>
              <a:rPr lang="ru-RU" b="1" dirty="0">
                <a:latin typeface="Times New Roman"/>
                <a:ea typeface="+mn-lt"/>
                <a:cs typeface="+mn-lt"/>
              </a:rPr>
              <a:t>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2. </a:t>
            </a:r>
            <a:r>
              <a:rPr lang="ru-RU" b="1" dirty="0">
                <a:latin typeface="Times New Roman"/>
                <a:ea typeface="+mn-lt"/>
                <a:cs typeface="+mn-lt"/>
                <a:hlinkClick r:id="rId3" action="ppaction://hlinksldjump"/>
              </a:rPr>
              <a:t>Двигатель работает не устойчиво или глохнет на холостом ходу.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3. </a:t>
            </a:r>
            <a:r>
              <a:rPr lang="ru-RU" b="1" dirty="0">
                <a:latin typeface="Times New Roman"/>
                <a:ea typeface="+mn-lt"/>
                <a:cs typeface="+mn-lt"/>
                <a:hlinkClick r:id="rId4" action="ppaction://hlinksldjump"/>
              </a:rPr>
              <a:t>Повышенный расход масла.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4. </a:t>
            </a:r>
            <a:r>
              <a:rPr lang="ru-RU" b="1" dirty="0">
                <a:latin typeface="Times New Roman"/>
                <a:ea typeface="+mn-lt"/>
                <a:cs typeface="+mn-lt"/>
                <a:hlinkClick r:id="rId5" action="ppaction://hlinksldjump"/>
              </a:rPr>
              <a:t>Стук клапанов.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5. </a:t>
            </a:r>
            <a:r>
              <a:rPr lang="ru-RU" b="1" dirty="0">
                <a:latin typeface="Times New Roman"/>
                <a:ea typeface="+mn-lt"/>
                <a:cs typeface="+mn-lt"/>
                <a:hlinkClick r:id="rId6" action="ppaction://hlinksldjump"/>
              </a:rPr>
              <a:t>Повышенный шум цепи или ремня привода распределительного вала.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6. </a:t>
            </a:r>
            <a:r>
              <a:rPr lang="ru-RU" b="1" dirty="0">
                <a:latin typeface="Times New Roman"/>
                <a:ea typeface="+mn-lt"/>
                <a:cs typeface="+mn-lt"/>
                <a:hlinkClick r:id="rId7" action="ppaction://hlinksldjump"/>
              </a:rPr>
              <a:t>Повышенный шум распределительного вала</a:t>
            </a:r>
            <a:r>
              <a:rPr lang="ru-RU" b="1" dirty="0">
                <a:latin typeface="Times New Roman"/>
                <a:ea typeface="+mn-lt"/>
                <a:cs typeface="+mn-lt"/>
              </a:rPr>
              <a:t>.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7. </a:t>
            </a:r>
            <a:r>
              <a:rPr lang="ru-RU" b="1" dirty="0">
                <a:latin typeface="Times New Roman"/>
                <a:ea typeface="+mn-lt"/>
                <a:cs typeface="+mn-lt"/>
                <a:hlinkClick r:id="rId8" action="ppaction://hlinksldjump"/>
              </a:rPr>
              <a:t>Низкая компрессия в цилиндрах двигателя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" name="Овал 3">
            <a:hlinkClick r:id="rId9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hlinkClick r:id="rId10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но 1 7">
            <a:hlinkClick r:id="rId11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6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393025-7709-4C8A-9FEC-A7E2BD5B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0" y="365126"/>
            <a:ext cx="8927480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  <a:hlinkClick r:id="rId2" action="ppaction://hlinksldjump"/>
              </a:rPr>
              <a:t>Причины 1-ой неисправности:</a:t>
            </a:r>
            <a:endParaRPr lang="ru-RU" dirty="0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F41C1B-EF97-4D92-A8E1-835DD25E6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29" y="1453918"/>
            <a:ext cx="5052431" cy="3663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нарушены зазоры между кулачками распредвала и толкателями;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впускные и выпускные клапана плохо прилегают к седлам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внутренний, деревянный, дерево, закры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61CB3A38-8902-4AAB-9139-B172A920BC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717" y="4297897"/>
            <a:ext cx="3031273" cy="2248768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D5B5ABF-4F7C-4F47-8CFA-6959E9E79C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5693" y="1414873"/>
            <a:ext cx="2743200" cy="17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FA1D83-3F12-4B53-8F89-83BE418D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0" y="365126"/>
            <a:ext cx="8992528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  <a:hlinkClick r:id="rId2" action="ppaction://hlinksldjump"/>
              </a:rPr>
              <a:t>Причины 2-ой неисправности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61F21D-86A6-4831-9D72-5CFCA4A0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1825625"/>
            <a:ext cx="34087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нарушены зазоры между кулачками распредвала и толкателями;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клапаны обгорели или деформировались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человек, внутренний, готовится, двигат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737B51BF-D83D-4B8C-93EC-AFDB828882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631" y="1824849"/>
            <a:ext cx="3200633" cy="199328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07D1039-058E-4854-8B70-528919684E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6262" y="4606845"/>
            <a:ext cx="3064495" cy="20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2BC33-754F-46DB-BFE9-FFF997A0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41" y="365126"/>
            <a:ext cx="8360626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Причины 3-ей неисправности:</a:t>
            </a:r>
            <a:endParaRPr lang="ru-RU" b="1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90DF4C-FF55-4505-A3BE-2BA1131A7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565603" cy="4565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изношены или повреждены прокладки стержней клапанов;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сильно изношены клапаны;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6FF5136-4412-4B24-9D67-F2D457261A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215" y="1601825"/>
            <a:ext cx="1623664" cy="1825548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рный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C609BCF-52C2-4035-A365-7AD173ED24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677" y="4114335"/>
            <a:ext cx="3278691" cy="2466046"/>
          </a:xfrm>
          <a:prstGeom prst="rect">
            <a:avLst/>
          </a:prstGeom>
        </p:spPr>
      </p:pic>
      <p:sp>
        <p:nvSpPr>
          <p:cNvPr id="7" name="Стрелка вниз 6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0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B320D1-C4E0-49A0-B555-D5AF01CC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6064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сильно изношены направляющие втулки клапанов</a:t>
            </a:r>
            <a:endParaRPr lang="ru-RU" b="1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электроника, фотоаппарат, закры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D3CF1DBD-130E-4A2B-B160-695FC54234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815" y="1797363"/>
            <a:ext cx="8743522" cy="4196293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753475" y="131445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4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2A7887-C362-4E3C-B3A2-D7018BFB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2" y="365126"/>
            <a:ext cx="8713748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Причины 4-ой неисправности:</a:t>
            </a:r>
            <a:endParaRPr lang="ru-RU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A140C4-7728-4B82-98EE-7A2C0464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7" y="1323821"/>
            <a:ext cx="4736480" cy="53642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увеличен зазор между рычагами привода клапанов и кулачками распредвала;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сломана клапанная пружина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52C1165-98C4-447A-871C-B149CCB35D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839" y="1219727"/>
            <a:ext cx="2743200" cy="1723668"/>
          </a:xfrm>
          <a:prstGeom prst="rect">
            <a:avLst/>
          </a:prstGeom>
        </p:spPr>
      </p:pic>
      <p:pic>
        <p:nvPicPr>
          <p:cNvPr id="5" name="Рисунок 5" descr="Изображение выглядит как земля, пол, металлоизделия, витая пруж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7A875C7-8F4E-4901-A839-24C158CB5B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409" y="3578496"/>
            <a:ext cx="2657475" cy="2600325"/>
          </a:xfrm>
          <a:prstGeom prst="rect">
            <a:avLst/>
          </a:prstGeom>
        </p:spPr>
      </p:pic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A1401E-D329-4F54-9AAA-D47CAE4C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4552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ослаблены контргайки регулировочного болта</a:t>
            </a:r>
            <a:endParaRPr lang="ru-RU" b="1" dirty="0">
              <a:latin typeface="Times New Roman"/>
              <a:cs typeface="Calibri"/>
            </a:endParaRPr>
          </a:p>
        </p:txBody>
      </p:sp>
      <p:pic>
        <p:nvPicPr>
          <p:cNvPr id="4" name="Рисунок 4" descr="Изображение выглядит как внутренний, человек, кож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D6C76A8-5C36-4BC8-860A-1842E52C54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7523" y="1224057"/>
            <a:ext cx="6599662" cy="4419180"/>
          </a:xfrm>
          <a:prstGeom prst="rect">
            <a:avLst/>
          </a:prstGeom>
        </p:spPr>
      </p:pic>
      <p:sp>
        <p:nvSpPr>
          <p:cNvPr id="6" name="Стрелка вверх 5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>
            <a:hlinkClick r:id="rId3" action="ppaction://hlinksldjump"/>
          </p:cNvPr>
          <p:cNvSpPr/>
          <p:nvPr/>
        </p:nvSpPr>
        <p:spPr>
          <a:xfrm>
            <a:off x="8739187" y="1762125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4EF61-4C8D-49F7-8FEE-A225B767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763"/>
            <a:ext cx="9268056" cy="134414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Тема: «Устройство механизма газораспределения двигателя К740.11»</a:t>
            </a:r>
            <a:r>
              <a:rPr lang="ru-RU" b="1" dirty="0">
                <a:solidFill>
                  <a:srgbClr val="002060"/>
                </a:solidFill>
                <a:ea typeface="+mj-lt"/>
                <a:cs typeface="+mj-lt"/>
              </a:rPr>
              <a:t> </a:t>
            </a:r>
          </a:p>
          <a:p>
            <a:endParaRPr lang="ru-RU" b="1" dirty="0">
              <a:solidFill>
                <a:srgbClr val="002060"/>
              </a:solidFill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C180CBF-E311-440F-B19F-41B1613E7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3251" y="1825625"/>
            <a:ext cx="5937498" cy="4351338"/>
          </a:xfrm>
        </p:spPr>
      </p:pic>
    </p:spTree>
    <p:extLst>
      <p:ext uri="{BB962C8B-B14F-4D97-AF65-F5344CB8AC3E}">
        <p14:creationId xmlns:p14="http://schemas.microsoft.com/office/powerpoint/2010/main" val="326713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8787F-165F-48ED-8FCB-102D52F4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41" y="365126"/>
            <a:ext cx="8369918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Причины 5-ой неисправности:</a:t>
            </a:r>
            <a:endParaRPr lang="ru-RU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CC2613-729E-4165-B851-D4B08F7D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117481" cy="4732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слабое натяжение ремня или цепи привода;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поломка или износ башмака натяжения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endParaRPr lang="ru-RU" b="1" dirty="0">
              <a:latin typeface="Times New Roman"/>
              <a:cs typeface="Calibri"/>
            </a:endParaRPr>
          </a:p>
        </p:txBody>
      </p:sp>
      <p:pic>
        <p:nvPicPr>
          <p:cNvPr id="6" name="Рисунок 6" descr="Изображение выглядит как человек, дисковый тормоз, цепь, колес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6C3D252-B7A8-486E-8873-9E917DDB81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1313" y="1230119"/>
            <a:ext cx="2762947" cy="1909182"/>
          </a:xfrm>
          <a:prstGeom prst="rect">
            <a:avLst/>
          </a:prstGeom>
        </p:spPr>
      </p:pic>
      <p:pic>
        <p:nvPicPr>
          <p:cNvPr id="7" name="Рисунок 7" descr="Изображение выглядит как земля, внешний, деревянный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ADD191A8-D371-4F18-9285-6D17D175C1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1164" y="3826263"/>
            <a:ext cx="3552825" cy="2667000"/>
          </a:xfrm>
          <a:prstGeom prst="rect">
            <a:avLst/>
          </a:prstGeom>
        </p:spPr>
      </p:pic>
      <p:sp>
        <p:nvSpPr>
          <p:cNvPr id="8" name="Стрелка вниз 7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0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673ED8-D6EA-48D0-A3DE-DE7689D7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5" y="199406"/>
            <a:ext cx="5183938" cy="6386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износ цепи или ремня привода распределительного вала;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заедание штока плунжера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натяжителя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endParaRPr lang="ru-RU" b="1" dirty="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BDB1CCC-90D7-486E-B7F3-FCC83A543A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4851" y="319436"/>
            <a:ext cx="3028950" cy="2276475"/>
          </a:xfrm>
          <a:prstGeom prst="rect">
            <a:avLst/>
          </a:prstGeom>
        </p:spPr>
      </p:pic>
      <p:pic>
        <p:nvPicPr>
          <p:cNvPr id="5" name="Рисунок 5" descr="Изображение выглядит как туфли&#10;&#10;Автоматически созданное описание">
            <a:extLst>
              <a:ext uri="{FF2B5EF4-FFF2-40B4-BE49-F238E27FC236}">
                <a16:creationId xmlns="" xmlns:a16="http://schemas.microsoft.com/office/drawing/2014/main" id="{66EC251D-BD75-4C70-96FF-5D6694E088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6116" y="2896995"/>
            <a:ext cx="4530182" cy="3392990"/>
          </a:xfrm>
          <a:prstGeom prst="rect">
            <a:avLst/>
          </a:prstGeom>
        </p:spPr>
      </p:pic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6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A11E5-78D0-4A31-AFB1-384A9387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07" y="365126"/>
            <a:ext cx="8546479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  <a:hlinkClick r:id="rId2" action="ppaction://hlinksldjump"/>
              </a:rPr>
              <a:t>Причины 6-ой неисправности: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E35525-841A-4501-894E-490F2EEC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54409"/>
            <a:ext cx="3609974" cy="5417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sz="2400" b="1" dirty="0">
                <a:latin typeface="Times New Roman"/>
                <a:ea typeface="+mn-lt"/>
                <a:cs typeface="+mn-lt"/>
              </a:rPr>
              <a:t>износ рычагов и кулачков распределительного вала;</a:t>
            </a:r>
            <a:endParaRPr lang="en-US" sz="2400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sz="2400" b="1" dirty="0">
                <a:latin typeface="Times New Roman"/>
                <a:ea typeface="+mn-lt"/>
                <a:cs typeface="+mn-lt"/>
              </a:rPr>
              <a:t>износ опорных поверхностей на корпусе подшипников распределительного вала</a:t>
            </a:r>
            <a:endParaRPr lang="ru-RU" sz="2400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внутренний, металлический, серебряный, закры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5370FB3-EFA3-4B1B-917D-6834427B01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574" y="4355364"/>
            <a:ext cx="3018032" cy="2261143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еребря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77E7184-290C-40C7-91E0-601E45E5D3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7726" y="1354409"/>
            <a:ext cx="3146735" cy="24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D33E2E-6CB0-4056-918B-BE0CF778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6" y="365126"/>
            <a:ext cx="8825260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  <a:hlinkClick r:id="rId2" action="ppaction://hlinksldjump"/>
              </a:rPr>
              <a:t>Причины 7-ой неисправности: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FE7B7E-B9E8-48AA-9010-9C0858A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11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обгорание рабочей поверхности клапанов;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впускные и выпускные клапана плохо прилегают к седлам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синий, плав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547BEB9F-BF50-4D68-9A0C-885643788C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1558" y="2091253"/>
            <a:ext cx="3468028" cy="23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284A7E-8D03-4A10-A83A-C93F69AE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02" y="365126"/>
            <a:ext cx="8788089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1-ой неисправности:</a:t>
            </a:r>
            <a:endParaRPr lang="ru-RU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A62164-1092-4806-8160-4F18FBF7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11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отрегулировать зазоры в приводе клапанов;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поврежденные клапана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черный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28380916-4A97-4C70-B870-D3A01D8EFA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3411" y="4129436"/>
            <a:ext cx="3248025" cy="2438400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внутренний, двигатель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853BF3D-BACB-4800-8713-6E614548B8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3091" y="1298652"/>
            <a:ext cx="3248025" cy="2028825"/>
          </a:xfrm>
          <a:prstGeom prst="rect">
            <a:avLst/>
          </a:prstGeom>
        </p:spPr>
      </p:pic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2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69381E-57C6-426B-B7BE-4A9558C2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284"/>
            <a:ext cx="7886700" cy="5949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cs typeface="Times New Roman"/>
              </a:rPr>
              <a:t>отшлифовать седла</a:t>
            </a:r>
            <a:endParaRPr lang="ru-RU" b="1" dirty="0"/>
          </a:p>
        </p:txBody>
      </p:sp>
      <p:pic>
        <p:nvPicPr>
          <p:cNvPr id="4" name="Рисунок 4" descr="Изображение выглядит как внутренний, транспорт, металлический, серебря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C2A8308-6BDA-47EC-AA3A-9FD18A3AD3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035" y="902284"/>
            <a:ext cx="6729760" cy="5053432"/>
          </a:xfrm>
          <a:prstGeom prst="rect">
            <a:avLst/>
          </a:prstGeom>
        </p:spPr>
      </p:pic>
      <p:sp>
        <p:nvSpPr>
          <p:cNvPr id="6" name="Стрелка вверх 5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>
            <a:hlinkClick r:id="rId3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2BDBED-3A12-4B10-8EF8-C1C3C52F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6" y="365126"/>
            <a:ext cx="8890308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2-ой неисправности:</a:t>
            </a:r>
            <a:endParaRPr lang="ru-RU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A22FDA-EC47-47F6-8B98-CEFA5D49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92" y="1825625"/>
            <a:ext cx="42532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отрегулировать зазоры в приводе клапанов;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поврежденные клапана</a:t>
            </a:r>
            <a:endParaRPr lang="ru-RU" b="1" dirty="0">
              <a:latin typeface="Times New Roman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855308B-A6CC-4869-93EF-6F069F2679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0923" y="1657582"/>
            <a:ext cx="3248025" cy="214312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0CE305D-CEF0-4816-A76A-88DB37C9DE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798" y="4123629"/>
            <a:ext cx="3295650" cy="2238375"/>
          </a:xfrm>
          <a:prstGeom prst="rect">
            <a:avLst/>
          </a:prstGeom>
        </p:spPr>
      </p:pic>
      <p:sp>
        <p:nvSpPr>
          <p:cNvPr id="7" name="Пятно 1 6">
            <a:hlinkClick r:id="rId4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1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E5BB0B-FC5B-4F6E-8FD2-B892EBFB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0" y="365126"/>
            <a:ext cx="8732333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3-ей неисправности:</a:t>
            </a:r>
            <a:endParaRPr lang="ru-RU">
              <a:solidFill>
                <a:srgbClr val="002060"/>
              </a:solidFill>
              <a:latin typeface="Times New Roman"/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1480FA-8190-477B-9AF9-3EBFA533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669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 прокладки стержней клапанов;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 клапаны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78039C7-A60F-455A-A8DC-FFCE37D59F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5485" y="1360216"/>
            <a:ext cx="4533900" cy="3028950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черный, серебряный, закры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CB96F36D-0E47-4B8A-BD91-D8948CC50F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481" y="4077164"/>
            <a:ext cx="4304371" cy="2420047"/>
          </a:xfrm>
          <a:prstGeom prst="rect">
            <a:avLst/>
          </a:prstGeom>
        </p:spPr>
      </p:pic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7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7AF25D-C1F3-4E60-84AF-BB010011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8893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 изношенные направляющие втулки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метательный снаряд, пу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40B12334-DE52-42CE-A5E4-5742148C30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961" y="1388007"/>
            <a:ext cx="5345151" cy="4007644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8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F70BCB-B178-4BFB-9E00-82D14F32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65" y="365126"/>
            <a:ext cx="8695163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4-ой неисправности:</a:t>
            </a:r>
            <a:endParaRPr lang="ru-RU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95F9F0-164A-4BA4-AB82-39E857F6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71650"/>
            <a:ext cx="4514850" cy="4405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sz="2400" b="1" dirty="0">
                <a:latin typeface="Times New Roman"/>
                <a:ea typeface="+mn-lt"/>
                <a:cs typeface="+mn-lt"/>
              </a:rPr>
              <a:t>отрегулировать зазор между рычагами привода клапанов и кулачками распредвала;</a:t>
            </a:r>
            <a:endParaRPr lang="en-US" sz="2400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sz="2400" b="1" dirty="0">
                <a:latin typeface="Times New Roman"/>
                <a:ea typeface="+mn-lt"/>
                <a:cs typeface="+mn-lt"/>
              </a:rPr>
              <a:t>заменить клапанную пружину</a:t>
            </a:r>
            <a:endParaRPr lang="ru-RU" sz="2400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человек, внутренний, двигатель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21D70BB-8BEB-4DF8-BE9D-C79E1A8B78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851" y="1443850"/>
            <a:ext cx="3367669" cy="2104793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ви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FA47FA2-57EB-4DB7-89BD-029401B73B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2188" y="4281604"/>
            <a:ext cx="2304587" cy="1716824"/>
          </a:xfrm>
          <a:prstGeom prst="rect">
            <a:avLst/>
          </a:prstGeom>
        </p:spPr>
      </p:pic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8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CB7274-79C4-4D0A-B889-64DCEE27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417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Цель работы: рассмотреть особенности устройства механизма газораспределения двигателя К 740.11</a:t>
            </a: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F46E1C-F10F-4563-9FFF-B34DA105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7" y="152943"/>
            <a:ext cx="4875871" cy="6024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изношенные детали и отремонтировать головку блока цилиндров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распределительный вал и регулировочные шайбы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C9959BF-EFBE-4360-91EA-37BC56F6C5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6631" y="3432485"/>
            <a:ext cx="2914650" cy="29718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C38D9B4-3F75-4918-962F-DFCA38DE88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3092" y="229994"/>
            <a:ext cx="3448050" cy="2590800"/>
          </a:xfrm>
          <a:prstGeom prst="rect">
            <a:avLst/>
          </a:prstGeom>
        </p:spPr>
      </p:pic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6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D2E3C-EB99-46E0-A0F4-AA2F294E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46" y="365126"/>
            <a:ext cx="8899601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5-ой неисправности:</a:t>
            </a:r>
            <a:endParaRPr lang="ru-RU">
              <a:solidFill>
                <a:srgbClr val="002060"/>
              </a:solidFill>
              <a:latin typeface="Times New Roman"/>
              <a:cs typeface="Time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83ADA7-8CE9-404D-928F-6BE35832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2725"/>
            <a:ext cx="50152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отрегулировать натяжение ремня или цепи привода;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башмак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натяжителя</a:t>
            </a:r>
            <a:endParaRPr lang="ru-RU" b="1" dirty="0" err="1">
              <a:latin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F424DB1-FE11-4837-A2D6-F3DE718151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619" y="3430649"/>
            <a:ext cx="4146395" cy="3109751"/>
          </a:xfrm>
          <a:prstGeom prst="rect">
            <a:avLst/>
          </a:prstGeom>
        </p:spPr>
      </p:pic>
      <p:sp>
        <p:nvSpPr>
          <p:cNvPr id="5" name="Стрелка вниз 4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2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C8064F-D6DA-41E4-AE34-B35FDAC13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72776"/>
            <a:ext cx="52405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 цепь;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устранить заедание штока плунжера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натяжителя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внутренний, металлоизделия, цепь, застежка тог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A8E42D4-0AED-4AEB-86C3-6602E43332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7277" y="200026"/>
            <a:ext cx="4146723" cy="2938664"/>
          </a:xfrm>
          <a:prstGeom prst="rect">
            <a:avLst/>
          </a:prstGeom>
        </p:spPr>
      </p:pic>
      <p:pic>
        <p:nvPicPr>
          <p:cNvPr id="5" name="Рисунок 5" descr="Изображение выглядит как туфли&#10;&#10;Автоматически созданное описание">
            <a:extLst>
              <a:ext uri="{FF2B5EF4-FFF2-40B4-BE49-F238E27FC236}">
                <a16:creationId xmlns="" xmlns:a16="http://schemas.microsoft.com/office/drawing/2014/main" id="{92E896BB-F3F8-4EC8-8034-493F2B99B7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41" y="3194883"/>
            <a:ext cx="4322259" cy="3241694"/>
          </a:xfrm>
          <a:prstGeom prst="rect">
            <a:avLst/>
          </a:prstGeom>
        </p:spPr>
      </p:pic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8693943" y="3862736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" action="ppaction://hlinkshowjump?jump=previousslide"/>
          </p:cNvPr>
          <p:cNvSpPr/>
          <p:nvPr/>
        </p:nvSpPr>
        <p:spPr>
          <a:xfrm>
            <a:off x="8746331" y="3194883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8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BAA700-8FBB-4611-AEF1-612E1E6E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6" y="365126"/>
            <a:ext cx="8825260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6-ой неисправности:</a:t>
            </a:r>
            <a:endParaRPr lang="ru-RU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8FBBC1-BF1F-4FDB-A1B4-C152601A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689147"/>
            <a:ext cx="5519057" cy="4119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распределительный вал и рычаги;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корпус подшипников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000D82E-35A5-4339-B66B-4226725DFC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750" y="3468030"/>
            <a:ext cx="4507415" cy="3389970"/>
          </a:xfrm>
          <a:prstGeom prst="rect">
            <a:avLst/>
          </a:prstGeom>
        </p:spPr>
      </p:pic>
      <p:pic>
        <p:nvPicPr>
          <p:cNvPr id="5" name="Рисунок 5" descr="Изображение выглядит как металлоизделия, зубчатая передач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8AC937D-2063-4BB8-B3FC-D9C31D75B6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481" y="1716823"/>
            <a:ext cx="2696969" cy="1804407"/>
          </a:xfrm>
          <a:prstGeom prst="rect">
            <a:avLst/>
          </a:prstGeom>
        </p:spPr>
      </p:pic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8559025" y="417706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0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116B21-50BF-4141-A8B0-C5858055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0" y="365126"/>
            <a:ext cx="8723040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Устранение 7-ой неисправности:</a:t>
            </a:r>
            <a:endParaRPr lang="ru-RU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BE73E1-1715-4392-A165-2D11125F7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718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заменить клапаны;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отшлифовать клапаны и седла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внутренний, серебря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7186A70-E5BC-402A-B91A-C857EBD556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5071" y="1713338"/>
            <a:ext cx="3524250" cy="19812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транспорт, серебряный, дисковый тормоз&#10;&#10;Автоматически созданное описание">
            <a:extLst>
              <a:ext uri="{FF2B5EF4-FFF2-40B4-BE49-F238E27FC236}">
                <a16:creationId xmlns="" xmlns:a16="http://schemas.microsoft.com/office/drawing/2014/main" id="{1C66493D-BA2F-4AAD-A0B9-AB1A2FBBE3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482" y="3705457"/>
            <a:ext cx="3752850" cy="2809875"/>
          </a:xfrm>
          <a:prstGeom prst="rect">
            <a:avLst/>
          </a:prstGeom>
        </p:spPr>
      </p:pic>
      <p:sp>
        <p:nvSpPr>
          <p:cNvPr id="6" name="Пятно 1 5">
            <a:hlinkClick r:id="rId4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9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28C694-DA77-4F41-AB30-D10112CD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Техническое обслуживание</a:t>
            </a:r>
            <a:endParaRPr lang="ru-RU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85926C-71E5-4021-BA94-8181A0341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  <a:hlinkClick r:id="rId2" action="ppaction://hlinksldjump"/>
              </a:rPr>
              <a:t>ЕО</a:t>
            </a:r>
            <a:r>
              <a:rPr lang="en-US" b="1" dirty="0">
                <a:latin typeface="Times New Roman"/>
                <a:ea typeface="+mn-lt"/>
                <a:cs typeface="+mn-lt"/>
                <a:hlinkClick r:id="rId2" action="ppaction://hlinksldjump"/>
              </a:rPr>
              <a:t>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  <a:hlinkClick r:id="rId3" action="ppaction://hlinksldjump"/>
              </a:rPr>
              <a:t>ТО-1</a:t>
            </a:r>
            <a:r>
              <a:rPr lang="en-US" b="1" dirty="0">
                <a:latin typeface="Times New Roman"/>
                <a:ea typeface="+mn-lt"/>
                <a:cs typeface="+mn-lt"/>
                <a:hlinkClick r:id="rId3" action="ppaction://hlinksldjump"/>
              </a:rPr>
              <a:t>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  <a:hlinkClick r:id="rId4" action="ppaction://hlinksldjump"/>
              </a:rPr>
              <a:t>ТО-2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внутренний, двигатель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D0A46E57-0A1B-4D47-B5DE-FC3A13048C7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1717" y="1989110"/>
            <a:ext cx="5122126" cy="2879779"/>
          </a:xfrm>
          <a:prstGeom prst="rect">
            <a:avLst/>
          </a:prstGeom>
        </p:spPr>
      </p:pic>
      <p:sp>
        <p:nvSpPr>
          <p:cNvPr id="5" name="Овал 4">
            <a:hlinkClick r:id="rId6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но 1 10">
            <a:hlinkClick r:id="rId8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6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CB395B-CB39-4447-8525-C39996EC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При ЕО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</a:t>
            </a: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1CC212-471B-4E8A-97D4-13E04489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20800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двигатель очищают от грязи, проверяют его состояние визуально и прослушивают работу в разных режимах 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4" name="Рисунок 4" descr="Изображение выглядит как гряз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C393822-97FA-4FDF-9170-7F7727B65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266" y="2609850"/>
            <a:ext cx="6656328" cy="3735071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7B4B0F-6AC6-4429-A447-66F17E52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При ТО – 1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</a:t>
            </a:r>
            <a:endParaRPr lang="ru-RU" b="1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F39244-2574-44F7-9582-4FAD06F1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377950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проверяют крепление опор двигателя к раме автомобиля</a:t>
            </a:r>
            <a:r>
              <a:rPr lang="en-US" b="1" dirty="0">
                <a:latin typeface="Times New Roman"/>
                <a:ea typeface="+mn-lt"/>
                <a:cs typeface="+mn-lt"/>
              </a:rPr>
              <a:t>;</a:t>
            </a:r>
          </a:p>
          <a:p>
            <a:pPr algn="ctr"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 err="1">
                <a:latin typeface="Times New Roman"/>
                <a:ea typeface="+mn-lt"/>
                <a:cs typeface="+mn-lt"/>
              </a:rPr>
              <a:t>расшплинтовывают</a:t>
            </a:r>
            <a:r>
              <a:rPr lang="ru-RU" b="1" dirty="0">
                <a:latin typeface="Times New Roman"/>
                <a:ea typeface="+mn-lt"/>
                <a:cs typeface="+mn-lt"/>
              </a:rPr>
              <a:t> гайки, подтягивают их до отказа и вновь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зашплинтовывают</a:t>
            </a:r>
            <a:endParaRPr lang="en-US" b="1" dirty="0">
              <a:latin typeface="Times New Roman"/>
              <a:cs typeface="Calibri"/>
            </a:endParaRPr>
          </a:p>
        </p:txBody>
      </p:sp>
      <p:pic>
        <p:nvPicPr>
          <p:cNvPr id="4" name="Рисунок 4" descr="Изображение выглядит как внешний, старый, припаркован, двигат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35DC4475-FCCD-4152-A70E-6166F833AD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302" y="3800066"/>
            <a:ext cx="3765395" cy="2826258"/>
          </a:xfrm>
          <a:prstGeom prst="rect">
            <a:avLst/>
          </a:prstGeom>
        </p:spPr>
      </p:pic>
      <p:sp>
        <p:nvSpPr>
          <p:cNvPr id="5" name="Стрелка вниз 4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0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AD9770-8FBC-40F6-8548-46E4692B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3747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заменяют резиновые элементы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28DCE61F-AD06-430C-8EDE-4A21119C97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422" y="1816720"/>
            <a:ext cx="4125951" cy="4107365"/>
          </a:xfrm>
          <a:prstGeom prst="rect">
            <a:avLst/>
          </a:prstGeom>
        </p:spPr>
      </p:pic>
      <p:sp>
        <p:nvSpPr>
          <p:cNvPr id="4" name="Пятно 1 3">
            <a:hlinkClick r:id="rId3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3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3C9AA5-18FE-4E2C-A17D-C4FC4E3D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8" y="365126"/>
            <a:ext cx="8927480" cy="1344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При ТО – 2 дополнительно к работам, выполняемым при ТО – 1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</a:t>
            </a: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4995C6-8EB1-4997-A1CD-52B60392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Courier New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проверяют и при необходимости подтягивают крепление крышки распределительных шестерен</a:t>
            </a:r>
            <a:endParaRPr lang="ru-RU" b="1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EAD1874-8BD2-4890-B486-337E2BDC38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427024"/>
            <a:ext cx="2743200" cy="2884683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801100" y="2595911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22D47-E402-46F7-AD4C-054E4403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cs typeface="Calibri Light" panose="020F0302020204030204"/>
              </a:rPr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60C425-ABB0-47A4-8C30-1766CE536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2" action="ppaction://hlinksldjump"/>
              </a:rPr>
              <a:t>Предназначение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3" action="ppaction://hlinksldjump"/>
              </a:rPr>
              <a:t>Классификация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4" action="ppaction://hlinksldjump"/>
              </a:rPr>
              <a:t>Устройство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5" action="ppaction://hlinksldjump"/>
              </a:rPr>
              <a:t>Возможные неисправности, причины, способы устранения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6" action="ppaction://hlinksldjump"/>
              </a:rPr>
              <a:t>Техническое обслуживание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7" action="ppaction://hlinksldjump"/>
              </a:rPr>
              <a:t>Инструменты и приспособления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8" action="ppaction://hlinksldjump"/>
              </a:rPr>
              <a:t>Вывод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9" action="ppaction://hlinksldjump"/>
              </a:rPr>
              <a:t>Список используемой литературы</a:t>
            </a:r>
            <a:endParaRPr lang="ru-RU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88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73E55-1F36-4046-8E64-6D4AF867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0" y="365126"/>
            <a:ext cx="8723040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Инструменты и приспособления:</a:t>
            </a: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3EDFB4-EBF9-4253-9A52-FC8E0EA3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64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набор ключей (8-21);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набор головок;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молоток;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отвертки;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пассатижи;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шестигранники;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монтировки;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кусачки;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зубила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текст, футляр, аксессуар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4678262-5AB0-4281-868E-EFC171D848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7205" y="2150327"/>
            <a:ext cx="2743200" cy="2743200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5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83DB56-C804-4B7D-BABF-9D80873F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Вывод:</a:t>
            </a: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04DDF8-98E7-4955-82B2-FD77AC758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/>
                <a:ea typeface="+mn-lt"/>
                <a:cs typeface="+mn-lt"/>
              </a:rPr>
              <a:t>в данной работе рассмотрены особенности устройства механизма газораспределения двигателя К 740.11</a:t>
            </a:r>
            <a:endParaRPr lang="ru-RU" b="1" dirty="0">
              <a:latin typeface="Times New Roman"/>
              <a:cs typeface="Calibri" panose="020F0502020204030204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8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FA19CB-5ED7-4E4B-A8E6-635FE80D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50" y="365126"/>
            <a:ext cx="9150500" cy="13441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Список используемой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BE9929-A04D-4D74-BED4-4B87FE36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 err="1">
                <a:latin typeface="Times New Roman"/>
                <a:ea typeface="+mn-lt"/>
                <a:cs typeface="+mn-lt"/>
              </a:rPr>
              <a:t>Вахламов</a:t>
            </a:r>
            <a:r>
              <a:rPr lang="ru-RU" b="1" dirty="0">
                <a:latin typeface="Times New Roman"/>
                <a:ea typeface="+mn-lt"/>
                <a:cs typeface="+mn-lt"/>
              </a:rPr>
              <a:t> В. К. В222 Автомобили: теория и конструкция автомобиля и двигателя: учебник для студ. учреждений сред. проф. образования/ В. К.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Вахламов</a:t>
            </a:r>
            <a:r>
              <a:rPr lang="ru-RU" b="1" dirty="0">
                <a:latin typeface="Times New Roman"/>
                <a:ea typeface="+mn-lt"/>
                <a:cs typeface="+mn-lt"/>
              </a:rPr>
              <a:t>, М. Г. Шатров, А. А. 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Юрчевский</a:t>
            </a:r>
            <a:r>
              <a:rPr lang="ru-RU" b="1" dirty="0">
                <a:latin typeface="Times New Roman"/>
                <a:ea typeface="+mn-lt"/>
                <a:cs typeface="+mn-lt"/>
              </a:rPr>
              <a:t>; под ред. А.А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Юрчевского</a:t>
            </a:r>
            <a:r>
              <a:rPr lang="ru-RU" b="1" dirty="0">
                <a:latin typeface="Times New Roman"/>
                <a:ea typeface="+mn-lt"/>
                <a:cs typeface="+mn-lt"/>
              </a:rPr>
              <a:t> – 7-е изд., стер. – М.: Издательский центр «Академия», 2012. – 816 с. </a:t>
            </a:r>
            <a:r>
              <a:rPr lang="en-US" b="1" dirty="0">
                <a:latin typeface="Times New Roman"/>
                <a:ea typeface="+mn-lt"/>
                <a:cs typeface="+mn-lt"/>
              </a:rPr>
              <a:t>ISBN</a:t>
            </a:r>
            <a:r>
              <a:rPr lang="ru-RU" b="1" dirty="0">
                <a:latin typeface="Times New Roman"/>
                <a:ea typeface="+mn-lt"/>
                <a:cs typeface="+mn-lt"/>
              </a:rPr>
              <a:t> 978-5-7695-8873-0</a:t>
            </a:r>
            <a:endParaRPr lang="en-US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</a:rPr>
              <a:t>Карагодин В. И., Шестопалов С. К.</a:t>
            </a:r>
            <a:br>
              <a:rPr lang="ru-RU" b="1" dirty="0">
                <a:latin typeface="Times New Roman"/>
                <a:ea typeface="+mn-lt"/>
                <a:cs typeface="+mn-lt"/>
              </a:rPr>
            </a:br>
            <a:r>
              <a:rPr lang="ru-RU" b="1" dirty="0">
                <a:latin typeface="Times New Roman"/>
                <a:ea typeface="+mn-lt"/>
                <a:cs typeface="+mn-lt"/>
              </a:rPr>
              <a:t>К21  Слесарь по ремонту автомобилей: Практическое пособие. – 2-е изд.,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перераб</a:t>
            </a:r>
            <a:r>
              <a:rPr lang="ru-RU" b="1" dirty="0">
                <a:latin typeface="Times New Roman"/>
                <a:ea typeface="+mn-lt"/>
                <a:cs typeface="+mn-lt"/>
              </a:rPr>
              <a:t>. И доп. – М.: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Высш</a:t>
            </a:r>
            <a:r>
              <a:rPr lang="ru-RU" b="1" dirty="0">
                <a:latin typeface="Times New Roman"/>
                <a:ea typeface="+mn-lt"/>
                <a:cs typeface="+mn-lt"/>
              </a:rPr>
              <a:t>.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шк</a:t>
            </a:r>
            <a:r>
              <a:rPr lang="ru-RU" b="1" dirty="0">
                <a:latin typeface="Times New Roman"/>
                <a:ea typeface="+mn-lt"/>
                <a:cs typeface="+mn-lt"/>
              </a:rPr>
              <a:t>., 1990. – 239 с.: ил.</a:t>
            </a:r>
            <a:br>
              <a:rPr lang="ru-RU" b="1" dirty="0">
                <a:latin typeface="Times New Roman"/>
                <a:ea typeface="+mn-lt"/>
                <a:cs typeface="+mn-lt"/>
              </a:rPr>
            </a:br>
            <a:r>
              <a:rPr lang="ru-RU" b="1" dirty="0">
                <a:latin typeface="Times New Roman"/>
                <a:ea typeface="+mn-lt"/>
                <a:cs typeface="+mn-lt"/>
              </a:rPr>
              <a:t>ISBN 5-06-001528-9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9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27D5AD-B9AC-4614-80F3-C6E6CEC2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3137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+mn-lt"/>
                <a:cs typeface="+mn-lt"/>
              </a:rPr>
              <a:t>Назначение механизма газораспределения (МГР) </a:t>
            </a:r>
            <a:r>
              <a:rPr lang="ru-RU" b="1" dirty="0">
                <a:latin typeface="Times New Roman"/>
                <a:ea typeface="+mn-lt"/>
                <a:cs typeface="+mn-lt"/>
              </a:rPr>
              <a:t>состоит в обеспечении периодической смены рабочего тела в цилиндре ДВС при реализации действительного цикла</a:t>
            </a:r>
            <a:endParaRPr lang="ru-RU" b="1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6451401-41D5-4C49-B827-B786311816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414520"/>
            <a:ext cx="5019907" cy="3673764"/>
          </a:xfrm>
          <a:prstGeom prst="rect">
            <a:avLst/>
          </a:prstGeom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9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F17830-4486-48DA-9F8F-D3142CE7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3" y="365126"/>
            <a:ext cx="8946064" cy="1344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Механизмы газораспределения подразделяются на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:</a:t>
            </a:r>
            <a:endParaRPr lang="ru-RU" b="1" dirty="0">
              <a:solidFill>
                <a:srgbClr val="002060"/>
              </a:solidFill>
              <a:latin typeface="Times New Roman"/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F50D0A-6767-42F5-8973-2F0D3629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14" y="1825625"/>
            <a:ext cx="5080310" cy="4769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Клапанные</a:t>
            </a:r>
            <a:r>
              <a:rPr lang="en-US" b="1" dirty="0">
                <a:latin typeface="Times New Roman"/>
                <a:ea typeface="+mn-lt"/>
                <a:cs typeface="+mn-lt"/>
              </a:rPr>
              <a:t>: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двухклапанные</a:t>
            </a:r>
            <a:r>
              <a:rPr lang="ru-RU" b="1" dirty="0">
                <a:latin typeface="Times New Roman"/>
                <a:ea typeface="+mn-lt"/>
                <a:cs typeface="+mn-lt"/>
              </a:rPr>
              <a:t> и </a:t>
            </a:r>
            <a:r>
              <a:rPr lang="ru-RU" b="1" dirty="0" err="1">
                <a:latin typeface="Times New Roman"/>
                <a:ea typeface="+mn-lt"/>
                <a:cs typeface="+mn-lt"/>
              </a:rPr>
              <a:t>многоклапанные</a:t>
            </a:r>
            <a:r>
              <a:rPr lang="en-US" b="1" dirty="0">
                <a:latin typeface="Times New Roman"/>
                <a:ea typeface="+mn-lt"/>
                <a:cs typeface="+mn-lt"/>
              </a:rPr>
              <a:t>;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 typeface="Courier New,monospace" panose="020B0604020202020204" pitchFamily="34" charset="0"/>
              <a:buChar char="o"/>
            </a:pPr>
            <a:r>
              <a:rPr lang="ru-RU" b="1" dirty="0">
                <a:latin typeface="Times New Roman"/>
                <a:ea typeface="+mn-lt"/>
                <a:cs typeface="+mn-lt"/>
              </a:rPr>
              <a:t>Золотниковые</a:t>
            </a:r>
            <a:r>
              <a:rPr lang="en-US" b="1" dirty="0">
                <a:latin typeface="Times New Roman"/>
                <a:ea typeface="+mn-lt"/>
                <a:cs typeface="+mn-lt"/>
              </a:rPr>
              <a:t>:</a:t>
            </a:r>
            <a:r>
              <a:rPr lang="ru-RU" b="1" dirty="0">
                <a:latin typeface="Times New Roman"/>
                <a:ea typeface="+mn-lt"/>
                <a:cs typeface="+mn-lt"/>
              </a:rPr>
              <a:t> с нижним, среднем, верхнем расположением распредвала</a:t>
            </a:r>
            <a:endParaRPr lang="ru-RU" b="1" dirty="0">
              <a:latin typeface="Times New Roman"/>
            </a:endParaRPr>
          </a:p>
        </p:txBody>
      </p:sp>
      <p:pic>
        <p:nvPicPr>
          <p:cNvPr id="4" name="Рисунок 4" descr="Изображение выглядит как оружие, ружье&#10;&#10;Автоматически созданное описание">
            <a:extLst>
              <a:ext uri="{FF2B5EF4-FFF2-40B4-BE49-F238E27FC236}">
                <a16:creationId xmlns="" xmlns:a16="http://schemas.microsoft.com/office/drawing/2014/main" id="{C34E854A-77F3-4401-9AF5-EC3035AF62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275" y="1750045"/>
            <a:ext cx="2852621" cy="160159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F07FAF61-2A1A-4405-AF91-AC9C8E0E83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083" y="4209389"/>
            <a:ext cx="3207834" cy="2323563"/>
          </a:xfrm>
          <a:prstGeom prst="rect">
            <a:avLst/>
          </a:prstGeom>
        </p:spPr>
      </p:pic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>
            <a:hlinkClick r:id="" action="ppaction://hlinkshowjump?jump=nextslide"/>
          </p:cNvPr>
          <p:cNvSpPr/>
          <p:nvPr/>
        </p:nvSpPr>
        <p:spPr>
          <a:xfrm>
            <a:off x="8924925" y="819150"/>
            <a:ext cx="104775" cy="200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2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700466-903D-4538-B162-84CFE73B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/>
                <a:ea typeface="+mj-lt"/>
                <a:cs typeface="+mj-lt"/>
              </a:rPr>
              <a:t>В МГР входят:</a:t>
            </a: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EAB190-16E1-4FEA-ACED-49A3F9E16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2" action="ppaction://hlinksldjump"/>
              </a:rPr>
              <a:t>Распределительный вал</a:t>
            </a:r>
            <a:r>
              <a:rPr lang="en-US" b="1" dirty="0">
                <a:latin typeface="Times New Roman"/>
                <a:ea typeface="+mn-lt"/>
                <a:cs typeface="+mn-lt"/>
                <a:hlinkClick r:id="rId2" action="ppaction://hlinksldjump"/>
              </a:rPr>
              <a:t>;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3" action="ppaction://hlinksldjump"/>
              </a:rPr>
              <a:t>Толкатели</a:t>
            </a:r>
            <a:r>
              <a:rPr lang="en-US" b="1" dirty="0">
                <a:latin typeface="Times New Roman"/>
                <a:ea typeface="+mn-lt"/>
                <a:cs typeface="+mn-lt"/>
                <a:hlinkClick r:id="rId3" action="ppaction://hlinksldjump"/>
              </a:rPr>
              <a:t>;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4" action="ppaction://hlinksldjump"/>
              </a:rPr>
              <a:t>Штанга</a:t>
            </a:r>
            <a:r>
              <a:rPr lang="en-US" b="1" dirty="0">
                <a:latin typeface="Times New Roman"/>
                <a:ea typeface="+mn-lt"/>
                <a:cs typeface="+mn-lt"/>
                <a:hlinkClick r:id="rId4" action="ppaction://hlinksldjump"/>
              </a:rPr>
              <a:t>;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5" action="ppaction://hlinksldjump"/>
              </a:rPr>
              <a:t>Коромысла</a:t>
            </a:r>
            <a:r>
              <a:rPr lang="en-US" b="1" dirty="0">
                <a:latin typeface="Times New Roman"/>
                <a:ea typeface="+mn-lt"/>
                <a:cs typeface="+mn-lt"/>
                <a:hlinkClick r:id="rId5" action="ppaction://hlinksldjump"/>
              </a:rPr>
              <a:t>;</a:t>
            </a:r>
            <a:endParaRPr lang="ru-RU" b="1" dirty="0">
              <a:latin typeface="Times New Roman"/>
              <a:ea typeface="+mn-lt"/>
              <a:cs typeface="+mn-lt"/>
            </a:endParaRP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AutoNum type="arabicPeriod"/>
            </a:pPr>
            <a:r>
              <a:rPr lang="ru-RU" b="1" dirty="0">
                <a:latin typeface="Times New Roman"/>
                <a:ea typeface="+mn-lt"/>
                <a:cs typeface="+mn-lt"/>
                <a:hlinkClick r:id="rId6" action="ppaction://hlinksldjump"/>
              </a:rPr>
              <a:t>Клапанный узел</a:t>
            </a:r>
            <a:endParaRPr lang="ru-RU" b="1" dirty="0">
              <a:latin typeface="Times New Roman"/>
            </a:endParaRPr>
          </a:p>
        </p:txBody>
      </p:sp>
      <p:sp>
        <p:nvSpPr>
          <p:cNvPr id="4" name="Овал 3">
            <a:hlinkClick r:id="rId7" action="ppaction://hlinksldjump"/>
          </p:cNvPr>
          <p:cNvSpPr/>
          <p:nvPr/>
        </p:nvSpPr>
        <p:spPr>
          <a:xfrm>
            <a:off x="8772525" y="190500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hlinkClick r:id="rId8" action="ppaction://hlinksldjump"/>
          </p:cNvPr>
          <p:cNvSpPr/>
          <p:nvPr/>
        </p:nvSpPr>
        <p:spPr>
          <a:xfrm>
            <a:off x="8820150" y="509587"/>
            <a:ext cx="209550" cy="1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верх 6">
            <a:hlinkClick r:id="" action="ppaction://hlinkshowjump?jump=previousslide"/>
          </p:cNvPr>
          <p:cNvSpPr/>
          <p:nvPr/>
        </p:nvSpPr>
        <p:spPr>
          <a:xfrm>
            <a:off x="8977312" y="1152525"/>
            <a:ext cx="109538" cy="200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>
            <a:hlinkClick r:id="rId9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8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7A1C93-145E-433F-A121-207BFAAF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73332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/>
                <a:ea typeface="+mn-lt"/>
                <a:cs typeface="+mn-lt"/>
              </a:rPr>
              <a:t>Распределительный вал служит </a:t>
            </a:r>
            <a:r>
              <a:rPr lang="ru-RU" b="1" dirty="0">
                <a:latin typeface="Times New Roman"/>
                <a:ea typeface="+mn-lt"/>
                <a:cs typeface="+mn-lt"/>
              </a:rPr>
              <a:t>для управления клапанами с помощью расположенных на нем кулачков</a:t>
            </a:r>
            <a:endParaRPr lang="ru-RU" b="1" dirty="0">
              <a:latin typeface="Times New Roman"/>
            </a:endParaRPr>
          </a:p>
        </p:txBody>
      </p:sp>
      <p:pic>
        <p:nvPicPr>
          <p:cNvPr id="6" name="Рисунок 6" descr="Изображение выглядит как кабель, разъем, адап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939129D8-9F9A-4A42-9C9A-2D42C383BE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3571" y="2339398"/>
            <a:ext cx="5707564" cy="3322203"/>
          </a:xfrm>
          <a:prstGeom prst="rect">
            <a:avLst/>
          </a:prstGeom>
        </p:spPr>
      </p:pic>
      <p:sp>
        <p:nvSpPr>
          <p:cNvPr id="2" name="Пятно 1 1">
            <a:hlinkClick r:id="rId3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5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F69A50-FE1E-4543-829B-585C69CA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6064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/>
                <a:ea typeface="+mn-lt"/>
                <a:cs typeface="+mn-lt"/>
              </a:rPr>
              <a:t>Толкатели</a:t>
            </a:r>
            <a:r>
              <a:rPr lang="ru-RU" b="1" dirty="0">
                <a:latin typeface="Times New Roman"/>
                <a:ea typeface="+mn-lt"/>
                <a:cs typeface="+mn-lt"/>
              </a:rPr>
              <a:t> </a:t>
            </a:r>
            <a:r>
              <a:rPr lang="ru-RU" b="1" i="1" dirty="0">
                <a:latin typeface="Times New Roman"/>
                <a:ea typeface="+mn-lt"/>
                <a:cs typeface="+mn-lt"/>
              </a:rPr>
              <a:t>обеспечивают </a:t>
            </a:r>
            <a:r>
              <a:rPr lang="ru-RU" b="1" dirty="0">
                <a:latin typeface="Times New Roman"/>
                <a:ea typeface="+mn-lt"/>
                <a:cs typeface="+mn-lt"/>
              </a:rPr>
              <a:t>передачу усилия от кулачков распределительного вала к штангам или непосредственно клапанам</a:t>
            </a:r>
            <a:endParaRPr lang="ru-RU" b="1" dirty="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металлоизделия, вин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FA3C20D-72D8-400F-9264-3117E2781F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034" y="2247811"/>
            <a:ext cx="4081346" cy="4062939"/>
          </a:xfrm>
          <a:prstGeom prst="rect">
            <a:avLst/>
          </a:prstGeom>
        </p:spPr>
      </p:pic>
      <p:sp>
        <p:nvSpPr>
          <p:cNvPr id="5" name="Пятно 1 4">
            <a:hlinkClick r:id="rId3" action="ppaction://hlinksldjump"/>
          </p:cNvPr>
          <p:cNvSpPr/>
          <p:nvPr/>
        </p:nvSpPr>
        <p:spPr>
          <a:xfrm>
            <a:off x="8753475" y="5219700"/>
            <a:ext cx="219075" cy="161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2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275</Words>
  <Application>Microsoft Office PowerPoint</Application>
  <PresentationFormat>Экран (4:3)</PresentationFormat>
  <Paragraphs>135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Office Theme</vt:lpstr>
      <vt:lpstr>Тема Office</vt:lpstr>
      <vt:lpstr>Презентация</vt:lpstr>
      <vt:lpstr>Тема: «Устройство механизма газораспределения двигателя К740.11»  </vt:lpstr>
      <vt:lpstr>Цель работы: рассмотреть особенности устройства механизма газораспределения двигателя К 740.11</vt:lpstr>
      <vt:lpstr>План:</vt:lpstr>
      <vt:lpstr>Презентация PowerPoint</vt:lpstr>
      <vt:lpstr>Механизмы газораспределения подразделяются на:</vt:lpstr>
      <vt:lpstr>В МГР входят:</vt:lpstr>
      <vt:lpstr>Презентация PowerPoint</vt:lpstr>
      <vt:lpstr>Презентация PowerPoint</vt:lpstr>
      <vt:lpstr>Презентация PowerPoint</vt:lpstr>
      <vt:lpstr>Презентация PowerPoint</vt:lpstr>
      <vt:lpstr>Клапанный узел должен соответствовать следующим требованиям:  </vt:lpstr>
      <vt:lpstr>Возможные неисправности, причины, способы устранения: </vt:lpstr>
      <vt:lpstr>Причины 1-ой неисправности: </vt:lpstr>
      <vt:lpstr>Причины 2-ой неисправности:</vt:lpstr>
      <vt:lpstr>Причины 3-ей неисправности:</vt:lpstr>
      <vt:lpstr>Презентация PowerPoint</vt:lpstr>
      <vt:lpstr>Причины 4-ой неисправности: </vt:lpstr>
      <vt:lpstr>Презентация PowerPoint</vt:lpstr>
      <vt:lpstr>Причины 5-ой неисправности: </vt:lpstr>
      <vt:lpstr>Презентация PowerPoint</vt:lpstr>
      <vt:lpstr>Причины 6-ой неисправности:</vt:lpstr>
      <vt:lpstr>Причины 7-ой неисправности:</vt:lpstr>
      <vt:lpstr>Устранение 1-ой неисправности: </vt:lpstr>
      <vt:lpstr>Презентация PowerPoint</vt:lpstr>
      <vt:lpstr>Устранение 2-ой неисправности:</vt:lpstr>
      <vt:lpstr>Устранение 3-ей неисправности:</vt:lpstr>
      <vt:lpstr>Презентация PowerPoint</vt:lpstr>
      <vt:lpstr>Устранение 4-ой неисправности:</vt:lpstr>
      <vt:lpstr>Презентация PowerPoint</vt:lpstr>
      <vt:lpstr>Устранение 5-ой неисправности:</vt:lpstr>
      <vt:lpstr>Презентация PowerPoint</vt:lpstr>
      <vt:lpstr>Устранение 6-ой неисправности:</vt:lpstr>
      <vt:lpstr>Устранение 7-ой неисправности:</vt:lpstr>
      <vt:lpstr>Техническое обслуживание</vt:lpstr>
      <vt:lpstr>При ЕО:</vt:lpstr>
      <vt:lpstr>При ТО – 1:</vt:lpstr>
      <vt:lpstr>Презентация PowerPoint</vt:lpstr>
      <vt:lpstr>При ТО – 2 дополнительно к работам, выполняемым при ТО – 1:</vt:lpstr>
      <vt:lpstr>Инструменты и приспособления:</vt:lpstr>
      <vt:lpstr>Вывод:</vt:lpstr>
      <vt:lpstr>Список используемой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Гость</cp:lastModifiedBy>
  <cp:revision>498</cp:revision>
  <dcterms:created xsi:type="dcterms:W3CDTF">2020-05-19T06:31:28Z</dcterms:created>
  <dcterms:modified xsi:type="dcterms:W3CDTF">2021-04-16T08:07:28Z</dcterms:modified>
</cp:coreProperties>
</file>