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410" r:id="rId2"/>
    <p:sldId id="447" r:id="rId3"/>
    <p:sldId id="453" r:id="rId4"/>
    <p:sldId id="448" r:id="rId5"/>
    <p:sldId id="424" r:id="rId6"/>
    <p:sldId id="438" r:id="rId7"/>
    <p:sldId id="455" r:id="rId8"/>
    <p:sldId id="456" r:id="rId9"/>
    <p:sldId id="454" r:id="rId10"/>
    <p:sldId id="458" r:id="rId11"/>
    <p:sldId id="459" r:id="rId12"/>
    <p:sldId id="457" r:id="rId13"/>
    <p:sldId id="270" r:id="rId14"/>
  </p:sldIdLst>
  <p:sldSz cx="9906000" cy="6858000" type="A4"/>
  <p:notesSz cx="6858000" cy="9144000"/>
  <p:defaultTextStyle>
    <a:defPPr>
      <a:defRPr lang="ru-RU"/>
    </a:defPPr>
    <a:lvl1pPr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12">
          <p15:clr>
            <a:srgbClr val="A4A3A4"/>
          </p15:clr>
        </p15:guide>
        <p15:guide id="2" pos="55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2B25"/>
    <a:srgbClr val="921A1D"/>
    <a:srgbClr val="E78E24"/>
    <a:srgbClr val="C00000"/>
    <a:srgbClr val="F26724"/>
    <a:srgbClr val="006600"/>
    <a:srgbClr val="000099"/>
    <a:srgbClr val="0000FF"/>
    <a:srgbClr val="F99B1C"/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ABFCF23-3B69-468F-B69F-88F6DE6A72F2}" styleName="Средний стиль 1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1FECB4D8-DB02-4DC6-A0A2-4F2EBAE1DC90}" styleName="Средний стиль 1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BDBED569-4797-4DF1-A0F4-6AAB3CD982D8}" styleName="Светлый стиль 3 -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D083AE6-46FA-4A59-8FB0-9F97EB10719F}" styleName="Светлый стиль 3 -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FD0F851-EC5A-4D38-B0AD-8093EC10F338}" styleName="Светлый стиль 1 -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14" autoAdjust="0"/>
    <p:restoredTop sz="94718" autoAdjust="0"/>
  </p:normalViewPr>
  <p:slideViewPr>
    <p:cSldViewPr snapToGrid="0">
      <p:cViewPr varScale="1">
        <p:scale>
          <a:sx n="115" d="100"/>
          <a:sy n="115" d="100"/>
        </p:scale>
        <p:origin x="1200" y="108"/>
      </p:cViewPr>
      <p:guideLst>
        <p:guide orient="horz" pos="812"/>
        <p:guide pos="558"/>
      </p:guideLst>
    </p:cSldViewPr>
  </p:slideViewPr>
  <p:outlineViewPr>
    <p:cViewPr>
      <p:scale>
        <a:sx n="25" d="100"/>
        <a:sy n="25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6F828CD-FB7A-42A5-AEC5-1269889B3924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87EA917-F8C9-49C1-8539-8FF3D538D535}">
      <dgm:prSet phldrT="[Текст]"/>
      <dgm:spPr>
        <a:solidFill>
          <a:srgbClr val="F26724"/>
        </a:solidFill>
        <a:scene3d>
          <a:camera prst="orthographicFront"/>
          <a:lightRig rig="threePt" dir="t"/>
        </a:scene3d>
        <a:sp3d>
          <a:bevelB/>
        </a:sp3d>
      </dgm:spPr>
      <dgm:t>
        <a:bodyPr/>
        <a:lstStyle/>
        <a:p>
          <a:r>
            <a: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Порог чувствительности</a:t>
          </a:r>
          <a:endParaRPr lang="ru-RU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3235790E-E0D1-4EDF-AF98-51C9C7E9B679}" type="parTrans" cxnId="{3545913E-1C6E-4F4C-B72D-D6A7764F47CE}">
      <dgm:prSet/>
      <dgm:spPr/>
      <dgm:t>
        <a:bodyPr/>
        <a:lstStyle/>
        <a:p>
          <a:endParaRPr lang="ru-RU"/>
        </a:p>
      </dgm:t>
    </dgm:pt>
    <dgm:pt modelId="{8EB71C0A-C7A7-4505-B42F-2F82B89C9B4E}" type="sibTrans" cxnId="{3545913E-1C6E-4F4C-B72D-D6A7764F47CE}">
      <dgm:prSet/>
      <dgm:spPr/>
      <dgm:t>
        <a:bodyPr/>
        <a:lstStyle/>
        <a:p>
          <a:endParaRPr lang="ru-RU"/>
        </a:p>
      </dgm:t>
    </dgm:pt>
    <dgm:pt modelId="{ED9712A2-6E18-463E-B3EE-6C4463325689}">
      <dgm:prSet phldrT="[Текст]"/>
      <dgm:spPr>
        <a:solidFill>
          <a:srgbClr val="C00000"/>
        </a:solidFill>
      </dgm:spPr>
      <dgm:t>
        <a:bodyPr/>
        <a:lstStyle/>
        <a:p>
          <a:r>
            <a: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Адаптация</a:t>
          </a:r>
          <a:endParaRPr lang="ru-RU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C167C404-1529-46AD-ADB4-9C9F315A33DC}" type="parTrans" cxnId="{D27379FE-E757-46B0-A034-61A751A7B4FF}">
      <dgm:prSet/>
      <dgm:spPr/>
      <dgm:t>
        <a:bodyPr/>
        <a:lstStyle/>
        <a:p>
          <a:endParaRPr lang="ru-RU"/>
        </a:p>
      </dgm:t>
    </dgm:pt>
    <dgm:pt modelId="{611C6424-2F6A-4699-8BCA-014EB29AD2AC}" type="sibTrans" cxnId="{D27379FE-E757-46B0-A034-61A751A7B4FF}">
      <dgm:prSet/>
      <dgm:spPr/>
      <dgm:t>
        <a:bodyPr/>
        <a:lstStyle/>
        <a:p>
          <a:endParaRPr lang="ru-RU"/>
        </a:p>
      </dgm:t>
    </dgm:pt>
    <dgm:pt modelId="{9E84A114-68D9-4EF9-94E4-E495F0F8E7F6}">
      <dgm:prSet phldrT="[Текст]"/>
      <dgm:spPr>
        <a:solidFill>
          <a:srgbClr val="E78E24"/>
        </a:solidFill>
      </dgm:spPr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     </a:t>
          </a:r>
          <a:r>
            <a: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Контраст</a:t>
          </a:r>
          <a:r>
            <a:rPr lang="ru-RU" dirty="0" smtClean="0"/>
            <a:t>	</a:t>
          </a:r>
          <a:endParaRPr lang="ru-RU" dirty="0"/>
        </a:p>
      </dgm:t>
    </dgm:pt>
    <dgm:pt modelId="{7577F094-2C6A-453E-8483-67AE11FBC8BD}" type="parTrans" cxnId="{1CF9EF2D-FA66-4496-A67A-7B73B5E45C00}">
      <dgm:prSet/>
      <dgm:spPr/>
      <dgm:t>
        <a:bodyPr/>
        <a:lstStyle/>
        <a:p>
          <a:endParaRPr lang="ru-RU"/>
        </a:p>
      </dgm:t>
    </dgm:pt>
    <dgm:pt modelId="{AFBD8B82-8137-4858-A53A-379E9D00B51F}" type="sibTrans" cxnId="{1CF9EF2D-FA66-4496-A67A-7B73B5E45C00}">
      <dgm:prSet/>
      <dgm:spPr/>
      <dgm:t>
        <a:bodyPr/>
        <a:lstStyle/>
        <a:p>
          <a:endParaRPr lang="ru-RU"/>
        </a:p>
      </dgm:t>
    </dgm:pt>
    <dgm:pt modelId="{F4BC4CD3-6242-4537-B440-A5E1B77EBD49}">
      <dgm:prSet phldrT="[Текст]"/>
      <dgm:spPr>
        <a:solidFill>
          <a:srgbClr val="921A1D"/>
        </a:solidFill>
      </dgm:spPr>
      <dgm:t>
        <a:bodyPr/>
        <a:lstStyle/>
        <a:p>
          <a:r>
            <a: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Взаимодействие</a:t>
          </a:r>
          <a:endParaRPr lang="ru-RU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873C4F3A-0C09-4A1B-B656-E0E1F804478D}" type="parTrans" cxnId="{FD0112C7-6782-4229-89A2-8E8FBEB3D3A9}">
      <dgm:prSet/>
      <dgm:spPr/>
      <dgm:t>
        <a:bodyPr/>
        <a:lstStyle/>
        <a:p>
          <a:endParaRPr lang="ru-RU"/>
        </a:p>
      </dgm:t>
    </dgm:pt>
    <dgm:pt modelId="{A3C2BCBE-AA52-441F-92F7-BC58A271C278}" type="sibTrans" cxnId="{FD0112C7-6782-4229-89A2-8E8FBEB3D3A9}">
      <dgm:prSet/>
      <dgm:spPr/>
      <dgm:t>
        <a:bodyPr/>
        <a:lstStyle/>
        <a:p>
          <a:endParaRPr lang="ru-RU"/>
        </a:p>
      </dgm:t>
    </dgm:pt>
    <dgm:pt modelId="{0EE2811B-6775-40BE-9F74-18BEE3AD45A1}">
      <dgm:prSet phldrT="[Текст]"/>
      <dgm:spPr>
        <a:solidFill>
          <a:srgbClr val="E62B25"/>
        </a:solidFill>
      </dgm:spPr>
      <dgm:t>
        <a:bodyPr/>
        <a:lstStyle/>
        <a:p>
          <a:r>
            <a: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Синестезия</a:t>
          </a:r>
          <a:endParaRPr lang="ru-RU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0E2FC3F2-33C9-42BE-A03B-83BA9A27A2D7}" type="parTrans" cxnId="{45647763-DF43-4911-BC51-DA71209B4486}">
      <dgm:prSet/>
      <dgm:spPr/>
      <dgm:t>
        <a:bodyPr/>
        <a:lstStyle/>
        <a:p>
          <a:endParaRPr lang="ru-RU"/>
        </a:p>
      </dgm:t>
    </dgm:pt>
    <dgm:pt modelId="{068E80D4-F7DB-4298-82E4-27F9243E68FC}" type="sibTrans" cxnId="{45647763-DF43-4911-BC51-DA71209B4486}">
      <dgm:prSet/>
      <dgm:spPr/>
      <dgm:t>
        <a:bodyPr/>
        <a:lstStyle/>
        <a:p>
          <a:endParaRPr lang="ru-RU"/>
        </a:p>
      </dgm:t>
    </dgm:pt>
    <dgm:pt modelId="{42289EA2-EE7C-4150-A047-3BB8BFADCC44}" type="pres">
      <dgm:prSet presAssocID="{16F828CD-FB7A-42A5-AEC5-1269889B3924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249D1D3-8A0B-4502-BBBE-955B74CE7A8A}" type="pres">
      <dgm:prSet presAssocID="{A87EA917-F8C9-49C1-8539-8FF3D538D535}" presName="node" presStyleLbl="node1" presStyleIdx="0" presStyleCnt="5" custScaleX="100000" custScaleY="100000">
        <dgm:presLayoutVars>
          <dgm:bulletEnabled val="1"/>
        </dgm:presLayoutVars>
      </dgm:prSet>
      <dgm:spPr>
        <a:prstGeom prst="bevel">
          <a:avLst/>
        </a:prstGeom>
      </dgm:spPr>
      <dgm:t>
        <a:bodyPr/>
        <a:lstStyle/>
        <a:p>
          <a:endParaRPr lang="ru-RU"/>
        </a:p>
      </dgm:t>
    </dgm:pt>
    <dgm:pt modelId="{A1D3EC99-118C-46CD-B456-9D085BC4E5EA}" type="pres">
      <dgm:prSet presAssocID="{8EB71C0A-C7A7-4505-B42F-2F82B89C9B4E}" presName="sibTrans" presStyleCnt="0"/>
      <dgm:spPr/>
    </dgm:pt>
    <dgm:pt modelId="{168B8FC9-04B7-4D37-908E-8CD8F3E70A27}" type="pres">
      <dgm:prSet presAssocID="{ED9712A2-6E18-463E-B3EE-6C4463325689}" presName="node" presStyleLbl="node1" presStyleIdx="1" presStyleCnt="5" custLinFactNeighborX="-1691" custLinFactNeighborY="-722">
        <dgm:presLayoutVars>
          <dgm:bulletEnabled val="1"/>
        </dgm:presLayoutVars>
      </dgm:prSet>
      <dgm:spPr>
        <a:prstGeom prst="bevel">
          <a:avLst/>
        </a:prstGeom>
      </dgm:spPr>
      <dgm:t>
        <a:bodyPr/>
        <a:lstStyle/>
        <a:p>
          <a:endParaRPr lang="ru-RU"/>
        </a:p>
      </dgm:t>
    </dgm:pt>
    <dgm:pt modelId="{563F20B1-CC7E-4A6D-AC42-5EF05E970248}" type="pres">
      <dgm:prSet presAssocID="{611C6424-2F6A-4699-8BCA-014EB29AD2AC}" presName="sibTrans" presStyleCnt="0"/>
      <dgm:spPr/>
    </dgm:pt>
    <dgm:pt modelId="{7A439FBF-6F22-4337-BED1-06F9F4C36296}" type="pres">
      <dgm:prSet presAssocID="{9E84A114-68D9-4EF9-94E4-E495F0F8E7F6}" presName="node" presStyleLbl="node1" presStyleIdx="2" presStyleCnt="5">
        <dgm:presLayoutVars>
          <dgm:bulletEnabled val="1"/>
        </dgm:presLayoutVars>
      </dgm:prSet>
      <dgm:spPr>
        <a:prstGeom prst="bevel">
          <a:avLst/>
        </a:prstGeom>
      </dgm:spPr>
      <dgm:t>
        <a:bodyPr/>
        <a:lstStyle/>
        <a:p>
          <a:endParaRPr lang="ru-RU"/>
        </a:p>
      </dgm:t>
    </dgm:pt>
    <dgm:pt modelId="{1F2B153D-BD8F-41C1-9D7D-3E728C56C682}" type="pres">
      <dgm:prSet presAssocID="{AFBD8B82-8137-4858-A53A-379E9D00B51F}" presName="sibTrans" presStyleCnt="0"/>
      <dgm:spPr/>
    </dgm:pt>
    <dgm:pt modelId="{B0EF504F-7DA4-4431-AB33-8A5850A92479}" type="pres">
      <dgm:prSet presAssocID="{F4BC4CD3-6242-4537-B440-A5E1B77EBD49}" presName="node" presStyleLbl="node1" presStyleIdx="3" presStyleCnt="5">
        <dgm:presLayoutVars>
          <dgm:bulletEnabled val="1"/>
        </dgm:presLayoutVars>
      </dgm:prSet>
      <dgm:spPr>
        <a:prstGeom prst="bevel">
          <a:avLst/>
        </a:prstGeom>
      </dgm:spPr>
      <dgm:t>
        <a:bodyPr/>
        <a:lstStyle/>
        <a:p>
          <a:endParaRPr lang="ru-RU"/>
        </a:p>
      </dgm:t>
    </dgm:pt>
    <dgm:pt modelId="{13B82025-8C3A-4E6F-A1EA-790B711B1BC2}" type="pres">
      <dgm:prSet presAssocID="{A3C2BCBE-AA52-441F-92F7-BC58A271C278}" presName="sibTrans" presStyleCnt="0"/>
      <dgm:spPr/>
    </dgm:pt>
    <dgm:pt modelId="{6A3CDAF7-8065-45BA-9D07-A7B6B6BEDA7F}" type="pres">
      <dgm:prSet presAssocID="{0EE2811B-6775-40BE-9F74-18BEE3AD45A1}" presName="node" presStyleLbl="node1" presStyleIdx="4" presStyleCnt="5">
        <dgm:presLayoutVars>
          <dgm:bulletEnabled val="1"/>
        </dgm:presLayoutVars>
      </dgm:prSet>
      <dgm:spPr>
        <a:prstGeom prst="bevel">
          <a:avLst/>
        </a:prstGeom>
      </dgm:spPr>
      <dgm:t>
        <a:bodyPr/>
        <a:lstStyle/>
        <a:p>
          <a:endParaRPr lang="ru-RU"/>
        </a:p>
      </dgm:t>
    </dgm:pt>
  </dgm:ptLst>
  <dgm:cxnLst>
    <dgm:cxn modelId="{45647763-DF43-4911-BC51-DA71209B4486}" srcId="{16F828CD-FB7A-42A5-AEC5-1269889B3924}" destId="{0EE2811B-6775-40BE-9F74-18BEE3AD45A1}" srcOrd="4" destOrd="0" parTransId="{0E2FC3F2-33C9-42BE-A03B-83BA9A27A2D7}" sibTransId="{068E80D4-F7DB-4298-82E4-27F9243E68FC}"/>
    <dgm:cxn modelId="{3545913E-1C6E-4F4C-B72D-D6A7764F47CE}" srcId="{16F828CD-FB7A-42A5-AEC5-1269889B3924}" destId="{A87EA917-F8C9-49C1-8539-8FF3D538D535}" srcOrd="0" destOrd="0" parTransId="{3235790E-E0D1-4EDF-AF98-51C9C7E9B679}" sibTransId="{8EB71C0A-C7A7-4505-B42F-2F82B89C9B4E}"/>
    <dgm:cxn modelId="{8CF5F425-B43F-446C-9CF8-3B6F81B5F360}" type="presOf" srcId="{A87EA917-F8C9-49C1-8539-8FF3D538D535}" destId="{5249D1D3-8A0B-4502-BBBE-955B74CE7A8A}" srcOrd="0" destOrd="0" presId="urn:microsoft.com/office/officeart/2005/8/layout/default"/>
    <dgm:cxn modelId="{0CB17DFE-5A29-49D9-9E8D-F3CEF4A9AB58}" type="presOf" srcId="{9E84A114-68D9-4EF9-94E4-E495F0F8E7F6}" destId="{7A439FBF-6F22-4337-BED1-06F9F4C36296}" srcOrd="0" destOrd="0" presId="urn:microsoft.com/office/officeart/2005/8/layout/default"/>
    <dgm:cxn modelId="{C949794A-EB89-4634-A489-E56B236084E5}" type="presOf" srcId="{ED9712A2-6E18-463E-B3EE-6C4463325689}" destId="{168B8FC9-04B7-4D37-908E-8CD8F3E70A27}" srcOrd="0" destOrd="0" presId="urn:microsoft.com/office/officeart/2005/8/layout/default"/>
    <dgm:cxn modelId="{47E9B56F-B393-4DB3-87E8-1D9C218F81D1}" type="presOf" srcId="{0EE2811B-6775-40BE-9F74-18BEE3AD45A1}" destId="{6A3CDAF7-8065-45BA-9D07-A7B6B6BEDA7F}" srcOrd="0" destOrd="0" presId="urn:microsoft.com/office/officeart/2005/8/layout/default"/>
    <dgm:cxn modelId="{98AB7CFC-ACDE-4945-A3B6-8D8F308F9E9F}" type="presOf" srcId="{F4BC4CD3-6242-4537-B440-A5E1B77EBD49}" destId="{B0EF504F-7DA4-4431-AB33-8A5850A92479}" srcOrd="0" destOrd="0" presId="urn:microsoft.com/office/officeart/2005/8/layout/default"/>
    <dgm:cxn modelId="{1B8E1294-D8FE-42E0-8385-E58E551AEFD1}" type="presOf" srcId="{16F828CD-FB7A-42A5-AEC5-1269889B3924}" destId="{42289EA2-EE7C-4150-A047-3BB8BFADCC44}" srcOrd="0" destOrd="0" presId="urn:microsoft.com/office/officeart/2005/8/layout/default"/>
    <dgm:cxn modelId="{FD0112C7-6782-4229-89A2-8E8FBEB3D3A9}" srcId="{16F828CD-FB7A-42A5-AEC5-1269889B3924}" destId="{F4BC4CD3-6242-4537-B440-A5E1B77EBD49}" srcOrd="3" destOrd="0" parTransId="{873C4F3A-0C09-4A1B-B656-E0E1F804478D}" sibTransId="{A3C2BCBE-AA52-441F-92F7-BC58A271C278}"/>
    <dgm:cxn modelId="{1CF9EF2D-FA66-4496-A67A-7B73B5E45C00}" srcId="{16F828CD-FB7A-42A5-AEC5-1269889B3924}" destId="{9E84A114-68D9-4EF9-94E4-E495F0F8E7F6}" srcOrd="2" destOrd="0" parTransId="{7577F094-2C6A-453E-8483-67AE11FBC8BD}" sibTransId="{AFBD8B82-8137-4858-A53A-379E9D00B51F}"/>
    <dgm:cxn modelId="{D27379FE-E757-46B0-A034-61A751A7B4FF}" srcId="{16F828CD-FB7A-42A5-AEC5-1269889B3924}" destId="{ED9712A2-6E18-463E-B3EE-6C4463325689}" srcOrd="1" destOrd="0" parTransId="{C167C404-1529-46AD-ADB4-9C9F315A33DC}" sibTransId="{611C6424-2F6A-4699-8BCA-014EB29AD2AC}"/>
    <dgm:cxn modelId="{C3306999-0229-4E0C-9487-C548A34D960E}" type="presParOf" srcId="{42289EA2-EE7C-4150-A047-3BB8BFADCC44}" destId="{5249D1D3-8A0B-4502-BBBE-955B74CE7A8A}" srcOrd="0" destOrd="0" presId="urn:microsoft.com/office/officeart/2005/8/layout/default"/>
    <dgm:cxn modelId="{86A01A5A-F12C-46EF-88F1-1810DA93605C}" type="presParOf" srcId="{42289EA2-EE7C-4150-A047-3BB8BFADCC44}" destId="{A1D3EC99-118C-46CD-B456-9D085BC4E5EA}" srcOrd="1" destOrd="0" presId="urn:microsoft.com/office/officeart/2005/8/layout/default"/>
    <dgm:cxn modelId="{18D39FC3-CF77-45B4-AD53-07559279A2A9}" type="presParOf" srcId="{42289EA2-EE7C-4150-A047-3BB8BFADCC44}" destId="{168B8FC9-04B7-4D37-908E-8CD8F3E70A27}" srcOrd="2" destOrd="0" presId="urn:microsoft.com/office/officeart/2005/8/layout/default"/>
    <dgm:cxn modelId="{E1E051A8-05DB-4D67-950C-44EC902D491A}" type="presParOf" srcId="{42289EA2-EE7C-4150-A047-3BB8BFADCC44}" destId="{563F20B1-CC7E-4A6D-AC42-5EF05E970248}" srcOrd="3" destOrd="0" presId="urn:microsoft.com/office/officeart/2005/8/layout/default"/>
    <dgm:cxn modelId="{DF41E953-184C-45C4-9F57-26FDAB179238}" type="presParOf" srcId="{42289EA2-EE7C-4150-A047-3BB8BFADCC44}" destId="{7A439FBF-6F22-4337-BED1-06F9F4C36296}" srcOrd="4" destOrd="0" presId="urn:microsoft.com/office/officeart/2005/8/layout/default"/>
    <dgm:cxn modelId="{42C1AE05-FAAA-4810-831D-18E47A251661}" type="presParOf" srcId="{42289EA2-EE7C-4150-A047-3BB8BFADCC44}" destId="{1F2B153D-BD8F-41C1-9D7D-3E728C56C682}" srcOrd="5" destOrd="0" presId="urn:microsoft.com/office/officeart/2005/8/layout/default"/>
    <dgm:cxn modelId="{510AE65E-7896-42B0-A3C2-DEEEAF1B6785}" type="presParOf" srcId="{42289EA2-EE7C-4150-A047-3BB8BFADCC44}" destId="{B0EF504F-7DA4-4431-AB33-8A5850A92479}" srcOrd="6" destOrd="0" presId="urn:microsoft.com/office/officeart/2005/8/layout/default"/>
    <dgm:cxn modelId="{F3CBC144-EC27-4E29-B85B-4047EB54ECDC}" type="presParOf" srcId="{42289EA2-EE7C-4150-A047-3BB8BFADCC44}" destId="{13B82025-8C3A-4E6F-A1EA-790B711B1BC2}" srcOrd="7" destOrd="0" presId="urn:microsoft.com/office/officeart/2005/8/layout/default"/>
    <dgm:cxn modelId="{158EE597-697C-4F13-A4E3-AF424C2123C6}" type="presParOf" srcId="{42289EA2-EE7C-4150-A047-3BB8BFADCC44}" destId="{6A3CDAF7-8065-45BA-9D07-A7B6B6BEDA7F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49D1D3-8A0B-4502-BBBE-955B74CE7A8A}">
      <dsp:nvSpPr>
        <dsp:cNvPr id="0" name=""/>
        <dsp:cNvSpPr/>
      </dsp:nvSpPr>
      <dsp:spPr>
        <a:xfrm>
          <a:off x="0" y="635777"/>
          <a:ext cx="2546945" cy="1528167"/>
        </a:xfrm>
        <a:prstGeom prst="bevel">
          <a:avLst/>
        </a:prstGeom>
        <a:solidFill>
          <a:srgbClr val="F2672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B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Порог чувствительности</a:t>
          </a:r>
          <a:endParaRPr lang="ru-RU" sz="20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91021" y="826798"/>
        <a:ext cx="2164903" cy="1146125"/>
      </dsp:txXfrm>
    </dsp:sp>
    <dsp:sp modelId="{168B8FC9-04B7-4D37-908E-8CD8F3E70A27}">
      <dsp:nvSpPr>
        <dsp:cNvPr id="0" name=""/>
        <dsp:cNvSpPr/>
      </dsp:nvSpPr>
      <dsp:spPr>
        <a:xfrm>
          <a:off x="2758570" y="624743"/>
          <a:ext cx="2546945" cy="1528167"/>
        </a:xfrm>
        <a:prstGeom prst="bevel">
          <a:avLst/>
        </a:prstGeom>
        <a:solidFill>
          <a:srgbClr val="C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Адаптация</a:t>
          </a:r>
          <a:endParaRPr lang="ru-RU" sz="20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949591" y="815764"/>
        <a:ext cx="2164903" cy="1146125"/>
      </dsp:txXfrm>
    </dsp:sp>
    <dsp:sp modelId="{7A439FBF-6F22-4337-BED1-06F9F4C36296}">
      <dsp:nvSpPr>
        <dsp:cNvPr id="0" name=""/>
        <dsp:cNvSpPr/>
      </dsp:nvSpPr>
      <dsp:spPr>
        <a:xfrm>
          <a:off x="5603279" y="635777"/>
          <a:ext cx="2546945" cy="1528167"/>
        </a:xfrm>
        <a:prstGeom prst="bevel">
          <a:avLst/>
        </a:prstGeom>
        <a:solidFill>
          <a:srgbClr val="E78E2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     </a:t>
          </a:r>
          <a:r>
            <a:rPr lang="ru-RU" sz="20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Контраст</a:t>
          </a:r>
          <a:r>
            <a:rPr lang="ru-RU" sz="2000" kern="1200" dirty="0" smtClean="0"/>
            <a:t>	</a:t>
          </a:r>
          <a:endParaRPr lang="ru-RU" sz="2000" kern="1200" dirty="0"/>
        </a:p>
      </dsp:txBody>
      <dsp:txXfrm>
        <a:off x="5794300" y="826798"/>
        <a:ext cx="2164903" cy="1146125"/>
      </dsp:txXfrm>
    </dsp:sp>
    <dsp:sp modelId="{B0EF504F-7DA4-4431-AB33-8A5850A92479}">
      <dsp:nvSpPr>
        <dsp:cNvPr id="0" name=""/>
        <dsp:cNvSpPr/>
      </dsp:nvSpPr>
      <dsp:spPr>
        <a:xfrm>
          <a:off x="1400819" y="2418638"/>
          <a:ext cx="2546945" cy="1528167"/>
        </a:xfrm>
        <a:prstGeom prst="bevel">
          <a:avLst/>
        </a:prstGeom>
        <a:solidFill>
          <a:srgbClr val="921A1D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Взаимодействие</a:t>
          </a:r>
          <a:endParaRPr lang="ru-RU" sz="20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591840" y="2609659"/>
        <a:ext cx="2164903" cy="1146125"/>
      </dsp:txXfrm>
    </dsp:sp>
    <dsp:sp modelId="{6A3CDAF7-8065-45BA-9D07-A7B6B6BEDA7F}">
      <dsp:nvSpPr>
        <dsp:cNvPr id="0" name=""/>
        <dsp:cNvSpPr/>
      </dsp:nvSpPr>
      <dsp:spPr>
        <a:xfrm>
          <a:off x="4202459" y="2418638"/>
          <a:ext cx="2546945" cy="1528167"/>
        </a:xfrm>
        <a:prstGeom prst="bevel">
          <a:avLst/>
        </a:prstGeom>
        <a:solidFill>
          <a:srgbClr val="E62B2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Синестезия</a:t>
          </a:r>
          <a:endParaRPr lang="ru-RU" sz="20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393480" y="2609659"/>
        <a:ext cx="2164903" cy="114612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ru-RU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CAD1885-E098-4B7A-990F-592BFF924F96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29191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245306-B2CB-4645-898C-C2FCC6886318}" type="datetimeFigureOut">
              <a:rPr lang="ru-RU" smtClean="0"/>
              <a:pPr/>
              <a:t>15.01.2021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4F20C5-343F-447E-95CE-BEBA09498C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2666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4F20C5-343F-447E-95CE-BEBA09498CFE}" type="slidenum">
              <a:rPr lang="ru-RU" smtClean="0">
                <a:solidFill>
                  <a:prstClr val="black"/>
                </a:solidFill>
              </a:rPr>
              <a:pPr/>
              <a:t>1</a:t>
            </a:fld>
            <a:endParaRPr lang="ru-RU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4F20C5-343F-447E-95CE-BEBA09498CFE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42950" y="2130425"/>
            <a:ext cx="84201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741858-E3CA-4C30-9D94-B3E7454F7347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E355F6-8B83-4D65-896D-3EEBFD751116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058025" y="609600"/>
            <a:ext cx="2105025" cy="54864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42950" y="609600"/>
            <a:ext cx="6162675" cy="54864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CA39E0-91F1-4BC9-BE67-AB32F1E71E63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933E49-F42B-4B24-8ECA-067FDC6D3F0A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DD68EA-4154-45CC-BBE3-438B7F56B3E5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742950" y="1981200"/>
            <a:ext cx="413385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29200" y="1981200"/>
            <a:ext cx="413385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69AF0C-A13A-461F-987E-CD43E91FF7F6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375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032375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0306DE-A36F-4B98-B5B7-872FDA113A29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33BCCF-00E1-43E0-A013-7B74FDB6F766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7F3A33-6A4A-4395-8324-C6DCD486F135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73500" y="273050"/>
            <a:ext cx="55372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0" y="1435100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DF35FE-C004-4173-8268-FCF9B3B392AF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75E57B-67AF-45F9-A9C5-5C088F397C07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42950" y="609600"/>
            <a:ext cx="84201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42950" y="1981200"/>
            <a:ext cx="84201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42950" y="6248400"/>
            <a:ext cx="2063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84550" y="6248400"/>
            <a:ext cx="313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99300" y="6248400"/>
            <a:ext cx="2063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28654A06-2576-4317-9918-DE5666745605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obu4ayka.ru/psihologiya/obraz-psihologiya.html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urait.ru/book/psihologiya-451094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6" y="715992"/>
            <a:ext cx="2983522" cy="929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>
            <a:spLocks noChangeArrowheads="1"/>
          </p:cNvSpPr>
          <p:nvPr/>
        </p:nvSpPr>
        <p:spPr bwMode="auto">
          <a:xfrm flipH="1">
            <a:off x="0" y="2471964"/>
            <a:ext cx="3079561" cy="1223106"/>
          </a:xfrm>
          <a:prstGeom prst="rect">
            <a:avLst/>
          </a:prstGeom>
          <a:gradFill rotWithShape="1">
            <a:gsLst>
              <a:gs pos="0">
                <a:srgbClr val="770000"/>
              </a:gs>
              <a:gs pos="50000">
                <a:srgbClr val="AD0000"/>
              </a:gs>
              <a:gs pos="100000">
                <a:srgbClr val="CE0000"/>
              </a:gs>
            </a:gsLst>
            <a:lin ang="0" scaled="1"/>
          </a:gradFill>
          <a:ln w="9525" algn="ctr">
            <a:noFill/>
            <a:round/>
            <a:headEnd/>
            <a:tailEnd/>
          </a:ln>
        </p:spPr>
        <p:txBody>
          <a:bodyPr/>
          <a:lstStyle/>
          <a:p>
            <a:pPr algn="ctr" defTabSz="1042988" fontAlgn="base">
              <a:spcBef>
                <a:spcPct val="0"/>
              </a:spcBef>
              <a:spcAft>
                <a:spcPct val="0"/>
              </a:spcAft>
            </a:pPr>
            <a:endParaRPr lang="ru-RU" sz="2400" dirty="0">
              <a:solidFill>
                <a:srgbClr val="000000"/>
              </a:solidFill>
            </a:endParaRPr>
          </a:p>
        </p:txBody>
      </p:sp>
      <p:sp>
        <p:nvSpPr>
          <p:cNvPr id="2071" name="Text Box 23"/>
          <p:cNvSpPr txBox="1">
            <a:spLocks noChangeArrowheads="1"/>
          </p:cNvSpPr>
          <p:nvPr/>
        </p:nvSpPr>
        <p:spPr bwMode="auto">
          <a:xfrm>
            <a:off x="3174451" y="2729574"/>
            <a:ext cx="6625151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Закономерности возникновения и динамика существования образа на уровне ощущения.</a:t>
            </a:r>
            <a:endParaRPr lang="ru-RU" sz="3600" b="1" dirty="0">
              <a:solidFill>
                <a:srgbClr val="C00000"/>
              </a:solidFill>
              <a:latin typeface="Times New Roman" panose="02020603050405020304" pitchFamily="18" charset="0"/>
              <a:ea typeface="Tahoma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17"/>
          <p:cNvSpPr txBox="1"/>
          <p:nvPr/>
        </p:nvSpPr>
        <p:spPr>
          <a:xfrm>
            <a:off x="6167888" y="715992"/>
            <a:ext cx="33444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СРЕДНЕРУССКИЙ ИНСТИТУТ УПРАВДЕНИЯ – ФИЛИАЛ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Банковский колледж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071919" y="6029325"/>
            <a:ext cx="22901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П201 Уланова А. </a:t>
            </a:r>
            <a:r>
              <a:rPr lang="ru-RU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г.Орёл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042" y="3989154"/>
            <a:ext cx="3097036" cy="2231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466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>
        <p14:vortex dir="r"/>
      </p:transition>
    </mc:Choice>
    <mc:Fallback xmlns="">
      <p:transition spd="slow" advClick="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726BBC40-DC5F-4399-A626-EBA12107D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3BCCF-00E1-43E0-A013-7B74FDB6F766}" type="slidenum">
              <a:rPr lang="ru-RU" smtClean="0"/>
              <a:pPr/>
              <a:t>10</a:t>
            </a:fld>
            <a:endParaRPr lang="ru-RU" dirty="0"/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E720EFBB-2394-489C-9315-00DA75B2DE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984" y="105068"/>
            <a:ext cx="2112751" cy="61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A1EA843-0F52-4CFE-804F-C7BAF87556B4}"/>
              </a:ext>
            </a:extLst>
          </p:cNvPr>
          <p:cNvSpPr/>
          <p:nvPr/>
        </p:nvSpPr>
        <p:spPr>
          <a:xfrm>
            <a:off x="6844020" y="96691"/>
            <a:ext cx="306198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СРЕДНЕРУССКИЙ ИНСТИТУТ УПРАВДЕНИЯ – ФИЛИАЛ</a:t>
            </a:r>
          </a:p>
          <a:p>
            <a:pPr algn="just"/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Банковский колледж</a:t>
            </a:r>
            <a:endParaRPr lang="ru-RU" sz="1400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F2916F54-0989-4A8B-ACC5-41DCCB36AD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30412"/>
            <a:ext cx="581890" cy="1188411"/>
          </a:xfrm>
          <a:prstGeom prst="rect">
            <a:avLst/>
          </a:prstGeom>
          <a:gradFill rotWithShape="1">
            <a:gsLst>
              <a:gs pos="0">
                <a:srgbClr val="770000"/>
              </a:gs>
              <a:gs pos="50000">
                <a:srgbClr val="AD0000"/>
              </a:gs>
              <a:gs pos="100000">
                <a:srgbClr val="CE0000"/>
              </a:gs>
            </a:gsLst>
            <a:lin ang="0" scaled="1"/>
          </a:gradFill>
          <a:ln w="9525" algn="ctr">
            <a:noFill/>
            <a:round/>
            <a:headEnd/>
            <a:tailEnd/>
          </a:ln>
        </p:spPr>
        <p:txBody>
          <a:bodyPr/>
          <a:lstStyle>
            <a:defPPr>
              <a:defRPr lang="ru-RU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defTabSz="1042988"/>
            <a:endParaRPr lang="ru-RU" sz="2100" b="0"/>
          </a:p>
        </p:txBody>
      </p:sp>
      <p:sp>
        <p:nvSpPr>
          <p:cNvPr id="8" name="Line 30">
            <a:extLst>
              <a:ext uri="{FF2B5EF4-FFF2-40B4-BE49-F238E27FC236}">
                <a16:creationId xmlns:a16="http://schemas.microsoft.com/office/drawing/2014/main" id="{27ADB197-2565-4070-8A3A-B70BD4E891C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02977" y="1345348"/>
            <a:ext cx="8618097" cy="373"/>
          </a:xfrm>
          <a:prstGeom prst="line">
            <a:avLst/>
          </a:prstGeom>
          <a:noFill/>
          <a:ln w="19050" cap="sq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A4BC2E6A-8AB3-4D10-92F1-AD4D23BF2D2E}"/>
              </a:ext>
            </a:extLst>
          </p:cNvPr>
          <p:cNvSpPr/>
          <p:nvPr/>
        </p:nvSpPr>
        <p:spPr>
          <a:xfrm>
            <a:off x="290946" y="1536174"/>
            <a:ext cx="931978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такое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образ?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Когда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 разговариваете с каким-то человеком, вы не его видите перед собой, а своё представление о нём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Образ.</a:t>
            </a:r>
          </a:p>
          <a:p>
            <a:pPr lvl="0"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Когда вы вспоминаете об отпуске, вы не улицы-пляжи-моря вспоминаете, а впечатление от них –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Когда вы читаете эпизод истории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мира-страны-личности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вы не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перечень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реальных фактов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принимаете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виде знаний,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сформированный историками,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традициями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общественным мнением,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сплетнями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т.д. шаблон-представление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ru-RU" dirty="0" smtClean="0"/>
              <a:t>–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</a:t>
            </a:r>
            <a:r>
              <a:rPr lang="ru-RU" dirty="0"/>
              <a:t>.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F3A67227-8214-4B11-84B0-FD3DDD71F843}"/>
              </a:ext>
            </a:extLst>
          </p:cNvPr>
          <p:cNvSpPr/>
          <p:nvPr/>
        </p:nvSpPr>
        <p:spPr>
          <a:xfrm>
            <a:off x="1177801" y="915073"/>
            <a:ext cx="68588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</a:t>
            </a:r>
            <a:endParaRPr lang="ru-RU" b="1" i="1" dirty="0">
              <a:solidFill>
                <a:srgbClr val="C0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2873" y="3234550"/>
            <a:ext cx="3810177" cy="301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1948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726BBC40-DC5F-4399-A626-EBA12107D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3BCCF-00E1-43E0-A013-7B74FDB6F766}" type="slidenum">
              <a:rPr lang="ru-RU" smtClean="0"/>
              <a:pPr/>
              <a:t>11</a:t>
            </a:fld>
            <a:endParaRPr lang="ru-RU" dirty="0"/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E720EFBB-2394-489C-9315-00DA75B2DE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984" y="105068"/>
            <a:ext cx="2112751" cy="61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A1EA843-0F52-4CFE-804F-C7BAF87556B4}"/>
              </a:ext>
            </a:extLst>
          </p:cNvPr>
          <p:cNvSpPr/>
          <p:nvPr/>
        </p:nvSpPr>
        <p:spPr>
          <a:xfrm>
            <a:off x="6844020" y="96691"/>
            <a:ext cx="306198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СРЕДНЕРУССКИЙ ИНСТИТУТ УПРАВДЕНИЯ – ФИЛИАЛ</a:t>
            </a:r>
          </a:p>
          <a:p>
            <a:pPr algn="just"/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Банковский колледж</a:t>
            </a:r>
            <a:endParaRPr lang="ru-RU" sz="1400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F2916F54-0989-4A8B-ACC5-41DCCB36AD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30412"/>
            <a:ext cx="581890" cy="1188411"/>
          </a:xfrm>
          <a:prstGeom prst="rect">
            <a:avLst/>
          </a:prstGeom>
          <a:gradFill rotWithShape="1">
            <a:gsLst>
              <a:gs pos="0">
                <a:srgbClr val="770000"/>
              </a:gs>
              <a:gs pos="50000">
                <a:srgbClr val="AD0000"/>
              </a:gs>
              <a:gs pos="100000">
                <a:srgbClr val="CE0000"/>
              </a:gs>
            </a:gsLst>
            <a:lin ang="0" scaled="1"/>
          </a:gradFill>
          <a:ln w="9525" algn="ctr">
            <a:noFill/>
            <a:round/>
            <a:headEnd/>
            <a:tailEnd/>
          </a:ln>
        </p:spPr>
        <p:txBody>
          <a:bodyPr/>
          <a:lstStyle>
            <a:defPPr>
              <a:defRPr lang="ru-RU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defTabSz="1042988"/>
            <a:endParaRPr lang="ru-RU" sz="2100" b="0"/>
          </a:p>
        </p:txBody>
      </p:sp>
      <p:sp>
        <p:nvSpPr>
          <p:cNvPr id="8" name="Line 30">
            <a:extLst>
              <a:ext uri="{FF2B5EF4-FFF2-40B4-BE49-F238E27FC236}">
                <a16:creationId xmlns:a16="http://schemas.microsoft.com/office/drawing/2014/main" id="{27ADB197-2565-4070-8A3A-B70BD4E891C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02977" y="1345348"/>
            <a:ext cx="8618097" cy="373"/>
          </a:xfrm>
          <a:prstGeom prst="line">
            <a:avLst/>
          </a:prstGeom>
          <a:noFill/>
          <a:ln w="19050" cap="sq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A4BC2E6A-8AB3-4D10-92F1-AD4D23BF2D2E}"/>
              </a:ext>
            </a:extLst>
          </p:cNvPr>
          <p:cNvSpPr/>
          <p:nvPr/>
        </p:nvSpPr>
        <p:spPr>
          <a:xfrm>
            <a:off x="290946" y="1536174"/>
            <a:ext cx="9319780" cy="40421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1800"/>
              </a:lnSpc>
              <a:spcAft>
                <a:spcPts val="1875"/>
              </a:spcAf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Образ не представляет собой некоторого моментального снимка предмета. Его формирование — это сложный развертывающийся во времени процесс, в ходе которого отражение становится все более и более адекватным отражаемому предмету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ts val="1800"/>
              </a:lnSpc>
              <a:spcAft>
                <a:spcPts val="1875"/>
              </a:spcAf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Этот процесс не является монотонным; в ходе 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его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развития неизбежно возникают противоречия: 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например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между ощущениями.</a:t>
            </a:r>
          </a:p>
          <a:p>
            <a:pPr algn="just">
              <a:lnSpc>
                <a:spcPts val="1800"/>
              </a:lnSpc>
              <a:spcAft>
                <a:spcPts val="0"/>
              </a:spcAft>
            </a:pP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 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этом на каждой фазе процесса выявляются </a:t>
            </a:r>
            <a:endParaRPr lang="ru-RU" sz="20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ts val="1800"/>
              </a:lnSpc>
              <a:spcAft>
                <a:spcPts val="0"/>
              </a:spcAft>
            </a:pP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все новые 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свойства предмета и уточняются те, </a:t>
            </a:r>
            <a:endParaRPr lang="ru-RU" sz="20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ts val="1800"/>
              </a:lnSpc>
              <a:spcAft>
                <a:spcPts val="0"/>
              </a:spcAft>
            </a:pP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которые 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уже выявлены. В процессе </a:t>
            </a:r>
            <a:endParaRPr lang="ru-RU" sz="20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ts val="1800"/>
              </a:lnSpc>
              <a:spcAft>
                <a:spcPts val="0"/>
              </a:spcAft>
            </a:pP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отражения 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непрестанно происходит </a:t>
            </a:r>
            <a:endParaRPr lang="ru-RU" sz="20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ts val="1800"/>
              </a:lnSpc>
              <a:spcAft>
                <a:spcPts val="0"/>
              </a:spcAft>
            </a:pP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реконструкция 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образа в направлении </a:t>
            </a:r>
            <a:endParaRPr lang="ru-RU" sz="20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ts val="1800"/>
              </a:lnSpc>
              <a:spcAft>
                <a:spcPts val="0"/>
              </a:spcAft>
            </a:pP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повышения 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уровня его адекватности </a:t>
            </a:r>
            <a:endParaRPr lang="ru-RU" sz="20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ts val="1800"/>
              </a:lnSpc>
              <a:spcAft>
                <a:spcPts val="0"/>
              </a:spcAft>
            </a:pP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предмету 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(и в зависимости от целей </a:t>
            </a:r>
            <a:endParaRPr lang="ru-RU" sz="20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ts val="1800"/>
              </a:lnSpc>
              <a:spcAft>
                <a:spcPts val="0"/>
              </a:spcAft>
            </a:pP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деятельности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которые 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человек ставит </a:t>
            </a:r>
            <a:endParaRPr lang="ru-RU" sz="20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ts val="1800"/>
              </a:lnSpc>
              <a:spcAft>
                <a:spcPts val="0"/>
              </a:spcAft>
            </a:pP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перед 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собой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F3A67227-8214-4B11-84B0-FD3DDD71F843}"/>
              </a:ext>
            </a:extLst>
          </p:cNvPr>
          <p:cNvSpPr/>
          <p:nvPr/>
        </p:nvSpPr>
        <p:spPr>
          <a:xfrm>
            <a:off x="1177801" y="915073"/>
            <a:ext cx="68588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</a:t>
            </a:r>
            <a:endParaRPr lang="ru-RU" b="1" i="1" dirty="0">
              <a:solidFill>
                <a:srgbClr val="C0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5631" y="3026738"/>
            <a:ext cx="3345443" cy="3221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1730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A071DB6A-6694-411A-A701-4906310FD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F3A33-6A4A-4395-8324-C6DCD486F135}" type="slidenum">
              <a:rPr lang="ru-RU" smtClean="0"/>
              <a:pPr/>
              <a:t>12</a:t>
            </a:fld>
            <a:endParaRPr lang="ru-RU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41C20BD7-9A01-42B7-877B-05C994132D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984" y="105068"/>
            <a:ext cx="2112751" cy="61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8680C3A-7242-4F26-9C03-97C5BC3E6140}"/>
              </a:ext>
            </a:extLst>
          </p:cNvPr>
          <p:cNvSpPr/>
          <p:nvPr/>
        </p:nvSpPr>
        <p:spPr>
          <a:xfrm>
            <a:off x="6719582" y="105068"/>
            <a:ext cx="295292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СРЕДНЕРУССКИЙ ИНСТИТУТ УПРАВДЕНИЯ – ФИЛИАЛ</a:t>
            </a:r>
          </a:p>
          <a:p>
            <a:pPr algn="just"/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Банковский колледж</a:t>
            </a:r>
            <a:endParaRPr lang="ru-RU" sz="1400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A730597-6831-4468-BE58-B0FB925C48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30412"/>
            <a:ext cx="581890" cy="1188411"/>
          </a:xfrm>
          <a:prstGeom prst="rect">
            <a:avLst/>
          </a:prstGeom>
          <a:gradFill rotWithShape="1">
            <a:gsLst>
              <a:gs pos="0">
                <a:srgbClr val="770000"/>
              </a:gs>
              <a:gs pos="50000">
                <a:srgbClr val="AD0000"/>
              </a:gs>
              <a:gs pos="100000">
                <a:srgbClr val="CE0000"/>
              </a:gs>
            </a:gsLst>
            <a:lin ang="0" scaled="1"/>
          </a:gradFill>
          <a:ln w="9525" algn="ctr">
            <a:noFill/>
            <a:round/>
            <a:headEnd/>
            <a:tailEnd/>
          </a:ln>
        </p:spPr>
        <p:txBody>
          <a:bodyPr/>
          <a:lstStyle>
            <a:defPPr>
              <a:defRPr lang="ru-RU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defTabSz="1042988"/>
            <a:endParaRPr lang="ru-RU" sz="2100" b="0"/>
          </a:p>
        </p:txBody>
      </p:sp>
      <p:sp>
        <p:nvSpPr>
          <p:cNvPr id="6" name="Line 30">
            <a:extLst>
              <a:ext uri="{FF2B5EF4-FFF2-40B4-BE49-F238E27FC236}">
                <a16:creationId xmlns:a16="http://schemas.microsoft.com/office/drawing/2014/main" id="{B36078E4-BAA8-4C80-B0C3-05491027EB4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02977" y="1345348"/>
            <a:ext cx="8618097" cy="373"/>
          </a:xfrm>
          <a:prstGeom prst="line">
            <a:avLst/>
          </a:prstGeom>
          <a:noFill/>
          <a:ln w="19050" cap="sq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42F5B11-F25D-497E-B64D-29584EB44E96}"/>
              </a:ext>
            </a:extLst>
          </p:cNvPr>
          <p:cNvSpPr/>
          <p:nvPr/>
        </p:nvSpPr>
        <p:spPr>
          <a:xfrm>
            <a:off x="802977" y="843732"/>
            <a:ext cx="66265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Список используемой литературы:</a:t>
            </a:r>
            <a:endParaRPr lang="ru-RU" i="1" dirty="0">
              <a:solidFill>
                <a:srgbClr val="C00000"/>
              </a:solidFill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1E93058-1B6A-453E-A9D7-F68F56C2D986}"/>
              </a:ext>
            </a:extLst>
          </p:cNvPr>
          <p:cNvSpPr/>
          <p:nvPr/>
        </p:nvSpPr>
        <p:spPr>
          <a:xfrm>
            <a:off x="233495" y="1582396"/>
            <a:ext cx="8618097" cy="38584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15000"/>
              </a:lnSpc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</a:t>
            </a:r>
            <a:r>
              <a:rPr lang="ru-RU" sz="1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Каратьян</a:t>
            </a:r>
            <a:r>
              <a:rPr lang="ru-RU" sz="1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Т.В., Гусева Т.И. «Психология личности: конспект лекций» лекция 11-12; 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ISBN 978-5-519-66880-4, 2019г</a:t>
            </a:r>
            <a:endParaRPr lang="ru-RU" sz="1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kern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kern="1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Ведмеш</a:t>
            </a:r>
            <a:r>
              <a:rPr lang="ru-RU" sz="1400" kern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Н.А.</a:t>
            </a:r>
            <a:r>
              <a:rPr lang="ru-RU" sz="1400" b="1" kern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1400" kern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Самооценка личности» https://</a:t>
            </a:r>
            <a:r>
              <a:rPr lang="ru-RU" sz="1400" kern="1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ps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Петровский А.В. Введение в психологию. Под общ.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ред.проф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А.В. Петровского. - М., 1996. - 496 с.</a:t>
            </a: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Теплов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Б.М.. Психология. –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Учпедгиз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.- М: 1953 г. - 420 с.</a:t>
            </a:r>
          </a:p>
          <a:p>
            <a:pPr marL="285750" indent="-285750" algn="l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r>
              <a:rPr lang="en-US" sz="1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://</a:t>
            </a:r>
            <a:r>
              <a:rPr lang="en-US" sz="1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obu4ayka.ru/psihologiya/obraz-psihologiya.html</a:t>
            </a:r>
            <a:endParaRPr lang="ru-RU" sz="14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l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r>
              <a:rPr lang="ru-RU" sz="1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Психология социально-правовой деятельности. 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Учебник и практикум для СПО (</a:t>
            </a:r>
            <a:r>
              <a:rPr lang="ru-RU" sz="1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Сережко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Т. А., Васильченко Т. З., Волобуева Н. М</a:t>
            </a:r>
            <a:r>
              <a:rPr lang="ru-RU" sz="1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.)</a:t>
            </a:r>
          </a:p>
          <a:p>
            <a:pPr marL="285750" indent="-285750" algn="l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r>
              <a:rPr lang="ru-RU" sz="1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Психология. 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Учебник для СПО (Иванников В. А.) </a:t>
            </a:r>
          </a:p>
          <a:p>
            <a:pPr algn="l">
              <a:lnSpc>
                <a:spcPct val="115000"/>
              </a:lnSpc>
              <a:spcAft>
                <a:spcPts val="1000"/>
              </a:spcAft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</a:br>
            <a:endParaRPr lang="ru-RU" sz="18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 </a:t>
            </a:r>
            <a:endParaRPr lang="ru-RU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0" y="0"/>
            <a:ext cx="9906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52371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rgbClr val="337AB7"/>
                </a:solidFill>
                <a:effectLst/>
                <a:latin typeface="Arial" panose="020B0604020202020204" pitchFamily="34" charset="0"/>
                <a:hlinkClick r:id="rId4"/>
              </a:rPr>
              <a:t>  </a:t>
            </a:r>
            <a:r>
              <a:rPr kumimoji="0" lang="ru-RU" altLang="ru-RU" sz="1900" b="0" i="0" u="none" strike="noStrike" cap="none" normalizeH="0" baseline="0" smtClean="0">
                <a:ln>
                  <a:noFill/>
                </a:ln>
                <a:solidFill>
                  <a:srgbClr val="337AB7"/>
                </a:solidFill>
                <a:effectLst/>
                <a:latin typeface="Arial" panose="020B0604020202020204" pitchFamily="34" charset="0"/>
              </a:rPr>
              <a:t> </a:t>
            </a:r>
            <a: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rgbClr val="337AB7"/>
                </a:solidFill>
                <a:effectLst/>
                <a:latin typeface="Arial" panose="020B0604020202020204" pitchFamily="34" charset="0"/>
              </a:rPr>
              <a:t>    </a:t>
            </a:r>
            <a:r>
              <a:rPr kumimoji="0" lang="ru-RU" altLang="ru-RU" sz="900" b="1" i="0" u="none" strike="noStrike" cap="none" normalizeH="0" baseline="0" smtClean="0">
                <a:ln>
                  <a:noFill/>
                </a:ln>
                <a:solidFill>
                  <a:srgbClr val="A0A4A8"/>
                </a:solidFill>
                <a:effectLst/>
                <a:latin typeface="Arial" panose="020B0604020202020204" pitchFamily="34" charset="0"/>
              </a:rPr>
              <a:t>ПСИХОЛОГИЯ. УЧЕБНИК ДЛЯ СПО (ИВАННИКОВ В. А.) 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rgbClr val="337AB7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AutoShape 2" descr="https://urait.ru/images/viewer/button-back.svg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191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467" y="2302933"/>
            <a:ext cx="3166533" cy="999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4678878" y="0"/>
            <a:ext cx="5227121" cy="6858000"/>
          </a:xfrm>
          <a:prstGeom prst="rect">
            <a:avLst/>
          </a:prstGeom>
          <a:gradFill rotWithShape="1">
            <a:gsLst>
              <a:gs pos="0">
                <a:srgbClr val="770000"/>
              </a:gs>
              <a:gs pos="50000">
                <a:srgbClr val="AD0000"/>
              </a:gs>
              <a:gs pos="100000">
                <a:srgbClr val="CE0000"/>
              </a:gs>
            </a:gsLst>
            <a:lin ang="0" scaled="1"/>
          </a:gradFill>
          <a:ln w="9525" algn="ctr">
            <a:noFill/>
            <a:round/>
            <a:headEnd/>
            <a:tailEnd/>
          </a:ln>
        </p:spPr>
        <p:txBody>
          <a:bodyPr/>
          <a:lstStyle/>
          <a:p>
            <a:pPr defTabSz="1042988"/>
            <a:endParaRPr lang="ru-RU" sz="2100" b="0"/>
          </a:p>
        </p:txBody>
      </p:sp>
      <p:sp>
        <p:nvSpPr>
          <p:cNvPr id="35844" name="Text Box 2052"/>
          <p:cNvSpPr txBox="1">
            <a:spLocks noChangeArrowheads="1"/>
          </p:cNvSpPr>
          <p:nvPr/>
        </p:nvSpPr>
        <p:spPr bwMode="auto">
          <a:xfrm>
            <a:off x="4847746" y="43458"/>
            <a:ext cx="4889383" cy="3293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endParaRPr lang="ru-RU" sz="28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spcBef>
                <a:spcPct val="50000"/>
              </a:spcBef>
            </a:pPr>
            <a:endParaRPr lang="ru-RU" sz="2800" b="1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spcBef>
                <a:spcPct val="50000"/>
              </a:spcBef>
            </a:pPr>
            <a:endParaRPr lang="ru-RU" sz="2800" b="1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spcBef>
                <a:spcPct val="50000"/>
              </a:spcBef>
            </a:pPr>
            <a:endParaRPr lang="ru-RU" sz="2800" b="1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spcBef>
                <a:spcPct val="50000"/>
              </a:spcBef>
            </a:pPr>
            <a:r>
              <a:rPr lang="ru-RU" sz="3600" b="1" dirty="0">
                <a:solidFill>
                  <a:schemeClr val="bg1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Спасибо за внимание!</a:t>
            </a:r>
          </a:p>
        </p:txBody>
      </p:sp>
      <p:sp>
        <p:nvSpPr>
          <p:cNvPr id="5" name="TextBox 10"/>
          <p:cNvSpPr txBox="1">
            <a:spLocks noChangeArrowheads="1"/>
          </p:cNvSpPr>
          <p:nvPr/>
        </p:nvSpPr>
        <p:spPr bwMode="auto">
          <a:xfrm>
            <a:off x="1532080" y="3336667"/>
            <a:ext cx="2379663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 dirty="0">
                <a:solidFill>
                  <a:srgbClr val="C00000"/>
                </a:solidFill>
                <a:latin typeface="Arial Narrow" pitchFamily="34" charset="0"/>
              </a:rPr>
              <a:t>СРЕДНЕРУССКИЙ ИНСТИТУТ УПРАВЛЕНИЯ-ФИЛИАЛ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 dirty="0">
                <a:solidFill>
                  <a:srgbClr val="C00000"/>
                </a:solidFill>
                <a:latin typeface="Arial Narrow" pitchFamily="34" charset="0"/>
              </a:rPr>
              <a:t>Банковский колледж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F3A33-6A4A-4395-8324-C6DCD486F135}" type="slidenum">
              <a:rPr lang="ru-RU" smtClean="0">
                <a:solidFill>
                  <a:schemeClr val="bg2">
                    <a:lumMod val="75000"/>
                  </a:schemeClr>
                </a:solidFill>
              </a:rPr>
              <a:pPr/>
              <a:t>2</a:t>
            </a:fld>
            <a:endParaRPr lang="ru-RU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5" name="Line 30"/>
          <p:cNvSpPr>
            <a:spLocks noChangeShapeType="1"/>
          </p:cNvSpPr>
          <p:nvPr/>
        </p:nvSpPr>
        <p:spPr bwMode="auto">
          <a:xfrm flipV="1">
            <a:off x="802977" y="1345348"/>
            <a:ext cx="8618097" cy="373"/>
          </a:xfrm>
          <a:prstGeom prst="line">
            <a:avLst/>
          </a:prstGeom>
          <a:noFill/>
          <a:ln w="19050" cap="sq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976" y="157310"/>
            <a:ext cx="2112751" cy="61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>
            <a:spLocks noChangeArrowheads="1"/>
          </p:cNvSpPr>
          <p:nvPr/>
        </p:nvSpPr>
        <p:spPr bwMode="auto">
          <a:xfrm>
            <a:off x="0" y="157310"/>
            <a:ext cx="581890" cy="1188411"/>
          </a:xfrm>
          <a:prstGeom prst="rect">
            <a:avLst/>
          </a:prstGeom>
          <a:gradFill rotWithShape="1">
            <a:gsLst>
              <a:gs pos="0">
                <a:srgbClr val="770000"/>
              </a:gs>
              <a:gs pos="50000">
                <a:srgbClr val="AD0000"/>
              </a:gs>
              <a:gs pos="100000">
                <a:srgbClr val="CE0000"/>
              </a:gs>
            </a:gsLst>
            <a:lin ang="0" scaled="1"/>
          </a:gradFill>
          <a:ln w="9525" algn="ctr">
            <a:noFill/>
            <a:round/>
            <a:headEnd/>
            <a:tailEnd/>
          </a:ln>
        </p:spPr>
        <p:txBody>
          <a:bodyPr/>
          <a:lstStyle>
            <a:defPPr>
              <a:defRPr lang="ru-RU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defTabSz="1042988"/>
            <a:endParaRPr lang="ru-RU" sz="2100" b="0"/>
          </a:p>
        </p:txBody>
      </p:sp>
      <p:sp>
        <p:nvSpPr>
          <p:cNvPr id="34" name="TextBox 17"/>
          <p:cNvSpPr txBox="1"/>
          <p:nvPr/>
        </p:nvSpPr>
        <p:spPr>
          <a:xfrm>
            <a:off x="6418054" y="209553"/>
            <a:ext cx="308065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СРЕДНЕРУССКИЙ ИНСТИТУТ УПРАВДЕНИЯ – ФИЛИАЛ</a:t>
            </a:r>
          </a:p>
          <a:p>
            <a:pPr algn="just"/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Банковский колледж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02976" y="876062"/>
            <a:ext cx="86180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Понятие ощущения.</a:t>
            </a:r>
            <a:endParaRPr lang="ru-RU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7CFF25C-6F22-4C37-B52F-1E304A89F249}"/>
              </a:ext>
            </a:extLst>
          </p:cNvPr>
          <p:cNvSpPr/>
          <p:nvPr/>
        </p:nvSpPr>
        <p:spPr>
          <a:xfrm>
            <a:off x="461394" y="1720840"/>
            <a:ext cx="595666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Иногда, мы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даже не задумываемся о том, насколько важны в нашей жизни ощущения. Человек воспринимает мир своими сенсорными системами, познает его и изучает, мы мыслим нашими ощущениями, каждая мысль порождается именно ими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Несмотря на то , что мир ощущений кажется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нам безграничным и неосязаемым, у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них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 же есть свои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закономерности.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7056" y="2693324"/>
            <a:ext cx="3128237" cy="2561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572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F3A33-6A4A-4395-8324-C6DCD486F135}" type="slidenum">
              <a:rPr lang="ru-RU" smtClean="0">
                <a:solidFill>
                  <a:schemeClr val="bg2">
                    <a:lumMod val="75000"/>
                  </a:schemeClr>
                </a:solidFill>
              </a:rPr>
              <a:pPr/>
              <a:t>3</a:t>
            </a:fld>
            <a:endParaRPr lang="ru-RU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5" name="Line 30"/>
          <p:cNvSpPr>
            <a:spLocks noChangeShapeType="1"/>
          </p:cNvSpPr>
          <p:nvPr/>
        </p:nvSpPr>
        <p:spPr bwMode="auto">
          <a:xfrm flipV="1">
            <a:off x="802977" y="1345348"/>
            <a:ext cx="8618097" cy="373"/>
          </a:xfrm>
          <a:prstGeom prst="line">
            <a:avLst/>
          </a:prstGeom>
          <a:noFill/>
          <a:ln w="19050" cap="sq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712" y="105067"/>
            <a:ext cx="2112751" cy="61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>
            <a:spLocks noChangeArrowheads="1"/>
          </p:cNvSpPr>
          <p:nvPr/>
        </p:nvSpPr>
        <p:spPr bwMode="auto">
          <a:xfrm>
            <a:off x="0" y="157310"/>
            <a:ext cx="581890" cy="1188411"/>
          </a:xfrm>
          <a:prstGeom prst="rect">
            <a:avLst/>
          </a:prstGeom>
          <a:gradFill rotWithShape="1">
            <a:gsLst>
              <a:gs pos="0">
                <a:srgbClr val="770000"/>
              </a:gs>
              <a:gs pos="50000">
                <a:srgbClr val="AD0000"/>
              </a:gs>
              <a:gs pos="100000">
                <a:srgbClr val="CE0000"/>
              </a:gs>
            </a:gsLst>
            <a:lin ang="0" scaled="1"/>
          </a:gradFill>
          <a:ln w="9525" algn="ctr">
            <a:noFill/>
            <a:round/>
            <a:headEnd/>
            <a:tailEnd/>
          </a:ln>
        </p:spPr>
        <p:txBody>
          <a:bodyPr/>
          <a:lstStyle>
            <a:defPPr>
              <a:defRPr lang="ru-RU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defTabSz="1042988"/>
            <a:endParaRPr lang="ru-RU" sz="2100" b="0"/>
          </a:p>
        </p:txBody>
      </p:sp>
      <p:sp>
        <p:nvSpPr>
          <p:cNvPr id="34" name="TextBox 17"/>
          <p:cNvSpPr txBox="1"/>
          <p:nvPr/>
        </p:nvSpPr>
        <p:spPr>
          <a:xfrm>
            <a:off x="6418054" y="209553"/>
            <a:ext cx="308065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СРЕДНЕРУССКИЙ ИНСТИТУТ УПРАВДЕНИЯ – ФИЛИАЛ</a:t>
            </a:r>
          </a:p>
          <a:p>
            <a:pPr algn="just"/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Банковский колледж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16712" y="876061"/>
            <a:ext cx="86180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Закономерности ощущения.</a:t>
            </a:r>
            <a:endParaRPr lang="ru-RU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7667942"/>
              </p:ext>
            </p:extLst>
          </p:nvPr>
        </p:nvGraphicFramePr>
        <p:xfrm>
          <a:off x="950647" y="1733550"/>
          <a:ext cx="8150225" cy="45825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671792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F3A33-6A4A-4395-8324-C6DCD486F135}" type="slidenum">
              <a:rPr lang="ru-RU" smtClean="0">
                <a:solidFill>
                  <a:schemeClr val="bg2">
                    <a:lumMod val="75000"/>
                  </a:schemeClr>
                </a:solidFill>
              </a:rPr>
              <a:pPr/>
              <a:t>4</a:t>
            </a:fld>
            <a:endParaRPr lang="ru-RU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5" name="Line 30"/>
          <p:cNvSpPr>
            <a:spLocks noChangeShapeType="1"/>
          </p:cNvSpPr>
          <p:nvPr/>
        </p:nvSpPr>
        <p:spPr bwMode="auto">
          <a:xfrm flipV="1">
            <a:off x="802977" y="1345348"/>
            <a:ext cx="8618097" cy="373"/>
          </a:xfrm>
          <a:prstGeom prst="line">
            <a:avLst/>
          </a:prstGeom>
          <a:noFill/>
          <a:ln w="19050" cap="sq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712" y="105067"/>
            <a:ext cx="2112751" cy="61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>
            <a:spLocks noChangeArrowheads="1"/>
          </p:cNvSpPr>
          <p:nvPr/>
        </p:nvSpPr>
        <p:spPr bwMode="auto">
          <a:xfrm>
            <a:off x="0" y="157310"/>
            <a:ext cx="581890" cy="1188411"/>
          </a:xfrm>
          <a:prstGeom prst="rect">
            <a:avLst/>
          </a:prstGeom>
          <a:gradFill rotWithShape="1">
            <a:gsLst>
              <a:gs pos="0">
                <a:srgbClr val="770000"/>
              </a:gs>
              <a:gs pos="50000">
                <a:srgbClr val="AD0000"/>
              </a:gs>
              <a:gs pos="100000">
                <a:srgbClr val="CE0000"/>
              </a:gs>
            </a:gsLst>
            <a:lin ang="0" scaled="1"/>
          </a:gradFill>
          <a:ln w="9525" algn="ctr">
            <a:noFill/>
            <a:round/>
            <a:headEnd/>
            <a:tailEnd/>
          </a:ln>
        </p:spPr>
        <p:txBody>
          <a:bodyPr/>
          <a:lstStyle>
            <a:defPPr>
              <a:defRPr lang="ru-RU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defTabSz="1042988"/>
            <a:endParaRPr lang="ru-RU" sz="2100" b="0"/>
          </a:p>
        </p:txBody>
      </p:sp>
      <p:sp>
        <p:nvSpPr>
          <p:cNvPr id="34" name="TextBox 17"/>
          <p:cNvSpPr txBox="1"/>
          <p:nvPr/>
        </p:nvSpPr>
        <p:spPr>
          <a:xfrm>
            <a:off x="6418054" y="209553"/>
            <a:ext cx="308065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СРЕДНЕРУССКИЙ ИНСТИТУТ УПРАВДЕНИЯ – ФИЛИАЛ</a:t>
            </a:r>
          </a:p>
          <a:p>
            <a:pPr algn="just"/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Банковский колледж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02977" y="895700"/>
            <a:ext cx="86180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Порог чувствительности.</a:t>
            </a:r>
            <a:endParaRPr lang="ru-RU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57200" y="1428750"/>
            <a:ext cx="8248650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Порог чувствительности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– это опровержение того факта, который гласит – чем сильнее раздражитель, тем сильнее ощущения. На самом деле, в какой-то момент мы вообще перестаем воспринимать раздражители, когда они особо сильны. Так, человек не слышит звук выше 20 тыс. Герц.</a:t>
            </a:r>
          </a:p>
          <a:p>
            <a:pPr algn="just"/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У каждого рецептора есть нижний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порог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чувствительности – это характеризует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остроту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чувствительности рецептора. А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вот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верхний порог – это сила, при которой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достигается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максимальное ощущение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раздражителя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Главная закономерность ощущений в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психологии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заключается в том, что у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каждого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из нас чувствительность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индивидуальна.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3125" y="2981326"/>
            <a:ext cx="3937773" cy="3228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0926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F3A33-6A4A-4395-8324-C6DCD486F135}" type="slidenum">
              <a:rPr lang="ru-RU" smtClean="0">
                <a:solidFill>
                  <a:schemeClr val="bg2">
                    <a:lumMod val="75000"/>
                  </a:schemeClr>
                </a:solidFill>
              </a:rPr>
              <a:pPr/>
              <a:t>5</a:t>
            </a:fld>
            <a:endParaRPr lang="ru-RU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5" name="Line 30"/>
          <p:cNvSpPr>
            <a:spLocks noChangeShapeType="1"/>
          </p:cNvSpPr>
          <p:nvPr/>
        </p:nvSpPr>
        <p:spPr bwMode="auto">
          <a:xfrm flipV="1">
            <a:off x="802977" y="1345348"/>
            <a:ext cx="8618097" cy="373"/>
          </a:xfrm>
          <a:prstGeom prst="line">
            <a:avLst/>
          </a:prstGeom>
          <a:noFill/>
          <a:ln w="19050" cap="sq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712" y="105067"/>
            <a:ext cx="2112751" cy="61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>
            <a:spLocks noChangeArrowheads="1"/>
          </p:cNvSpPr>
          <p:nvPr/>
        </p:nvSpPr>
        <p:spPr bwMode="auto">
          <a:xfrm>
            <a:off x="0" y="157310"/>
            <a:ext cx="581890" cy="1188411"/>
          </a:xfrm>
          <a:prstGeom prst="rect">
            <a:avLst/>
          </a:prstGeom>
          <a:gradFill rotWithShape="1">
            <a:gsLst>
              <a:gs pos="0">
                <a:srgbClr val="770000"/>
              </a:gs>
              <a:gs pos="50000">
                <a:srgbClr val="AD0000"/>
              </a:gs>
              <a:gs pos="100000">
                <a:srgbClr val="CE0000"/>
              </a:gs>
            </a:gsLst>
            <a:lin ang="0" scaled="1"/>
          </a:gradFill>
          <a:ln w="9525" algn="ctr">
            <a:noFill/>
            <a:round/>
            <a:headEnd/>
            <a:tailEnd/>
          </a:ln>
        </p:spPr>
        <p:txBody>
          <a:bodyPr/>
          <a:lstStyle>
            <a:defPPr>
              <a:defRPr lang="ru-RU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defTabSz="1042988"/>
            <a:endParaRPr lang="ru-RU" sz="2100" b="0"/>
          </a:p>
        </p:txBody>
      </p:sp>
      <p:sp>
        <p:nvSpPr>
          <p:cNvPr id="34" name="TextBox 17"/>
          <p:cNvSpPr txBox="1"/>
          <p:nvPr/>
        </p:nvSpPr>
        <p:spPr>
          <a:xfrm>
            <a:off x="6418054" y="209553"/>
            <a:ext cx="308065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СРЕДНЕРУССКИЙ ИНСТИТУТ УПРАВДЕНИЯ – ФИЛИАЛ</a:t>
            </a:r>
          </a:p>
          <a:p>
            <a:pPr algn="just"/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Банковский колледж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393" y="1458913"/>
            <a:ext cx="9071319" cy="5399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1678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Line 30"/>
          <p:cNvSpPr>
            <a:spLocks noChangeShapeType="1"/>
          </p:cNvSpPr>
          <p:nvPr/>
        </p:nvSpPr>
        <p:spPr bwMode="auto">
          <a:xfrm flipV="1">
            <a:off x="802977" y="1345348"/>
            <a:ext cx="8618097" cy="373"/>
          </a:xfrm>
          <a:prstGeom prst="line">
            <a:avLst/>
          </a:prstGeom>
          <a:noFill/>
          <a:ln w="19050" cap="sq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712" y="105067"/>
            <a:ext cx="2112751" cy="61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>
            <a:spLocks noChangeArrowheads="1"/>
          </p:cNvSpPr>
          <p:nvPr/>
        </p:nvSpPr>
        <p:spPr bwMode="auto">
          <a:xfrm>
            <a:off x="0" y="157310"/>
            <a:ext cx="581890" cy="1188411"/>
          </a:xfrm>
          <a:prstGeom prst="rect">
            <a:avLst/>
          </a:prstGeom>
          <a:gradFill rotWithShape="1">
            <a:gsLst>
              <a:gs pos="0">
                <a:srgbClr val="770000"/>
              </a:gs>
              <a:gs pos="50000">
                <a:srgbClr val="AD0000"/>
              </a:gs>
              <a:gs pos="100000">
                <a:srgbClr val="CE0000"/>
              </a:gs>
            </a:gsLst>
            <a:lin ang="0" scaled="1"/>
          </a:gradFill>
          <a:ln w="9525" algn="ctr">
            <a:noFill/>
            <a:round/>
            <a:headEnd/>
            <a:tailEnd/>
          </a:ln>
        </p:spPr>
        <p:txBody>
          <a:bodyPr/>
          <a:lstStyle>
            <a:defPPr>
              <a:defRPr lang="ru-RU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defTabSz="1042988"/>
            <a:endParaRPr lang="ru-RU" sz="2100" b="0"/>
          </a:p>
        </p:txBody>
      </p:sp>
      <p:sp>
        <p:nvSpPr>
          <p:cNvPr id="34" name="TextBox 17"/>
          <p:cNvSpPr txBox="1"/>
          <p:nvPr/>
        </p:nvSpPr>
        <p:spPr>
          <a:xfrm>
            <a:off x="6418054" y="209553"/>
            <a:ext cx="308065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СРЕДНЕРУССКИЙ ИНСТИТУТ УПРАВДЕНИЯ – ФИЛИАЛ</a:t>
            </a:r>
          </a:p>
          <a:p>
            <a:pPr algn="just"/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Банковский колледж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5652D6E-F1DF-4B28-AF1F-E2D1B3088C0C}"/>
              </a:ext>
            </a:extLst>
          </p:cNvPr>
          <p:cNvSpPr/>
          <p:nvPr/>
        </p:nvSpPr>
        <p:spPr>
          <a:xfrm>
            <a:off x="802977" y="948218"/>
            <a:ext cx="583271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161617"/>
                </a:solidFill>
                <a:latin typeface="Open Sans"/>
              </a:rPr>
              <a:t> </a:t>
            </a:r>
            <a:r>
              <a:rPr lang="ru-RU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Адаптация</a:t>
            </a:r>
            <a:endParaRPr lang="ru-RU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E4C2B679-A66F-44CB-AAAC-81A491F8DAAF}"/>
              </a:ext>
            </a:extLst>
          </p:cNvPr>
          <p:cNvSpPr/>
          <p:nvPr/>
        </p:nvSpPr>
        <p:spPr>
          <a:xfrm rot="10800000" flipV="1">
            <a:off x="8942663" y="6272145"/>
            <a:ext cx="84986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bg2">
                    <a:lumMod val="75000"/>
                  </a:schemeClr>
                </a:solidFill>
              </a:rPr>
              <a:t>6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28625" y="1838325"/>
            <a:ext cx="851403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latin typeface="Times New Roman" pitchFamily="18" charset="0"/>
                <a:cs typeface="Times New Roman" pitchFamily="18" charset="0"/>
              </a:rPr>
              <a:t>Адаптация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– это процесс, когда ощущение от раздражителя меняется, под воздействием его постоянного влияния на рецептор. Лучший пример – это вхождение в реку. Сначала вода кажется холодной (потому что она холоднее воздуха), а потом уже – теплой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45354">
            <a:off x="1192962" y="4272283"/>
            <a:ext cx="3481183" cy="2319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816">
            <a:off x="5441385" y="4228063"/>
            <a:ext cx="3325266" cy="2216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3580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A4174343-FDBA-418A-A824-3FC15FA87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F3A33-6A4A-4395-8324-C6DCD486F135}" type="slidenum">
              <a:rPr lang="ru-RU" smtClean="0"/>
              <a:pPr/>
              <a:t>7</a:t>
            </a:fld>
            <a:endParaRPr lang="ru-RU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4CBDAAAF-C375-4E61-9FAE-CCD414F319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712" y="105067"/>
            <a:ext cx="2112751" cy="61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9EE56D5-24EC-48D6-A76A-A05E91753B01}"/>
              </a:ext>
            </a:extLst>
          </p:cNvPr>
          <p:cNvSpPr/>
          <p:nvPr/>
        </p:nvSpPr>
        <p:spPr>
          <a:xfrm>
            <a:off x="6459523" y="152400"/>
            <a:ext cx="305359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СРЕДНЕРУССКИЙ ИНСТИТУТ УПРАВДЕНИЯ – ФИЛИАЛ</a:t>
            </a:r>
          </a:p>
          <a:p>
            <a:pPr algn="just"/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Банковский колледж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AB018EC-AAAD-462D-B0F2-A29C12ABCF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30412"/>
            <a:ext cx="581890" cy="1188411"/>
          </a:xfrm>
          <a:prstGeom prst="rect">
            <a:avLst/>
          </a:prstGeom>
          <a:gradFill rotWithShape="1">
            <a:gsLst>
              <a:gs pos="0">
                <a:srgbClr val="770000"/>
              </a:gs>
              <a:gs pos="50000">
                <a:srgbClr val="AD0000"/>
              </a:gs>
              <a:gs pos="100000">
                <a:srgbClr val="CE0000"/>
              </a:gs>
            </a:gsLst>
            <a:lin ang="0" scaled="1"/>
          </a:gradFill>
          <a:ln w="9525" algn="ctr">
            <a:noFill/>
            <a:round/>
            <a:headEnd/>
            <a:tailEnd/>
          </a:ln>
        </p:spPr>
        <p:txBody>
          <a:bodyPr/>
          <a:lstStyle>
            <a:defPPr>
              <a:defRPr lang="ru-RU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defTabSz="1042988"/>
            <a:endParaRPr lang="ru-RU" sz="2100" b="0"/>
          </a:p>
        </p:txBody>
      </p:sp>
      <p:sp>
        <p:nvSpPr>
          <p:cNvPr id="6" name="Line 30">
            <a:extLst>
              <a:ext uri="{FF2B5EF4-FFF2-40B4-BE49-F238E27FC236}">
                <a16:creationId xmlns:a16="http://schemas.microsoft.com/office/drawing/2014/main" id="{58EB7984-C2BD-48F1-B019-70BC5550EF8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02977" y="1345348"/>
            <a:ext cx="8618097" cy="373"/>
          </a:xfrm>
          <a:prstGeom prst="line">
            <a:avLst/>
          </a:prstGeom>
          <a:noFill/>
          <a:ln w="19050" cap="sq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FB1F17B-9AD9-4125-B7B4-3B1308CD9496}"/>
              </a:ext>
            </a:extLst>
          </p:cNvPr>
          <p:cNvSpPr/>
          <p:nvPr/>
        </p:nvSpPr>
        <p:spPr>
          <a:xfrm>
            <a:off x="716711" y="1807014"/>
            <a:ext cx="794151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Контраст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 – изменение интенсивности раздражителя, под предварительным или параллельным действием другого раздражителя. И пример этому виду закономерности ощущений: посмотрите на одну и ту же фигуру на фоне черного цвета, и без фона. На черном, она кажется светлее, а без черного – темнее.</a:t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endParaRPr lang="ru-RU" sz="2000" b="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E82C56C-5D47-44C6-B65F-EE522F400CCB}"/>
              </a:ext>
            </a:extLst>
          </p:cNvPr>
          <p:cNvSpPr/>
          <p:nvPr/>
        </p:nvSpPr>
        <p:spPr>
          <a:xfrm>
            <a:off x="931178" y="891064"/>
            <a:ext cx="64983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Контраст</a:t>
            </a:r>
            <a:endParaRPr lang="ru-RU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AutoShape 4" descr="https://www.neobhodimo.com/images/2019/6/kak-poborot-neuverennost-v-sebe.jpg">
            <a:extLst>
              <a:ext uri="{FF2B5EF4-FFF2-40B4-BE49-F238E27FC236}">
                <a16:creationId xmlns:a16="http://schemas.microsoft.com/office/drawing/2014/main" id="{E42DE3D8-A3B8-4352-B40B-41F97D71A2E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800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24" name="Picture 4" descr="http://images.myshared.ru/4/315917/slide_1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7" t="29239" r="6913" b="16378"/>
          <a:stretch/>
        </p:blipFill>
        <p:spPr bwMode="auto">
          <a:xfrm>
            <a:off x="1773087" y="3676650"/>
            <a:ext cx="6067425" cy="2886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25485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D80CD50B-1E14-47B5-B33D-2B42DF5CC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F3A33-6A4A-4395-8324-C6DCD486F135}" type="slidenum">
              <a:rPr lang="ru-RU" smtClean="0"/>
              <a:pPr/>
              <a:t>8</a:t>
            </a:fld>
            <a:endParaRPr lang="ru-RU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1123686B-B1C5-4940-8F6D-40933F312C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712" y="105067"/>
            <a:ext cx="2112751" cy="61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98679CA-5A3C-44A8-B2B2-593E33F78D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30412"/>
            <a:ext cx="581890" cy="1188411"/>
          </a:xfrm>
          <a:prstGeom prst="rect">
            <a:avLst/>
          </a:prstGeom>
          <a:gradFill rotWithShape="1">
            <a:gsLst>
              <a:gs pos="0">
                <a:srgbClr val="770000"/>
              </a:gs>
              <a:gs pos="50000">
                <a:srgbClr val="AD0000"/>
              </a:gs>
              <a:gs pos="100000">
                <a:srgbClr val="CE0000"/>
              </a:gs>
            </a:gsLst>
            <a:lin ang="0" scaled="1"/>
          </a:gradFill>
          <a:ln w="9525" algn="ctr">
            <a:noFill/>
            <a:round/>
            <a:headEnd/>
            <a:tailEnd/>
          </a:ln>
        </p:spPr>
        <p:txBody>
          <a:bodyPr/>
          <a:lstStyle>
            <a:defPPr>
              <a:defRPr lang="ru-RU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defTabSz="1042988"/>
            <a:endParaRPr lang="ru-RU" sz="2100" b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015BAFA-EF8E-492D-95B5-94A5405F323F}"/>
              </a:ext>
            </a:extLst>
          </p:cNvPr>
          <p:cNvSpPr/>
          <p:nvPr/>
        </p:nvSpPr>
        <p:spPr>
          <a:xfrm>
            <a:off x="6543414" y="130412"/>
            <a:ext cx="316264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СРЕДНЕРУССКИЙ ИНСТИТУТ УПРАВДЕНИЯ – ФИЛИАЛ</a:t>
            </a:r>
          </a:p>
          <a:p>
            <a:pPr algn="just"/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Банковский колледж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0217D5C-5F22-42D2-A3FA-953EF358F2F5}"/>
              </a:ext>
            </a:extLst>
          </p:cNvPr>
          <p:cNvSpPr/>
          <p:nvPr/>
        </p:nvSpPr>
        <p:spPr>
          <a:xfrm>
            <a:off x="931178" y="891064"/>
            <a:ext cx="64983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</a:t>
            </a:r>
            <a:endParaRPr lang="ru-RU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Line 30">
            <a:extLst>
              <a:ext uri="{FF2B5EF4-FFF2-40B4-BE49-F238E27FC236}">
                <a16:creationId xmlns:a16="http://schemas.microsoft.com/office/drawing/2014/main" id="{1DE28791-3F77-45EA-AF74-66B0907DAAA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02977" y="1345348"/>
            <a:ext cx="8618097" cy="373"/>
          </a:xfrm>
          <a:prstGeom prst="line">
            <a:avLst/>
          </a:prstGeom>
          <a:noFill/>
          <a:ln w="19050" cap="sq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B8140427-D0DF-4EA2-907E-D1316AC11B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977" y="1546828"/>
            <a:ext cx="8502949" cy="173118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126960" rIns="91440" bIns="63480" numCol="1" anchor="ctr" anchorCtr="0" compatLnSpc="1">
            <a:prstTxWarp prst="textNoShape">
              <a:avLst/>
            </a:prstTxWarp>
            <a:spAutoFit/>
          </a:bodyPr>
          <a:lstStyle>
            <a:lvl1pPr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это изменение чувствительности одной анализаторной системы (отдела коры головного мозга), из-за работы другой системы. К примеру, под воздействием кислого вкуса, у человека повышается </a:t>
            </a:r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зрение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или улучшение слуха в темноте.</a:t>
            </a:r>
          </a:p>
          <a:p>
            <a:pPr lvl="0"/>
            <a:endParaRPr lang="ru-RU" alt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92145">
            <a:off x="932852" y="3737744"/>
            <a:ext cx="3793222" cy="243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5507">
            <a:off x="5813633" y="2941550"/>
            <a:ext cx="2877521" cy="3643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36091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726BBC40-DC5F-4399-A626-EBA12107D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3BCCF-00E1-43E0-A013-7B74FDB6F766}" type="slidenum">
              <a:rPr lang="ru-RU" smtClean="0"/>
              <a:pPr/>
              <a:t>9</a:t>
            </a:fld>
            <a:endParaRPr lang="ru-RU"/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E720EFBB-2394-489C-9315-00DA75B2DE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984" y="105068"/>
            <a:ext cx="2112751" cy="61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A1EA843-0F52-4CFE-804F-C7BAF87556B4}"/>
              </a:ext>
            </a:extLst>
          </p:cNvPr>
          <p:cNvSpPr/>
          <p:nvPr/>
        </p:nvSpPr>
        <p:spPr>
          <a:xfrm>
            <a:off x="6844020" y="96691"/>
            <a:ext cx="306198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СРЕДНЕРУССКИЙ ИНСТИТУТ УПРАВДЕНИЯ – ФИЛИАЛ</a:t>
            </a:r>
          </a:p>
          <a:p>
            <a:pPr algn="just"/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Банковский колледж</a:t>
            </a:r>
            <a:endParaRPr lang="ru-RU" sz="1400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F2916F54-0989-4A8B-ACC5-41DCCB36AD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30412"/>
            <a:ext cx="581890" cy="1188411"/>
          </a:xfrm>
          <a:prstGeom prst="rect">
            <a:avLst/>
          </a:prstGeom>
          <a:gradFill rotWithShape="1">
            <a:gsLst>
              <a:gs pos="0">
                <a:srgbClr val="770000"/>
              </a:gs>
              <a:gs pos="50000">
                <a:srgbClr val="AD0000"/>
              </a:gs>
              <a:gs pos="100000">
                <a:srgbClr val="CE0000"/>
              </a:gs>
            </a:gsLst>
            <a:lin ang="0" scaled="1"/>
          </a:gradFill>
          <a:ln w="9525" algn="ctr">
            <a:noFill/>
            <a:round/>
            <a:headEnd/>
            <a:tailEnd/>
          </a:ln>
        </p:spPr>
        <p:txBody>
          <a:bodyPr/>
          <a:lstStyle>
            <a:defPPr>
              <a:defRPr lang="ru-RU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defTabSz="1042988"/>
            <a:endParaRPr lang="ru-RU" sz="2100" b="0"/>
          </a:p>
        </p:txBody>
      </p:sp>
      <p:sp>
        <p:nvSpPr>
          <p:cNvPr id="8" name="Line 30">
            <a:extLst>
              <a:ext uri="{FF2B5EF4-FFF2-40B4-BE49-F238E27FC236}">
                <a16:creationId xmlns:a16="http://schemas.microsoft.com/office/drawing/2014/main" id="{27ADB197-2565-4070-8A3A-B70BD4E891C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02977" y="1345348"/>
            <a:ext cx="8618097" cy="373"/>
          </a:xfrm>
          <a:prstGeom prst="line">
            <a:avLst/>
          </a:prstGeom>
          <a:noFill/>
          <a:ln w="19050" cap="sq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A4BC2E6A-8AB3-4D10-92F1-AD4D23BF2D2E}"/>
              </a:ext>
            </a:extLst>
          </p:cNvPr>
          <p:cNvSpPr/>
          <p:nvPr/>
        </p:nvSpPr>
        <p:spPr>
          <a:xfrm>
            <a:off x="290946" y="1536174"/>
            <a:ext cx="931978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Синестезия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это одна из разновидностей взаимодействия. Под действием одного раздражителя, могут возникнуть ощущения свойственные не ему, а другому сенсорному анализатору. Так, когда мы слушаем музыку, у нас могут возникать зрительные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образы или у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человека под давлением, например, звуков могут возникнуть цветовые ощущения, цвет может вызвать ощущение холода.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Правда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такое явление свойственно не всем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людям.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F3A67227-8214-4B11-84B0-FD3DDD71F843}"/>
              </a:ext>
            </a:extLst>
          </p:cNvPr>
          <p:cNvSpPr/>
          <p:nvPr/>
        </p:nvSpPr>
        <p:spPr>
          <a:xfrm>
            <a:off x="1177801" y="915073"/>
            <a:ext cx="68588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Синестезия</a:t>
            </a:r>
            <a:endParaRPr lang="ru-RU" b="1" i="1" dirty="0">
              <a:solidFill>
                <a:srgbClr val="C00000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890" y="3924300"/>
            <a:ext cx="4123268" cy="2319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5494" y="3284666"/>
            <a:ext cx="4121600" cy="306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505881"/>
      </p:ext>
    </p:extLst>
  </p:cSld>
  <p:clrMapOvr>
    <a:masterClrMapping/>
  </p:clrMapOvr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8196</TotalTime>
  <Words>819</Words>
  <Application>Microsoft Office PowerPoint</Application>
  <PresentationFormat>Лист A4 (210x297 мм)</PresentationFormat>
  <Paragraphs>112</Paragraphs>
  <Slides>13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0" baseType="lpstr">
      <vt:lpstr>Arial</vt:lpstr>
      <vt:lpstr>Arial Narrow</vt:lpstr>
      <vt:lpstr>Calibri</vt:lpstr>
      <vt:lpstr>Open Sans</vt:lpstr>
      <vt:lpstr>Tahoma</vt:lpstr>
      <vt:lpstr>Times New Roman</vt:lpstr>
      <vt:lpstr>Оформление по умолчанию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Бобылева Наталия Юрьевна</dc:creator>
  <cp:lastModifiedBy>Уланова Светлана Владимировна</cp:lastModifiedBy>
  <cp:revision>602</cp:revision>
  <dcterms:created xsi:type="dcterms:W3CDTF">2003-02-28T13:27:04Z</dcterms:created>
  <dcterms:modified xsi:type="dcterms:W3CDTF">2021-01-15T08:04:59Z</dcterms:modified>
</cp:coreProperties>
</file>