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6" r:id="rId11"/>
    <p:sldId id="26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4" d="100"/>
          <a:sy n="74" d="100"/>
        </p:scale>
        <p:origin x="6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8F3BEE9-F0DC-4D43-82C2-491C03A13C29}"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321709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8F3BEE9-F0DC-4D43-82C2-491C03A13C29}"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190878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8F3BEE9-F0DC-4D43-82C2-491C03A13C29}"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236BB8-AB8E-4DD5-9D93-D7196BF9A546}"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193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8F3BEE9-F0DC-4D43-82C2-491C03A13C29}"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377576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8F3BEE9-F0DC-4D43-82C2-491C03A13C29}"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236BB8-AB8E-4DD5-9D93-D7196BF9A54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332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8F3BEE9-F0DC-4D43-82C2-491C03A13C29}"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2008053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8F3BEE9-F0DC-4D43-82C2-491C03A13C29}"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3383476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8F3BEE9-F0DC-4D43-82C2-491C03A13C29}"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422761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8F3BEE9-F0DC-4D43-82C2-491C03A13C29}"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198962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8F3BEE9-F0DC-4D43-82C2-491C03A13C29}" type="datetimeFigureOut">
              <a:rPr lang="ru-RU" smtClean="0"/>
              <a:t>09.04.2021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316652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8F3BEE9-F0DC-4D43-82C2-491C03A13C29}" type="datetimeFigureOut">
              <a:rPr lang="ru-RU" smtClean="0"/>
              <a:t>09.04.2021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331925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8F3BEE9-F0DC-4D43-82C2-491C03A13C29}" type="datetimeFigureOut">
              <a:rPr lang="ru-RU" smtClean="0"/>
              <a:t>09.04.2021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411413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8F3BEE9-F0DC-4D43-82C2-491C03A13C29}" type="datetimeFigureOut">
              <a:rPr lang="ru-RU" smtClean="0"/>
              <a:t>09.04.2021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239601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3BEE9-F0DC-4D43-82C2-491C03A13C29}" type="datetimeFigureOut">
              <a:rPr lang="ru-RU" smtClean="0"/>
              <a:t>09.04.2021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371666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F3BEE9-F0DC-4D43-82C2-491C03A13C29}" type="datetimeFigureOut">
              <a:rPr lang="ru-RU" smtClean="0"/>
              <a:t>09.04.2021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205461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F3BEE9-F0DC-4D43-82C2-491C03A13C29}" type="datetimeFigureOut">
              <a:rPr lang="ru-RU" smtClean="0"/>
              <a:t>09.04.2021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D236BB8-AB8E-4DD5-9D93-D7196BF9A546}" type="slidenum">
              <a:rPr lang="ru-RU" smtClean="0"/>
              <a:t>‹#›</a:t>
            </a:fld>
            <a:endParaRPr lang="ru-RU"/>
          </a:p>
        </p:txBody>
      </p:sp>
    </p:spTree>
    <p:extLst>
      <p:ext uri="{BB962C8B-B14F-4D97-AF65-F5344CB8AC3E}">
        <p14:creationId xmlns:p14="http://schemas.microsoft.com/office/powerpoint/2010/main" val="121131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F3BEE9-F0DC-4D43-82C2-491C03A13C29}" type="datetimeFigureOut">
              <a:rPr lang="ru-RU" smtClean="0"/>
              <a:t>09.04.2021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236BB8-AB8E-4DD5-9D93-D7196BF9A546}" type="slidenum">
              <a:rPr lang="ru-RU" smtClean="0"/>
              <a:t>‹#›</a:t>
            </a:fld>
            <a:endParaRPr lang="ru-RU"/>
          </a:p>
        </p:txBody>
      </p:sp>
    </p:spTree>
    <p:extLst>
      <p:ext uri="{BB962C8B-B14F-4D97-AF65-F5344CB8AC3E}">
        <p14:creationId xmlns:p14="http://schemas.microsoft.com/office/powerpoint/2010/main" val="192568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66249" y="697117"/>
            <a:ext cx="8173495" cy="2951430"/>
          </a:xfrm>
          <a:solidFill>
            <a:schemeClr val="bg2">
              <a:lumMod val="20000"/>
              <a:lumOff val="80000"/>
              <a:alpha val="73000"/>
            </a:schemeClr>
          </a:solidFill>
        </p:spPr>
        <p:style>
          <a:lnRef idx="1">
            <a:schemeClr val="accent1"/>
          </a:lnRef>
          <a:fillRef idx="2">
            <a:schemeClr val="accent1"/>
          </a:fillRef>
          <a:effectRef idx="1">
            <a:schemeClr val="accent1"/>
          </a:effectRef>
          <a:fontRef idx="minor">
            <a:schemeClr val="dk1"/>
          </a:fontRef>
        </p:style>
        <p:txBody>
          <a:bodyPr rtlCol="0" anchor="ctr">
            <a:normAutofit/>
          </a:bodyPr>
          <a:lstStyle/>
          <a:p>
            <a:pPr algn="ctr">
              <a:defRPr/>
            </a:pPr>
            <a:r>
              <a:rPr lang="kk-KZ" sz="4000" b="1" dirty="0" smtClean="0">
                <a:solidFill>
                  <a:schemeClr val="bg2">
                    <a:lumMod val="25000"/>
                  </a:schemeClr>
                </a:solidFill>
                <a:latin typeface="Times New Roman" pitchFamily="18" charset="0"/>
                <a:cs typeface="Times New Roman" pitchFamily="18" charset="0"/>
              </a:rPr>
              <a:t>«ОЙЫН БИЗНЕСІНЕ </a:t>
            </a:r>
            <a:br>
              <a:rPr lang="kk-KZ" sz="4000" b="1" dirty="0" smtClean="0">
                <a:solidFill>
                  <a:schemeClr val="bg2">
                    <a:lumMod val="25000"/>
                  </a:schemeClr>
                </a:solidFill>
                <a:latin typeface="Times New Roman" pitchFamily="18" charset="0"/>
                <a:cs typeface="Times New Roman" pitchFamily="18" charset="0"/>
              </a:rPr>
            </a:br>
            <a:r>
              <a:rPr lang="kk-KZ" sz="4000" b="1" dirty="0" smtClean="0">
                <a:solidFill>
                  <a:schemeClr val="bg2">
                    <a:lumMod val="25000"/>
                  </a:schemeClr>
                </a:solidFill>
                <a:latin typeface="Times New Roman" pitchFamily="18" charset="0"/>
                <a:cs typeface="Times New Roman" pitchFamily="18" charset="0"/>
              </a:rPr>
              <a:t>САЛЫНАТЫН САЛЫҚ»</a:t>
            </a:r>
            <a:endParaRPr lang="ru-RU" sz="4000" b="1" dirty="0">
              <a:solidFill>
                <a:schemeClr val="bg2">
                  <a:lumMod val="2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440239" y="4941888"/>
            <a:ext cx="5832475" cy="1439862"/>
          </a:xfrm>
        </p:spPr>
        <p:txBody>
          <a:bodyPr rtlCol="0">
            <a:normAutofit/>
          </a:bodyPr>
          <a:lstStyle/>
          <a:p>
            <a:pPr>
              <a:defRPr/>
            </a:pPr>
            <a:endParaRPr lang="kk-KZ" dirty="0">
              <a:solidFill>
                <a:schemeClr val="bg2">
                  <a:lumMod val="25000"/>
                </a:schemeClr>
              </a:solidFill>
              <a:latin typeface="Times New Roman" pitchFamily="18" charset="0"/>
              <a:cs typeface="Times New Roman" pitchFamily="18" charset="0"/>
            </a:endParaRPr>
          </a:p>
          <a:p>
            <a:pPr>
              <a:defRPr/>
            </a:pPr>
            <a:endParaRPr lang="ru-RU" dirty="0">
              <a:solidFill>
                <a:schemeClr val="bg2">
                  <a:lumMod val="25000"/>
                </a:schemeClr>
              </a:solidFill>
              <a:latin typeface="Times New Roman" pitchFamily="18" charset="0"/>
              <a:cs typeface="Times New Roman" pitchFamily="18" charset="0"/>
            </a:endParaRPr>
          </a:p>
        </p:txBody>
      </p:sp>
      <p:sp>
        <p:nvSpPr>
          <p:cNvPr id="5" name="Объект 2"/>
          <p:cNvSpPr txBox="1">
            <a:spLocks/>
          </p:cNvSpPr>
          <p:nvPr/>
        </p:nvSpPr>
        <p:spPr>
          <a:xfrm>
            <a:off x="2652665" y="3856775"/>
            <a:ext cx="6560608" cy="1883121"/>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l"/>
            <a:r>
              <a:rPr lang="kk-KZ" dirty="0" smtClean="0"/>
              <a:t>Орындаған: УиА-18-3каз тобының студенті Маясарова Аяжан</a:t>
            </a:r>
          </a:p>
          <a:p>
            <a:pPr algn="l"/>
            <a:r>
              <a:rPr lang="kk-KZ" dirty="0" smtClean="0"/>
              <a:t>Ғылыми жетекші: ИКжМ </a:t>
            </a:r>
            <a:r>
              <a:rPr lang="kk-KZ" dirty="0"/>
              <a:t>кафедрасының аға оқытушысы, экономика магистрі  Кусаинова А.А.</a:t>
            </a:r>
            <a:endParaRPr lang="ru-RU" dirty="0"/>
          </a:p>
        </p:txBody>
      </p:sp>
    </p:spTree>
    <p:extLst>
      <p:ext uri="{BB962C8B-B14F-4D97-AF65-F5344CB8AC3E}">
        <p14:creationId xmlns:p14="http://schemas.microsoft.com/office/powerpoint/2010/main" val="855589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265" y="304130"/>
            <a:ext cx="7766936" cy="1646302"/>
          </a:xfrm>
        </p:spPr>
        <p:txBody>
          <a:bodyPr/>
          <a:lstStyle/>
          <a:p>
            <a:pPr algn="ctr"/>
            <a:r>
              <a:rPr lang="kk-KZ" dirty="0" smtClean="0"/>
              <a:t>Бақылау сұрақтары:</a:t>
            </a:r>
            <a:endParaRPr lang="ru-RU" dirty="0"/>
          </a:p>
        </p:txBody>
      </p:sp>
      <p:sp>
        <p:nvSpPr>
          <p:cNvPr id="3" name="Подзаголовок 2"/>
          <p:cNvSpPr>
            <a:spLocks noGrp="1"/>
          </p:cNvSpPr>
          <p:nvPr>
            <p:ph type="subTitle" idx="1"/>
          </p:nvPr>
        </p:nvSpPr>
        <p:spPr>
          <a:xfrm>
            <a:off x="1507067" y="1950433"/>
            <a:ext cx="7766936" cy="3197300"/>
          </a:xfrm>
        </p:spPr>
        <p:txBody>
          <a:bodyPr>
            <a:noAutofit/>
          </a:bodyPr>
          <a:lstStyle/>
          <a:p>
            <a:pPr algn="l"/>
            <a:r>
              <a:rPr lang="kk-KZ" sz="2400" b="1" dirty="0" smtClean="0">
                <a:solidFill>
                  <a:srgbClr val="92D050"/>
                </a:solidFill>
              </a:rPr>
              <a:t>1.Ойын </a:t>
            </a:r>
            <a:r>
              <a:rPr lang="kk-KZ" sz="2400" b="1" dirty="0">
                <a:solidFill>
                  <a:srgbClr val="92D050"/>
                </a:solidFill>
              </a:rPr>
              <a:t>бизнесі салығын </a:t>
            </a:r>
            <a:r>
              <a:rPr lang="kk-KZ" sz="2400" b="1" dirty="0" smtClean="0">
                <a:solidFill>
                  <a:srgbClr val="92D050"/>
                </a:solidFill>
              </a:rPr>
              <a:t>төлеушілер</a:t>
            </a:r>
          </a:p>
          <a:p>
            <a:pPr algn="l"/>
            <a:r>
              <a:rPr lang="kk-KZ" sz="2400" b="1" dirty="0" smtClean="0">
                <a:solidFill>
                  <a:srgbClr val="92D050"/>
                </a:solidFill>
              </a:rPr>
              <a:t>2.</a:t>
            </a:r>
            <a:r>
              <a:rPr lang="kk-KZ" sz="2400" b="1" dirty="0">
                <a:solidFill>
                  <a:srgbClr val="92D050"/>
                </a:solidFill>
              </a:rPr>
              <a:t> Салық салу </a:t>
            </a:r>
            <a:r>
              <a:rPr lang="kk-KZ" sz="2400" b="1" dirty="0" smtClean="0">
                <a:solidFill>
                  <a:srgbClr val="92D050"/>
                </a:solidFill>
              </a:rPr>
              <a:t>объектілері</a:t>
            </a:r>
          </a:p>
          <a:p>
            <a:pPr algn="l"/>
            <a:r>
              <a:rPr lang="kk-KZ" sz="2400" b="1" dirty="0" smtClean="0">
                <a:solidFill>
                  <a:srgbClr val="92D050"/>
                </a:solidFill>
              </a:rPr>
              <a:t>3.</a:t>
            </a:r>
            <a:r>
              <a:rPr lang="kk-KZ" sz="2400" b="1" dirty="0">
                <a:solidFill>
                  <a:srgbClr val="92D050"/>
                </a:solidFill>
              </a:rPr>
              <a:t> Салық </a:t>
            </a:r>
            <a:r>
              <a:rPr lang="kk-KZ" sz="2400" b="1" dirty="0" smtClean="0">
                <a:solidFill>
                  <a:srgbClr val="92D050"/>
                </a:solidFill>
              </a:rPr>
              <a:t>мөлшерлемелері</a:t>
            </a:r>
          </a:p>
          <a:p>
            <a:pPr algn="l"/>
            <a:r>
              <a:rPr lang="kk-KZ" sz="2400" b="1" dirty="0" smtClean="0">
                <a:solidFill>
                  <a:srgbClr val="92D050"/>
                </a:solidFill>
              </a:rPr>
              <a:t>4.</a:t>
            </a:r>
            <a:r>
              <a:rPr lang="kk-KZ" sz="2400" b="1" dirty="0">
                <a:solidFill>
                  <a:srgbClr val="92D050"/>
                </a:solidFill>
              </a:rPr>
              <a:t> Салықты есептеу тәртібі.Салықтық кезең</a:t>
            </a:r>
            <a:r>
              <a:rPr lang="ru-RU" sz="2400" dirty="0">
                <a:solidFill>
                  <a:srgbClr val="92D050"/>
                </a:solidFill>
              </a:rPr>
              <a:t/>
            </a:r>
            <a:br>
              <a:rPr lang="ru-RU" sz="2400" dirty="0">
                <a:solidFill>
                  <a:srgbClr val="92D050"/>
                </a:solidFill>
              </a:rPr>
            </a:br>
            <a:endParaRPr lang="ru-RU" sz="2400" dirty="0">
              <a:solidFill>
                <a:srgbClr val="92D050"/>
              </a:solidFill>
            </a:endParaRPr>
          </a:p>
        </p:txBody>
      </p:sp>
    </p:spTree>
    <p:extLst>
      <p:ext uri="{BB962C8B-B14F-4D97-AF65-F5344CB8AC3E}">
        <p14:creationId xmlns:p14="http://schemas.microsoft.com/office/powerpoint/2010/main" val="108056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kk-KZ" sz="4000" dirty="0" smtClean="0"/>
              <a:t>Назарларыңызға рахмет!</a:t>
            </a:r>
            <a:endParaRPr lang="ru-RU" sz="4000" dirty="0"/>
          </a:p>
        </p:txBody>
      </p:sp>
      <p:pic>
        <p:nvPicPr>
          <p:cNvPr id="2" name="Рисунок 1"/>
          <p:cNvPicPr>
            <a:picLocks noChangeAspect="1"/>
          </p:cNvPicPr>
          <p:nvPr/>
        </p:nvPicPr>
        <p:blipFill>
          <a:blip r:embed="rId2"/>
          <a:stretch>
            <a:fillRect/>
          </a:stretch>
        </p:blipFill>
        <p:spPr>
          <a:xfrm>
            <a:off x="2648816" y="2999509"/>
            <a:ext cx="5026602" cy="2680854"/>
          </a:xfrm>
          <a:prstGeom prst="rect">
            <a:avLst/>
          </a:prstGeom>
        </p:spPr>
      </p:pic>
    </p:spTree>
    <p:extLst>
      <p:ext uri="{BB962C8B-B14F-4D97-AF65-F5344CB8AC3E}">
        <p14:creationId xmlns:p14="http://schemas.microsoft.com/office/powerpoint/2010/main" val="245146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265" y="304130"/>
            <a:ext cx="7766936" cy="1646302"/>
          </a:xfrm>
        </p:spPr>
        <p:txBody>
          <a:bodyPr/>
          <a:lstStyle/>
          <a:p>
            <a:pPr algn="ctr"/>
            <a:r>
              <a:rPr lang="kk-KZ" dirty="0" smtClean="0"/>
              <a:t>Жоспар:</a:t>
            </a:r>
            <a:endParaRPr lang="ru-RU" dirty="0"/>
          </a:p>
        </p:txBody>
      </p:sp>
      <p:sp>
        <p:nvSpPr>
          <p:cNvPr id="3" name="Подзаголовок 2"/>
          <p:cNvSpPr>
            <a:spLocks noGrp="1"/>
          </p:cNvSpPr>
          <p:nvPr>
            <p:ph type="subTitle" idx="1"/>
          </p:nvPr>
        </p:nvSpPr>
        <p:spPr>
          <a:xfrm>
            <a:off x="1507067" y="1950433"/>
            <a:ext cx="7766936" cy="3197300"/>
          </a:xfrm>
        </p:spPr>
        <p:txBody>
          <a:bodyPr>
            <a:noAutofit/>
          </a:bodyPr>
          <a:lstStyle/>
          <a:p>
            <a:pPr algn="l"/>
            <a:r>
              <a:rPr lang="kk-KZ" sz="3200" b="1" dirty="0" smtClean="0">
                <a:solidFill>
                  <a:srgbClr val="92D050"/>
                </a:solidFill>
              </a:rPr>
              <a:t>1.Ойын </a:t>
            </a:r>
            <a:r>
              <a:rPr lang="kk-KZ" sz="3200" b="1" dirty="0">
                <a:solidFill>
                  <a:srgbClr val="92D050"/>
                </a:solidFill>
              </a:rPr>
              <a:t>бизнесі салығын </a:t>
            </a:r>
            <a:r>
              <a:rPr lang="kk-KZ" sz="3200" b="1" dirty="0" smtClean="0">
                <a:solidFill>
                  <a:srgbClr val="92D050"/>
                </a:solidFill>
              </a:rPr>
              <a:t>төлеушілер</a:t>
            </a:r>
          </a:p>
          <a:p>
            <a:pPr algn="l"/>
            <a:r>
              <a:rPr lang="kk-KZ" sz="3200" b="1" dirty="0" smtClean="0">
                <a:solidFill>
                  <a:srgbClr val="92D050"/>
                </a:solidFill>
              </a:rPr>
              <a:t>2.</a:t>
            </a:r>
            <a:r>
              <a:rPr lang="kk-KZ" sz="3200" b="1" dirty="0">
                <a:solidFill>
                  <a:srgbClr val="92D050"/>
                </a:solidFill>
              </a:rPr>
              <a:t> Салық салу </a:t>
            </a:r>
            <a:r>
              <a:rPr lang="kk-KZ" sz="3200" b="1" dirty="0" smtClean="0">
                <a:solidFill>
                  <a:srgbClr val="92D050"/>
                </a:solidFill>
              </a:rPr>
              <a:t>объектілері</a:t>
            </a:r>
          </a:p>
          <a:p>
            <a:pPr algn="l"/>
            <a:r>
              <a:rPr lang="kk-KZ" sz="3200" b="1" dirty="0" smtClean="0">
                <a:solidFill>
                  <a:srgbClr val="92D050"/>
                </a:solidFill>
              </a:rPr>
              <a:t>3.</a:t>
            </a:r>
            <a:r>
              <a:rPr lang="kk-KZ" sz="3200" b="1" dirty="0">
                <a:solidFill>
                  <a:srgbClr val="92D050"/>
                </a:solidFill>
              </a:rPr>
              <a:t> Салық </a:t>
            </a:r>
            <a:r>
              <a:rPr lang="kk-KZ" sz="3200" b="1" dirty="0" smtClean="0">
                <a:solidFill>
                  <a:srgbClr val="92D050"/>
                </a:solidFill>
              </a:rPr>
              <a:t>мөлшерлемелері</a:t>
            </a:r>
          </a:p>
          <a:p>
            <a:pPr algn="l"/>
            <a:r>
              <a:rPr lang="kk-KZ" sz="3200" b="1" dirty="0" smtClean="0">
                <a:solidFill>
                  <a:srgbClr val="92D050"/>
                </a:solidFill>
              </a:rPr>
              <a:t>4.</a:t>
            </a:r>
            <a:r>
              <a:rPr lang="kk-KZ" sz="3200" b="1" dirty="0">
                <a:solidFill>
                  <a:srgbClr val="92D050"/>
                </a:solidFill>
              </a:rPr>
              <a:t> Салықты есептеу тәртібі.Салықтық кезең</a:t>
            </a:r>
            <a:r>
              <a:rPr lang="ru-RU" sz="3200" dirty="0">
                <a:solidFill>
                  <a:srgbClr val="92D050"/>
                </a:solidFill>
              </a:rPr>
              <a:t/>
            </a:r>
            <a:br>
              <a:rPr lang="ru-RU" sz="3200" dirty="0">
                <a:solidFill>
                  <a:srgbClr val="92D050"/>
                </a:solidFill>
              </a:rPr>
            </a:br>
            <a:endParaRPr lang="ru-RU" sz="3200" dirty="0">
              <a:solidFill>
                <a:srgbClr val="92D050"/>
              </a:solidFill>
            </a:endParaRPr>
          </a:p>
        </p:txBody>
      </p:sp>
    </p:spTree>
    <p:extLst>
      <p:ext uri="{BB962C8B-B14F-4D97-AF65-F5344CB8AC3E}">
        <p14:creationId xmlns:p14="http://schemas.microsoft.com/office/powerpoint/2010/main" val="71305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t>ҚР Салық кодексінің 66-тарауында ОЙЫН БИЗНЕСІ САЛЫҒЫ туралы қарастырылған</a:t>
            </a:r>
            <a:r>
              <a:rPr lang="ru-RU" dirty="0"/>
              <a:t/>
            </a:r>
            <a:br>
              <a:rPr lang="ru-RU" dirty="0"/>
            </a:br>
            <a:r>
              <a:rPr lang="kk-KZ" b="1" dirty="0"/>
              <a:t> </a:t>
            </a:r>
            <a:r>
              <a:rPr lang="ru-RU" dirty="0"/>
              <a:t/>
            </a:r>
            <a:br>
              <a:rPr lang="ru-RU" dirty="0"/>
            </a:br>
            <a:endParaRPr lang="ru-RU" dirty="0"/>
          </a:p>
        </p:txBody>
      </p:sp>
      <p:sp>
        <p:nvSpPr>
          <p:cNvPr id="3" name="Объект 2"/>
          <p:cNvSpPr>
            <a:spLocks noGrp="1"/>
          </p:cNvSpPr>
          <p:nvPr>
            <p:ph idx="1"/>
          </p:nvPr>
        </p:nvSpPr>
        <p:spPr>
          <a:xfrm>
            <a:off x="677334" y="1676401"/>
            <a:ext cx="8596668" cy="4364962"/>
          </a:xfrm>
        </p:spPr>
        <p:txBody>
          <a:bodyPr>
            <a:normAutofit/>
          </a:bodyPr>
          <a:lstStyle/>
          <a:p>
            <a:r>
              <a:rPr lang="kk-KZ" b="1" dirty="0" smtClean="0"/>
              <a:t>534-бап</a:t>
            </a:r>
            <a:r>
              <a:rPr lang="kk-KZ" b="1" dirty="0"/>
              <a:t>. </a:t>
            </a:r>
            <a:r>
              <a:rPr lang="kk-KZ" b="1" dirty="0" smtClean="0"/>
              <a:t>Ойын бизнесі салығын төлеушілер:</a:t>
            </a:r>
            <a:endParaRPr lang="ru-RU" dirty="0"/>
          </a:p>
          <a:p>
            <a:r>
              <a:rPr lang="kk-KZ" dirty="0" smtClean="0"/>
              <a:t>1) </a:t>
            </a:r>
            <a:r>
              <a:rPr lang="kk-KZ" dirty="0"/>
              <a:t>казино;</a:t>
            </a:r>
            <a:endParaRPr lang="ru-RU" dirty="0"/>
          </a:p>
          <a:p>
            <a:r>
              <a:rPr lang="kk-KZ" dirty="0"/>
              <a:t>2) ойын автоматтары залы;</a:t>
            </a:r>
            <a:endParaRPr lang="ru-RU" dirty="0"/>
          </a:p>
          <a:p>
            <a:r>
              <a:rPr lang="kk-KZ" dirty="0"/>
              <a:t>3) тотализатор;</a:t>
            </a:r>
            <a:endParaRPr lang="ru-RU" dirty="0"/>
          </a:p>
          <a:p>
            <a:r>
              <a:rPr lang="kk-KZ" dirty="0"/>
              <a:t>4) букмекерлік кеңсе қызметтерін көрсету жөніндегі қызметті жүзеге асыратын заңды тұлғалар ойын бизнесі салығын төлеушілер болып табылады.</a:t>
            </a:r>
            <a:endParaRPr lang="ru-RU" dirty="0"/>
          </a:p>
          <a:p>
            <a:endParaRPr lang="ru-RU" dirty="0"/>
          </a:p>
        </p:txBody>
      </p:sp>
      <p:pic>
        <p:nvPicPr>
          <p:cNvPr id="4" name="Рисунок 3"/>
          <p:cNvPicPr>
            <a:picLocks noChangeAspect="1"/>
          </p:cNvPicPr>
          <p:nvPr/>
        </p:nvPicPr>
        <p:blipFill>
          <a:blip r:embed="rId2"/>
          <a:stretch>
            <a:fillRect/>
          </a:stretch>
        </p:blipFill>
        <p:spPr>
          <a:xfrm>
            <a:off x="3144982" y="4128655"/>
            <a:ext cx="4558145" cy="2402897"/>
          </a:xfrm>
          <a:prstGeom prst="rect">
            <a:avLst/>
          </a:prstGeom>
        </p:spPr>
      </p:pic>
    </p:spTree>
    <p:extLst>
      <p:ext uri="{BB962C8B-B14F-4D97-AF65-F5344CB8AC3E}">
        <p14:creationId xmlns:p14="http://schemas.microsoft.com/office/powerpoint/2010/main" val="110751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t>Салық салу объектілері</a:t>
            </a:r>
            <a:r>
              <a:rPr lang="ru-RU" dirty="0"/>
              <a:t/>
            </a:r>
            <a:br>
              <a:rPr lang="ru-RU" dirty="0"/>
            </a:br>
            <a:endParaRPr lang="ru-RU" dirty="0"/>
          </a:p>
        </p:txBody>
      </p:sp>
      <p:sp>
        <p:nvSpPr>
          <p:cNvPr id="3" name="Объект 2"/>
          <p:cNvSpPr>
            <a:spLocks noGrp="1"/>
          </p:cNvSpPr>
          <p:nvPr>
            <p:ph idx="1"/>
          </p:nvPr>
        </p:nvSpPr>
        <p:spPr>
          <a:xfrm>
            <a:off x="677334" y="1511929"/>
            <a:ext cx="8596668" cy="4529433"/>
          </a:xfrm>
        </p:spPr>
        <p:txBody>
          <a:bodyPr>
            <a:normAutofit/>
          </a:bodyPr>
          <a:lstStyle/>
          <a:p>
            <a:r>
              <a:rPr lang="kk-KZ" sz="2400" dirty="0"/>
              <a:t> </a:t>
            </a:r>
            <a:r>
              <a:rPr lang="kk-KZ" sz="2400" dirty="0" smtClean="0"/>
              <a:t>Ойын </a:t>
            </a:r>
            <a:r>
              <a:rPr lang="kk-KZ" sz="2400" dirty="0"/>
              <a:t>бизнесі саласындағы қызметті жүзеге асыру кезінде мыналар ойын бизнесіне салық салу объектілері болып табылады:</a:t>
            </a:r>
            <a:endParaRPr lang="ru-RU" sz="2400" dirty="0"/>
          </a:p>
          <a:p>
            <a:r>
              <a:rPr lang="ru-RU" sz="2400" dirty="0"/>
              <a:t>1) </a:t>
            </a:r>
            <a:r>
              <a:rPr lang="ru-RU" sz="2400" dirty="0" err="1"/>
              <a:t>ойын</a:t>
            </a:r>
            <a:r>
              <a:rPr lang="ru-RU" sz="2400" dirty="0"/>
              <a:t> </a:t>
            </a:r>
            <a:r>
              <a:rPr lang="ru-RU" sz="2400" dirty="0" err="1"/>
              <a:t>үстелі</a:t>
            </a:r>
            <a:r>
              <a:rPr lang="ru-RU" sz="2400" dirty="0"/>
              <a:t>;</a:t>
            </a:r>
          </a:p>
          <a:p>
            <a:r>
              <a:rPr lang="ru-RU" sz="2400" dirty="0"/>
              <a:t>2) </a:t>
            </a:r>
            <a:r>
              <a:rPr lang="ru-RU" sz="2400" dirty="0" err="1"/>
              <a:t>ойын</a:t>
            </a:r>
            <a:r>
              <a:rPr lang="ru-RU" sz="2400" dirty="0"/>
              <a:t> автоматы;</a:t>
            </a:r>
          </a:p>
          <a:p>
            <a:r>
              <a:rPr lang="ru-RU" sz="2400" dirty="0"/>
              <a:t>3) тотализатор</a:t>
            </a:r>
            <a:r>
              <a:rPr lang="kk-KZ" sz="2400" dirty="0"/>
              <a:t>дың</a:t>
            </a:r>
            <a:r>
              <a:rPr lang="ru-RU" sz="2400" dirty="0"/>
              <a:t> </a:t>
            </a:r>
            <a:r>
              <a:rPr lang="ru-RU" sz="2400" dirty="0" err="1"/>
              <a:t>кассасы</a:t>
            </a:r>
            <a:r>
              <a:rPr lang="ru-RU" sz="2400" dirty="0"/>
              <a:t>;</a:t>
            </a:r>
          </a:p>
          <a:p>
            <a:r>
              <a:rPr lang="ru-RU" sz="2400" dirty="0"/>
              <a:t>4) </a:t>
            </a:r>
            <a:r>
              <a:rPr lang="ru-RU" sz="2400" dirty="0" err="1"/>
              <a:t>тотализатордың</a:t>
            </a:r>
            <a:r>
              <a:rPr lang="ru-RU" sz="2400" dirty="0"/>
              <a:t> </a:t>
            </a:r>
            <a:r>
              <a:rPr lang="ru-RU" sz="2400" dirty="0" err="1"/>
              <a:t>электронды</a:t>
            </a:r>
            <a:r>
              <a:rPr lang="kk-KZ" sz="2400" dirty="0"/>
              <a:t>қ</a:t>
            </a:r>
            <a:r>
              <a:rPr lang="ru-RU" sz="2400" dirty="0"/>
              <a:t> </a:t>
            </a:r>
            <a:r>
              <a:rPr lang="ru-RU" sz="2400" dirty="0" err="1"/>
              <a:t>кассасы</a:t>
            </a:r>
            <a:r>
              <a:rPr lang="ru-RU" sz="2400" dirty="0"/>
              <a:t>;</a:t>
            </a:r>
          </a:p>
          <a:p>
            <a:r>
              <a:rPr lang="ru-RU" sz="2400" dirty="0"/>
              <a:t>5) букмекер</a:t>
            </a:r>
            <a:r>
              <a:rPr lang="kk-KZ" sz="2400" dirty="0"/>
              <a:t>лік</a:t>
            </a:r>
            <a:r>
              <a:rPr lang="ru-RU" sz="2400" dirty="0"/>
              <a:t> </a:t>
            </a:r>
            <a:r>
              <a:rPr lang="ru-RU" sz="2400" dirty="0" err="1"/>
              <a:t>кеңсенің</a:t>
            </a:r>
            <a:r>
              <a:rPr lang="ru-RU" sz="2400" dirty="0"/>
              <a:t> </a:t>
            </a:r>
            <a:r>
              <a:rPr lang="ru-RU" sz="2400" dirty="0" err="1"/>
              <a:t>кассасы</a:t>
            </a:r>
            <a:r>
              <a:rPr lang="ru-RU" sz="2400" dirty="0"/>
              <a:t>;</a:t>
            </a:r>
          </a:p>
          <a:p>
            <a:r>
              <a:rPr lang="ru-RU" sz="2400" dirty="0"/>
              <a:t>6) букмекер</a:t>
            </a:r>
            <a:r>
              <a:rPr lang="kk-KZ" sz="2400" dirty="0"/>
              <a:t>лік</a:t>
            </a:r>
            <a:r>
              <a:rPr lang="ru-RU" sz="2400" dirty="0"/>
              <a:t> </a:t>
            </a:r>
            <a:r>
              <a:rPr lang="ru-RU" sz="2400" dirty="0" err="1"/>
              <a:t>кеңсенің</a:t>
            </a:r>
            <a:r>
              <a:rPr lang="ru-RU" sz="2400" dirty="0"/>
              <a:t> </a:t>
            </a:r>
            <a:r>
              <a:rPr lang="ru-RU" sz="2400" dirty="0" err="1"/>
              <a:t>электронды</a:t>
            </a:r>
            <a:r>
              <a:rPr lang="kk-KZ" sz="2400" dirty="0"/>
              <a:t>қ</a:t>
            </a:r>
            <a:r>
              <a:rPr lang="ru-RU" sz="2400" dirty="0"/>
              <a:t> </a:t>
            </a:r>
            <a:r>
              <a:rPr lang="ru-RU" sz="2400" dirty="0" err="1"/>
              <a:t>кассасы</a:t>
            </a:r>
            <a:r>
              <a:rPr lang="ru-RU" sz="2400" dirty="0"/>
              <a:t>.</a:t>
            </a:r>
          </a:p>
          <a:p>
            <a:endParaRPr lang="ru-RU" sz="2400" dirty="0"/>
          </a:p>
        </p:txBody>
      </p:sp>
      <p:pic>
        <p:nvPicPr>
          <p:cNvPr id="4" name="Рисунок 3"/>
          <p:cNvPicPr>
            <a:picLocks noChangeAspect="1"/>
          </p:cNvPicPr>
          <p:nvPr/>
        </p:nvPicPr>
        <p:blipFill>
          <a:blip r:embed="rId2"/>
          <a:stretch>
            <a:fillRect/>
          </a:stretch>
        </p:blipFill>
        <p:spPr>
          <a:xfrm>
            <a:off x="8340574" y="2021982"/>
            <a:ext cx="3585262" cy="3280759"/>
          </a:xfrm>
          <a:prstGeom prst="rect">
            <a:avLst/>
          </a:prstGeom>
        </p:spPr>
      </p:pic>
    </p:spTree>
    <p:extLst>
      <p:ext uri="{BB962C8B-B14F-4D97-AF65-F5344CB8AC3E}">
        <p14:creationId xmlns:p14="http://schemas.microsoft.com/office/powerpoint/2010/main" val="206278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b="1" dirty="0"/>
              <a:t>Салық мөлшерлемелері</a:t>
            </a:r>
            <a:r>
              <a:rPr lang="ru-RU" dirty="0"/>
              <a:t/>
            </a:r>
            <a:br>
              <a:rPr lang="ru-RU" dirty="0"/>
            </a:br>
            <a:r>
              <a:rPr lang="kk-KZ" dirty="0"/>
              <a:t> </a:t>
            </a:r>
            <a:r>
              <a:rPr lang="ru-RU" dirty="0"/>
              <a:t/>
            </a:r>
            <a:br>
              <a:rPr lang="ru-RU" dirty="0"/>
            </a:br>
            <a:endParaRPr lang="ru-RU" dirty="0"/>
          </a:p>
        </p:txBody>
      </p:sp>
      <p:sp>
        <p:nvSpPr>
          <p:cNvPr id="3" name="Объект 2"/>
          <p:cNvSpPr>
            <a:spLocks noGrp="1"/>
          </p:cNvSpPr>
          <p:nvPr>
            <p:ph idx="1"/>
          </p:nvPr>
        </p:nvSpPr>
        <p:spPr>
          <a:xfrm>
            <a:off x="677334" y="1339913"/>
            <a:ext cx="8596668" cy="4701449"/>
          </a:xfrm>
        </p:spPr>
        <p:txBody>
          <a:bodyPr>
            <a:normAutofit/>
          </a:bodyPr>
          <a:lstStyle/>
          <a:p>
            <a:r>
              <a:rPr lang="kk-KZ" dirty="0" smtClean="0"/>
              <a:t>1</a:t>
            </a:r>
            <a:r>
              <a:rPr lang="kk-KZ" dirty="0"/>
              <a:t>. Салық салу объектісінің бір бірлігінен ойын бизнесі салығының мөлшерлемесі мыналарды құрайды:</a:t>
            </a:r>
            <a:endParaRPr lang="ru-RU" dirty="0"/>
          </a:p>
          <a:p>
            <a:r>
              <a:rPr lang="kk-KZ" dirty="0"/>
              <a:t>1) ойын үстелі – айына айлық есептік көрсеткіштің 1 660 еселенген мөлшері;</a:t>
            </a:r>
            <a:endParaRPr lang="ru-RU" dirty="0"/>
          </a:p>
          <a:p>
            <a:r>
              <a:rPr lang="kk-KZ" dirty="0"/>
              <a:t>2) ойын автоматы – айына айлық есептік көрсеткіштің 60 еселенген мөлшері;</a:t>
            </a:r>
            <a:endParaRPr lang="ru-RU" dirty="0"/>
          </a:p>
          <a:p>
            <a:r>
              <a:rPr lang="kk-KZ" dirty="0"/>
              <a:t>3) тотализатордың кассасы – айына айлық есептік көрсеткіштің </a:t>
            </a:r>
            <a:br>
              <a:rPr lang="kk-KZ" dirty="0"/>
            </a:br>
            <a:r>
              <a:rPr lang="kk-KZ" dirty="0"/>
              <a:t>300 еселенген мөлшері;</a:t>
            </a:r>
            <a:endParaRPr lang="ru-RU" dirty="0"/>
          </a:p>
          <a:p>
            <a:r>
              <a:rPr lang="kk-KZ" dirty="0"/>
              <a:t>4) тотализатордың электрондық кассасы – айына айлық есептік көрсеткіштің 4 000 еселенген мөлшері;</a:t>
            </a:r>
            <a:endParaRPr lang="ru-RU" dirty="0"/>
          </a:p>
          <a:p>
            <a:r>
              <a:rPr lang="kk-KZ" dirty="0"/>
              <a:t>5) букмекерлік кеңсенің кассасы – айына айлық есептік көрсеткіштің </a:t>
            </a:r>
            <a:br>
              <a:rPr lang="kk-KZ" dirty="0"/>
            </a:br>
            <a:r>
              <a:rPr lang="kk-KZ" dirty="0"/>
              <a:t>300 еселенген мөлшері;</a:t>
            </a:r>
            <a:endParaRPr lang="ru-RU" dirty="0"/>
          </a:p>
          <a:p>
            <a:r>
              <a:rPr lang="kk-KZ" dirty="0"/>
              <a:t>6) букмекерлік кеңсенің электрондық кассасы – айына айлық есептік көрсеткіштің 3 000 еселенген мөлшері.</a:t>
            </a:r>
            <a:endParaRPr lang="ru-RU" dirty="0"/>
          </a:p>
          <a:p>
            <a:endParaRPr lang="ru-RU" dirty="0"/>
          </a:p>
        </p:txBody>
      </p:sp>
      <p:pic>
        <p:nvPicPr>
          <p:cNvPr id="4" name="Рисунок 3"/>
          <p:cNvPicPr>
            <a:picLocks noChangeAspect="1"/>
          </p:cNvPicPr>
          <p:nvPr/>
        </p:nvPicPr>
        <p:blipFill>
          <a:blip r:embed="rId2"/>
          <a:stretch>
            <a:fillRect/>
          </a:stretch>
        </p:blipFill>
        <p:spPr>
          <a:xfrm>
            <a:off x="8680361" y="2073498"/>
            <a:ext cx="3206839" cy="2704563"/>
          </a:xfrm>
          <a:prstGeom prst="rect">
            <a:avLst/>
          </a:prstGeom>
        </p:spPr>
      </p:pic>
    </p:spTree>
    <p:extLst>
      <p:ext uri="{BB962C8B-B14F-4D97-AF65-F5344CB8AC3E}">
        <p14:creationId xmlns:p14="http://schemas.microsoft.com/office/powerpoint/2010/main" val="318454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66115"/>
          </a:xfrm>
        </p:spPr>
        <p:txBody>
          <a:bodyPr>
            <a:normAutofit fontScale="90000"/>
          </a:bodyPr>
          <a:lstStyle/>
          <a:p>
            <a:r>
              <a:rPr lang="kk-KZ" b="1" dirty="0"/>
              <a:t>Салықты есептеу </a:t>
            </a:r>
            <a:r>
              <a:rPr lang="kk-KZ" b="1" dirty="0" smtClean="0"/>
              <a:t>тәртібі.Салықтық кезең</a:t>
            </a:r>
            <a:r>
              <a:rPr lang="ru-RU" dirty="0" smtClean="0"/>
              <a:t/>
            </a:r>
            <a:br>
              <a:rPr lang="ru-RU" dirty="0" smtClean="0"/>
            </a:br>
            <a:r>
              <a:rPr lang="kk-KZ" dirty="0" smtClean="0"/>
              <a:t> </a:t>
            </a:r>
            <a:r>
              <a:rPr lang="ru-RU" dirty="0" smtClean="0"/>
              <a:t/>
            </a:r>
            <a:br>
              <a:rPr lang="ru-RU" dirty="0" smtClean="0"/>
            </a:br>
            <a:endParaRPr lang="ru-RU" dirty="0"/>
          </a:p>
        </p:txBody>
      </p:sp>
      <p:sp>
        <p:nvSpPr>
          <p:cNvPr id="3" name="Объект 2"/>
          <p:cNvSpPr>
            <a:spLocks noGrp="1"/>
          </p:cNvSpPr>
          <p:nvPr>
            <p:ph idx="1"/>
          </p:nvPr>
        </p:nvSpPr>
        <p:spPr>
          <a:xfrm>
            <a:off x="677334" y="1475715"/>
            <a:ext cx="8596668" cy="4565647"/>
          </a:xfrm>
        </p:spPr>
        <p:txBody>
          <a:bodyPr>
            <a:normAutofit/>
          </a:bodyPr>
          <a:lstStyle/>
          <a:p>
            <a:r>
              <a:rPr lang="kk-KZ" dirty="0" smtClean="0"/>
              <a:t>1</a:t>
            </a:r>
            <a:r>
              <a:rPr lang="kk-KZ" dirty="0"/>
              <a:t>. Ойын бизнесі салығын есептеу, егер осы баптың 2-тармағында өзгеше белгіленбесе, әрбір салық салу объектісіне осы Кодекстің </a:t>
            </a:r>
            <a:br>
              <a:rPr lang="kk-KZ" dirty="0"/>
            </a:br>
            <a:r>
              <a:rPr lang="kk-KZ" dirty="0"/>
              <a:t>535-бабында айқындалған тиісті салық мөлшерлемесін қолдану арқылы жүргізіледі.</a:t>
            </a:r>
            <a:endParaRPr lang="ru-RU" dirty="0"/>
          </a:p>
          <a:p>
            <a:r>
              <a:rPr lang="kk-KZ" dirty="0"/>
              <a:t>2. Салық салу объектілері айдың 15-күніне дейін қоса алғанда пайдалануға берілген кезде ойын бизнесі салығы – белгіленген мөлшерлеме бойынша, 15-күннен кейін белгіленген мөлшерлеменің 1/2 мөлшерінде есептеледі.</a:t>
            </a:r>
            <a:endParaRPr lang="ru-RU" dirty="0"/>
          </a:p>
          <a:p>
            <a:r>
              <a:rPr lang="kk-KZ" dirty="0"/>
              <a:t>Салық салу объектілері айдың 15-күніне дейін қоса алғанда шығып қалған кезде ойын бизнесі салығы – белгіленген мөлшерлеменің </a:t>
            </a:r>
            <a:br>
              <a:rPr lang="kk-KZ" dirty="0"/>
            </a:br>
            <a:r>
              <a:rPr lang="kk-KZ" dirty="0"/>
              <a:t>1/2 мөлшерінде, 15-күннен кейін белгіленген мөлшерлеме бойынша есептеледі.</a:t>
            </a:r>
            <a:endParaRPr lang="ru-RU" dirty="0"/>
          </a:p>
          <a:p>
            <a:r>
              <a:rPr lang="kk-KZ" dirty="0" smtClean="0"/>
              <a:t>Күнтізбелік </a:t>
            </a:r>
            <a:r>
              <a:rPr lang="kk-KZ" dirty="0"/>
              <a:t>тоқсан ойын бизнесі салығы үшін салықтық кезең болып табылады.</a:t>
            </a:r>
            <a:r>
              <a:rPr lang="ru-RU" dirty="0"/>
              <a:t/>
            </a:r>
            <a:br>
              <a:rPr lang="ru-RU" dirty="0"/>
            </a:br>
            <a:endParaRPr lang="ru-RU" dirty="0"/>
          </a:p>
          <a:p>
            <a:endParaRPr lang="ru-RU" dirty="0"/>
          </a:p>
        </p:txBody>
      </p:sp>
    </p:spTree>
    <p:extLst>
      <p:ext uri="{BB962C8B-B14F-4D97-AF65-F5344CB8AC3E}">
        <p14:creationId xmlns:p14="http://schemas.microsoft.com/office/powerpoint/2010/main" val="413516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62550"/>
            <a:ext cx="8596668" cy="995882"/>
          </a:xfrm>
        </p:spPr>
        <p:txBody>
          <a:bodyPr>
            <a:normAutofit fontScale="90000"/>
          </a:bodyPr>
          <a:lstStyle/>
          <a:p>
            <a:r>
              <a:rPr lang="kk-KZ" b="1" dirty="0"/>
              <a:t>Ойын бизнесі салығын төлеушілердің қосымша төлемі</a:t>
            </a:r>
            <a:endParaRPr lang="ru-RU" dirty="0"/>
          </a:p>
        </p:txBody>
      </p:sp>
      <p:sp>
        <p:nvSpPr>
          <p:cNvPr id="3" name="Объект 2"/>
          <p:cNvSpPr>
            <a:spLocks noGrp="1"/>
          </p:cNvSpPr>
          <p:nvPr>
            <p:ph idx="1"/>
          </p:nvPr>
        </p:nvSpPr>
        <p:spPr>
          <a:xfrm>
            <a:off x="677334" y="1258433"/>
            <a:ext cx="8596668" cy="4782930"/>
          </a:xfrm>
        </p:spPr>
        <p:txBody>
          <a:bodyPr>
            <a:normAutofit fontScale="85000" lnSpcReduction="10000"/>
          </a:bodyPr>
          <a:lstStyle/>
          <a:p>
            <a:r>
              <a:rPr lang="kk-KZ" dirty="0"/>
              <a:t> </a:t>
            </a:r>
            <a:r>
              <a:rPr lang="kk-KZ" dirty="0" smtClean="0"/>
              <a:t>1</a:t>
            </a:r>
            <a:r>
              <a:rPr lang="kk-KZ" dirty="0"/>
              <a:t>. Қосымша төлем ойын бизнесі саласындағы қызметтен алынған кірістің сомасы кірістің шекті мөлшерінен асып кеткен жағдайда есептеледі.</a:t>
            </a:r>
            <a:endParaRPr lang="ru-RU" dirty="0"/>
          </a:p>
          <a:p>
            <a:r>
              <a:rPr lang="kk-KZ" dirty="0"/>
              <a:t>2. Қосымша төлемді есептеу мақсаттарында ойын бизнесі салығын төлеушілер үшін салықтық кезеңдегі кірістің шекті мөлшері мыналарды құрайды:</a:t>
            </a:r>
            <a:endParaRPr lang="ru-RU" dirty="0"/>
          </a:p>
          <a:p>
            <a:r>
              <a:rPr lang="kk-KZ" dirty="0"/>
              <a:t>1) казино қызметінен – айлық есептік көрсеткіштің 135 000 еселенген мөлшері;</a:t>
            </a:r>
            <a:endParaRPr lang="ru-RU" dirty="0"/>
          </a:p>
          <a:p>
            <a:r>
              <a:rPr lang="kk-KZ" dirty="0"/>
              <a:t>2) ойын автоматтары залы қызметінен – айлық есептік көрсеткіштің </a:t>
            </a:r>
            <a:br>
              <a:rPr lang="kk-KZ" dirty="0"/>
            </a:br>
            <a:r>
              <a:rPr lang="kk-KZ" dirty="0"/>
              <a:t>25000 еселенген мөлшері;</a:t>
            </a:r>
            <a:endParaRPr lang="ru-RU" dirty="0"/>
          </a:p>
          <a:p>
            <a:r>
              <a:rPr lang="kk-KZ" dirty="0"/>
              <a:t>3) тотализатор қызметінен – айлық есептік көрсеткіштің </a:t>
            </a:r>
            <a:br>
              <a:rPr lang="kk-KZ" dirty="0"/>
            </a:br>
            <a:r>
              <a:rPr lang="kk-KZ" dirty="0"/>
              <a:t>2500 еселенген мөлшері;</a:t>
            </a:r>
            <a:endParaRPr lang="ru-RU" dirty="0"/>
          </a:p>
          <a:p>
            <a:r>
              <a:rPr lang="kk-KZ" dirty="0"/>
              <a:t>4) букмекерлік кеңсе қызметінен – айлық есептік көрсеткіштің </a:t>
            </a:r>
            <a:br>
              <a:rPr lang="kk-KZ" dirty="0"/>
            </a:br>
            <a:r>
              <a:rPr lang="kk-KZ" dirty="0"/>
              <a:t>2000 еселенген мөлшері.</a:t>
            </a:r>
            <a:endParaRPr lang="ru-RU" dirty="0"/>
          </a:p>
          <a:p>
            <a:r>
              <a:rPr lang="kk-KZ" dirty="0"/>
              <a:t>3. Осы баптың 2-тармағында белгіленген кірістің шекті мөлшерлері республикалық бюджет туралы заңда белгіленген және салықтық кезеңнің бірінші күніне қолданыста болатын айлық есептік көрсеткіштің мөлшері негізге алына отырып айқындалады.</a:t>
            </a:r>
            <a:endParaRPr lang="ru-RU" dirty="0"/>
          </a:p>
          <a:p>
            <a:r>
              <a:rPr lang="kk-KZ" dirty="0"/>
              <a:t>4. Қосымша төлемді есептеу мақсатында салықтық кезең ішінде ойын бизнесі саласындағы қызметті жүзеге асыру нәтижесінде алынған кіріс сомасы мен құмар ойынына және (немесе) бәс тігуге қатысушыларға төлемдер сомасы арасындағы оң айырма осындай қызметтен алынған кіріс деп танылады.</a:t>
            </a:r>
            <a:endParaRPr lang="ru-RU" dirty="0"/>
          </a:p>
          <a:p>
            <a:endParaRPr lang="ru-RU" dirty="0"/>
          </a:p>
        </p:txBody>
      </p:sp>
      <p:pic>
        <p:nvPicPr>
          <p:cNvPr id="4" name="Рисунок 3"/>
          <p:cNvPicPr>
            <a:picLocks noChangeAspect="1"/>
          </p:cNvPicPr>
          <p:nvPr/>
        </p:nvPicPr>
        <p:blipFill>
          <a:blip r:embed="rId2"/>
          <a:stretch>
            <a:fillRect/>
          </a:stretch>
        </p:blipFill>
        <p:spPr>
          <a:xfrm>
            <a:off x="8774620" y="1957589"/>
            <a:ext cx="3173234" cy="2434107"/>
          </a:xfrm>
          <a:prstGeom prst="rect">
            <a:avLst/>
          </a:prstGeom>
        </p:spPr>
      </p:pic>
    </p:spTree>
    <p:extLst>
      <p:ext uri="{BB962C8B-B14F-4D97-AF65-F5344CB8AC3E}">
        <p14:creationId xmlns:p14="http://schemas.microsoft.com/office/powerpoint/2010/main" val="332890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a:t>Қосымша төлемді есептеу мен төлеу тәртібі</a:t>
            </a:r>
            <a:r>
              <a:rPr lang="ru-RU" dirty="0"/>
              <a:t/>
            </a:r>
            <a:br>
              <a:rPr lang="ru-RU" dirty="0"/>
            </a:br>
            <a:endParaRPr lang="ru-RU" dirty="0"/>
          </a:p>
        </p:txBody>
      </p:sp>
      <p:sp>
        <p:nvSpPr>
          <p:cNvPr id="3" name="Объект 2"/>
          <p:cNvSpPr>
            <a:spLocks noGrp="1"/>
          </p:cNvSpPr>
          <p:nvPr>
            <p:ph idx="1"/>
          </p:nvPr>
        </p:nvSpPr>
        <p:spPr>
          <a:xfrm>
            <a:off x="677334" y="1539089"/>
            <a:ext cx="8596668" cy="4502273"/>
          </a:xfrm>
        </p:spPr>
        <p:txBody>
          <a:bodyPr>
            <a:normAutofit/>
          </a:bodyPr>
          <a:lstStyle/>
          <a:p>
            <a:pPr fontAlgn="base"/>
            <a:r>
              <a:rPr lang="kk-KZ" dirty="0"/>
              <a:t> </a:t>
            </a:r>
            <a:r>
              <a:rPr lang="kk-KZ" dirty="0" smtClean="0"/>
              <a:t>1</a:t>
            </a:r>
            <a:r>
              <a:rPr lang="kk-KZ" dirty="0"/>
              <a:t>. Қосымша төлем кірістің шекті мөлшерінен асып кететін сомаға осы Кодекстің 313-бабының 1-тармағында белгіленген мөлшерлемені қолдану арқылы есептеледі және ол есепті салықтық кезеңнен кейінгі екінші айдың 25-күнінен кешіктірілмей төленуге жатады.</a:t>
            </a:r>
            <a:endParaRPr lang="ru-RU" dirty="0"/>
          </a:p>
          <a:p>
            <a:pPr fontAlgn="base"/>
            <a:r>
              <a:rPr lang="kk-KZ" dirty="0"/>
              <a:t>2. Ойын бизнесі салығын төлеушілер ойын бизнесі саласындағы бірнеше қызмет түрін жүзеге асырған кезде қосымша төлем ойын бизнесі саласындағы әрбір қызмет түрінен алынған кірістен жеке-жеке есептеледі.</a:t>
            </a:r>
            <a:endParaRPr lang="ru-RU" dirty="0"/>
          </a:p>
          <a:p>
            <a:pPr fontAlgn="base"/>
            <a:r>
              <a:rPr lang="kk-KZ" dirty="0"/>
              <a:t>3. Осы Кодекстің 534-бабында көрсетілмеген және ойын бизнесі саласына жатпайтын кәсіпкерлік қызметтің өзге де түрлерін жүзеге асыру кезінде ойын бизнесі салығын төлеушілер қызметтің көрсетілген түрлері бойынша кірістер мен шығыстардың бөлек есебін жүргізуге және жалпыға бірдей белгіленген тәртіппен бюджетпен есеп айырысу жүргізуге міндетті.</a:t>
            </a:r>
            <a:endParaRPr lang="ru-RU" dirty="0"/>
          </a:p>
          <a:p>
            <a:endParaRPr lang="ru-RU" dirty="0"/>
          </a:p>
        </p:txBody>
      </p:sp>
    </p:spTree>
    <p:extLst>
      <p:ext uri="{BB962C8B-B14F-4D97-AF65-F5344CB8AC3E}">
        <p14:creationId xmlns:p14="http://schemas.microsoft.com/office/powerpoint/2010/main" val="276443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dirty="0"/>
              <a:t>Салық декларациясын тапсыру </a:t>
            </a:r>
            <a:r>
              <a:rPr lang="kk-KZ" dirty="0" smtClean="0"/>
              <a:t>мерзімі.</a:t>
            </a:r>
            <a:r>
              <a:rPr lang="kk-KZ" dirty="0"/>
              <a:t> Салықты төлеу мерзімі</a:t>
            </a:r>
            <a:r>
              <a:rPr lang="ru-RU" dirty="0"/>
              <a:t/>
            </a:r>
            <a:br>
              <a:rPr lang="ru-RU" dirty="0"/>
            </a:br>
            <a:r>
              <a:rPr lang="ru-RU" dirty="0"/>
              <a:t/>
            </a:r>
            <a:br>
              <a:rPr lang="ru-RU" dirty="0"/>
            </a:br>
            <a:endParaRPr lang="ru-RU" dirty="0"/>
          </a:p>
        </p:txBody>
      </p:sp>
      <p:sp>
        <p:nvSpPr>
          <p:cNvPr id="3" name="Объект 2"/>
          <p:cNvSpPr>
            <a:spLocks noGrp="1"/>
          </p:cNvSpPr>
          <p:nvPr>
            <p:ph idx="1"/>
          </p:nvPr>
        </p:nvSpPr>
        <p:spPr/>
        <p:txBody>
          <a:bodyPr/>
          <a:lstStyle/>
          <a:p>
            <a:pPr fontAlgn="base"/>
            <a:r>
              <a:rPr lang="kk-KZ" dirty="0"/>
              <a:t> </a:t>
            </a:r>
            <a:r>
              <a:rPr lang="kk-KZ" sz="3200" dirty="0" smtClean="0"/>
              <a:t>Ойын </a:t>
            </a:r>
            <a:r>
              <a:rPr lang="kk-KZ" sz="3200" dirty="0"/>
              <a:t>бизнесі салығы бойынша декларация жекелеген қызмет түрлерін жүзеге асыратын салық төлеуші ретінде тіркеу есебі жеріндегі  салық органына есепті тоқсаннан кейінгі екінші айдың 15-күнінен кешіктірілмей тапсырылады.</a:t>
            </a:r>
            <a:endParaRPr lang="ru-RU" sz="3200" dirty="0"/>
          </a:p>
          <a:p>
            <a:endParaRPr lang="ru-RU" dirty="0"/>
          </a:p>
        </p:txBody>
      </p:sp>
      <p:pic>
        <p:nvPicPr>
          <p:cNvPr id="4" name="Рисунок 3"/>
          <p:cNvPicPr>
            <a:picLocks noChangeAspect="1"/>
          </p:cNvPicPr>
          <p:nvPr/>
        </p:nvPicPr>
        <p:blipFill>
          <a:blip r:embed="rId2"/>
          <a:stretch>
            <a:fillRect/>
          </a:stretch>
        </p:blipFill>
        <p:spPr>
          <a:xfrm>
            <a:off x="8915662" y="1636415"/>
            <a:ext cx="3133616" cy="2206943"/>
          </a:xfrm>
          <a:prstGeom prst="rect">
            <a:avLst/>
          </a:prstGeom>
        </p:spPr>
      </p:pic>
    </p:spTree>
    <p:extLst>
      <p:ext uri="{BB962C8B-B14F-4D97-AF65-F5344CB8AC3E}">
        <p14:creationId xmlns:p14="http://schemas.microsoft.com/office/powerpoint/2010/main" val="70653754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TotalTime>
  <Words>217</Words>
  <Application>Microsoft Office PowerPoint</Application>
  <PresentationFormat>Широкоэкранный</PresentationFormat>
  <Paragraphs>56</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Times New Roman</vt:lpstr>
      <vt:lpstr>Trebuchet MS</vt:lpstr>
      <vt:lpstr>Wingdings 3</vt:lpstr>
      <vt:lpstr>Аспект</vt:lpstr>
      <vt:lpstr>«ОЙЫН БИЗНЕСІНЕ  САЛЫНАТЫН САЛЫҚ»</vt:lpstr>
      <vt:lpstr>Жоспар:</vt:lpstr>
      <vt:lpstr>ҚР Салық кодексінің 66-тарауында ОЙЫН БИЗНЕСІ САЛЫҒЫ туралы қарастырылған   </vt:lpstr>
      <vt:lpstr>Салық салу объектілері </vt:lpstr>
      <vt:lpstr>Салық мөлшерлемелері   </vt:lpstr>
      <vt:lpstr>Салықты есептеу тәртібі.Салықтық кезең   </vt:lpstr>
      <vt:lpstr>Ойын бизнесі салығын төлеушілердің қосымша төлемі</vt:lpstr>
      <vt:lpstr>Қосымша төлемді есептеу мен төлеу тәртібі </vt:lpstr>
      <vt:lpstr>Салық декларациясын тапсыру мерзімі. Салықты төлеу мерзімі  </vt:lpstr>
      <vt:lpstr>Бақылау сұрақтары:</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«Салықтар және салық салу» пәні  Дәріс тақырыбы:  «ОЙЫН БИЗНЕСІНЕ САЛЫНАТЫН САЛЫҚ»</dc:title>
  <dc:creator>RePack by Diakov</dc:creator>
  <cp:lastModifiedBy>RePack by Diakov</cp:lastModifiedBy>
  <cp:revision>15</cp:revision>
  <dcterms:created xsi:type="dcterms:W3CDTF">2021-04-01T05:17:28Z</dcterms:created>
  <dcterms:modified xsi:type="dcterms:W3CDTF">2021-04-09T04:06:33Z</dcterms:modified>
</cp:coreProperties>
</file>