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8" r:id="rId2"/>
    <p:sldId id="257" r:id="rId3"/>
    <p:sldId id="259" r:id="rId4"/>
    <p:sldId id="260" r:id="rId5"/>
    <p:sldId id="261" r:id="rId6"/>
    <p:sldId id="262" r:id="rId7"/>
    <p:sldId id="263" r:id="rId8"/>
    <p:sldId id="265" r:id="rId9"/>
    <p:sldId id="267" r:id="rId10"/>
    <p:sldId id="264" r:id="rId11"/>
    <p:sldId id="266" r:id="rId12"/>
    <p:sldId id="275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1/28/2021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1/28/2021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1/28/2021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F99A93-6800-4BA9-9F84-A57DED750B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15796" y="2107236"/>
            <a:ext cx="8361229" cy="2098226"/>
          </a:xfrm>
        </p:spPr>
        <p:txBody>
          <a:bodyPr/>
          <a:lstStyle/>
          <a:p>
            <a:r>
              <a:rPr lang="ru-RU" sz="6000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Этапы ландшафтного проектирования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6ABC69F-9CA8-4A62-8744-54015E550C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04433" y="4613946"/>
            <a:ext cx="2724885" cy="1049356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ru-RU" dirty="0">
                <a:ln w="0"/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Подготовила студентка </a:t>
            </a:r>
          </a:p>
          <a:p>
            <a:pPr algn="l"/>
            <a:r>
              <a:rPr lang="ru-RU" dirty="0">
                <a:ln w="0"/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Группы ЛС-24</a:t>
            </a:r>
            <a:br>
              <a:rPr lang="ru-RU" dirty="0">
                <a:ln w="0"/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dirty="0">
                <a:ln w="0"/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Болдырева Юлия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04124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9386A9-79D5-4E48-A113-CEAF551F3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7435" y="641758"/>
            <a:ext cx="9601200" cy="801148"/>
          </a:xfrm>
        </p:spPr>
        <p:txBody>
          <a:bodyPr/>
          <a:lstStyle/>
          <a:p>
            <a:pPr algn="ctr"/>
            <a:r>
              <a:rPr lang="ru-RU" sz="4400" u="sng" dirty="0"/>
              <a:t>Подготовка рабочей документации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3FBDF75-EEEA-4344-8804-170B99D9ED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3211" y="1728132"/>
            <a:ext cx="10129706" cy="4924338"/>
          </a:xfrm>
        </p:spPr>
        <p:txBody>
          <a:bodyPr/>
          <a:lstStyle/>
          <a:p>
            <a:pPr algn="l"/>
            <a:r>
              <a:rPr lang="ru-RU" dirty="0"/>
              <a:t>План площадок и тротуаров. Отдельный блок документации. Чертежи обозначают расположение и границы дорожек, площадок, подъездных путей. Их дополняет описание конструкций одежд дорожных покрытий.</a:t>
            </a:r>
          </a:p>
          <a:p>
            <a:pPr algn="l"/>
            <a:r>
              <a:rPr lang="ru-RU" dirty="0"/>
              <a:t>Вертикальная планировка. Документация по высотам объектов на участке. Определяет требования к выравниванию и профилированию грунта, к высоте элементов озеленения и благоустройства (живых изгородей, деревьев, беседок и др.).</a:t>
            </a:r>
          </a:p>
          <a:p>
            <a:pPr algn="l"/>
            <a:r>
              <a:rPr lang="ru-RU" dirty="0"/>
              <a:t>Проекты инженерных систем. Документация по устройству дренажа, ливневой канализации, системы </a:t>
            </a:r>
            <a:r>
              <a:rPr lang="ru-RU" dirty="0" err="1"/>
              <a:t>автополива</a:t>
            </a:r>
            <a:r>
              <a:rPr lang="ru-RU" dirty="0"/>
              <a:t>, уличного освещения. В составе — графические планы, чертежи, технические требования, описание материалов, оборудования, комплектующих.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21093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ED3F9F-945E-45CF-BD8F-D4407E2EB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752912"/>
            <a:ext cx="9601200" cy="748717"/>
          </a:xfrm>
        </p:spPr>
        <p:txBody>
          <a:bodyPr/>
          <a:lstStyle/>
          <a:p>
            <a:pPr algn="ctr"/>
            <a:r>
              <a:rPr lang="ru-RU" sz="4400" u="sng" dirty="0"/>
              <a:t>Подготовка рабочей документации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CE67FF-B4E9-4A14-80A5-7E4EFFCD54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942052"/>
            <a:ext cx="9919982" cy="3581400"/>
          </a:xfrm>
        </p:spPr>
        <p:txBody>
          <a:bodyPr/>
          <a:lstStyle/>
          <a:p>
            <a:pPr algn="l"/>
            <a:r>
              <a:rPr lang="ru-RU" dirty="0"/>
              <a:t>Дополнительная документация. Содержит информацию по требованиям к обустройству водоемов, мостиков, спортивных площадок, барбекю с очагом, других сооружений.</a:t>
            </a:r>
          </a:p>
          <a:p>
            <a:pPr algn="l"/>
            <a:r>
              <a:rPr lang="ru-RU" dirty="0"/>
              <a:t>Сметная часть. Раздел, в котором перечисляются и описываются используемые материалы, комплектующие, саженцы, готовые конструкции и оборудование. В смете приводится список работ, которые нужны для реализации проекта, указываются их цены. Расчеты в смете обосновывают расходы на благоустройство и озеленение. В этом разделе рассчитывается общая стоимость работ и материалов.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2280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A47B928-0F40-41E6-82B1-A39359B5BA94}"/>
              </a:ext>
            </a:extLst>
          </p:cNvPr>
          <p:cNvSpPr txBox="1"/>
          <p:nvPr/>
        </p:nvSpPr>
        <p:spPr>
          <a:xfrm>
            <a:off x="2148980" y="2575420"/>
            <a:ext cx="859871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714660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3A0D76-F22D-4380-8D7A-9996960BB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42520"/>
            <a:ext cx="9601200" cy="723550"/>
          </a:xfrm>
        </p:spPr>
        <p:txBody>
          <a:bodyPr>
            <a:normAutofit fontScale="90000"/>
          </a:bodyPr>
          <a:lstStyle/>
          <a:p>
            <a:r>
              <a:rPr lang="ru-RU" u="sng" dirty="0"/>
              <a:t>Предпроектные работы</a:t>
            </a:r>
            <a:br>
              <a:rPr lang="ru-RU" b="0" i="0" dirty="0">
                <a:solidFill>
                  <a:srgbClr val="C3931E"/>
                </a:solidFill>
                <a:effectLst/>
                <a:latin typeface="-apple-system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5DFE0D9-5F2B-44F6-B01A-4C62C2FF0D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3182" y="1266741"/>
            <a:ext cx="7424257" cy="1778464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ru-RU" dirty="0"/>
              <a:t>На подготовительном этапе собирают исходные данные.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/>
              <a:t>Геодезия. Геодезическую съемку проводят, чтобы точно определить площадь, форму, размеры территории, обозначить высотные отметки рельефа, расположение объектов на участке. Результат геодезической съемки становится основой для будущих чертежей и эскизов.</a:t>
            </a:r>
          </a:p>
        </p:txBody>
      </p:sp>
      <p:pic>
        <p:nvPicPr>
          <p:cNvPr id="1026" name="Picture 2" descr="Ландшафтное проектирование">
            <a:extLst>
              <a:ext uri="{FF2B5EF4-FFF2-40B4-BE49-F238E27FC236}">
                <a16:creationId xmlns:a16="http://schemas.microsoft.com/office/drawing/2014/main" id="{16F10A96-D51A-4F97-84D8-25BD054706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2866">
            <a:off x="8861745" y="579646"/>
            <a:ext cx="2857500" cy="20669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86517DA-F988-4A04-ACAB-9B53FC0E9984}"/>
              </a:ext>
            </a:extLst>
          </p:cNvPr>
          <p:cNvSpPr txBox="1"/>
          <p:nvPr/>
        </p:nvSpPr>
        <p:spPr>
          <a:xfrm>
            <a:off x="1233182" y="3077676"/>
            <a:ext cx="1048623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ru-RU" dirty="0"/>
              <a:t>Данные об инженерных сетях. Расположение кабелей, трубопроводов учитывают, планируя работы, располагая объекты благоустройства и озеленения на участке. Они особенно важны для проектирования систем уличного освещения, </a:t>
            </a:r>
            <a:r>
              <a:rPr lang="ru-RU" dirty="0" err="1"/>
              <a:t>автополива</a:t>
            </a:r>
            <a:r>
              <a:rPr lang="ru-RU" dirty="0"/>
              <a:t>, дренажа, ливневой канализации.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ru-RU" dirty="0"/>
              <a:t>Анализ почвы. Выполняется, чтобы спланировать последующее озеленение. Важен механический состав грунта, его кислотность, содержание органики, минеральных элементов. Дополнительно учитывают увлажненность, проницаемость почвы, характеристики подземных вод.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ru-RU" dirty="0"/>
              <a:t>Другие сведения. Если на территории есть водоемы, собирают информацию об их состоянии. На подготовительном этапе анализируют геологические условия, существующее озеленение территории, ее статус и т.п.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ru-RU" dirty="0"/>
              <a:t>Чем больше сведений об участке будет собрано на предварительном этапе, тем точнее будет выполнено проектирование, тем меньше сложностей будет возникать при реализации разработанного проекта.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8697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02B742-CF15-4E42-A976-BB16BED70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u="sng" dirty="0"/>
              <a:t>Разработка архитектурно-планировочного задания</a:t>
            </a:r>
            <a:br>
              <a:rPr lang="ru-RU" b="0" i="0" dirty="0">
                <a:solidFill>
                  <a:srgbClr val="C3931E"/>
                </a:solidFill>
                <a:effectLst/>
                <a:latin typeface="-apple-system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3B3C6D3-3BB2-48B7-80A4-B6E8540983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>
              <a:buFont typeface="Wingdings" panose="05000000000000000000" pitchFamily="2" charset="2"/>
              <a:buChar char="§"/>
            </a:pPr>
            <a:r>
              <a:rPr lang="ru-RU" dirty="0"/>
              <a:t>Оно описывает основные требования к готовому проекту, содержит общую информацию: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dirty="0"/>
              <a:t>расположение участка, его адрес, назначение, количество людей, которые постоянно живут на территории или посещают ее, наличие домашних животных;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dirty="0"/>
              <a:t>общие предпочтения по оформлению участка (стиль, тематика);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dirty="0"/>
              <a:t>структура оформления территории (описывает ее основные элементы — пространства, функциональные зоны, подъездные пути, площадки и дорожки, малые архитектурные формы и другие сооружения, водоемы);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dirty="0"/>
              <a:t>инженерно-техническая информация: водоотвод, способы орошения, освещения территории, требования к материалам для благоустройства и к посадочному материалу, перечень работ по инженерной подготовке участка.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93891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521766-5C9F-4F06-BC13-D453C3E2F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562612"/>
            <a:ext cx="6698609" cy="782273"/>
          </a:xfrm>
        </p:spPr>
        <p:txBody>
          <a:bodyPr/>
          <a:lstStyle/>
          <a:p>
            <a:r>
              <a:rPr lang="ru-RU" u="sng" dirty="0"/>
              <a:t>Эскизное проектирование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973EF3B-701A-4A9E-A3F7-082DCFD3BA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633756"/>
            <a:ext cx="7160004" cy="1828800"/>
          </a:xfrm>
        </p:spPr>
        <p:txBody>
          <a:bodyPr>
            <a:normAutofit/>
          </a:bodyPr>
          <a:lstStyle/>
          <a:p>
            <a:pPr algn="l">
              <a:buFont typeface="Wingdings" panose="05000000000000000000" pitchFamily="2" charset="2"/>
              <a:buChar char="§"/>
            </a:pPr>
            <a:r>
              <a:rPr lang="ru-RU" dirty="0"/>
              <a:t>На основе архитектурно-планировочного задания формируют идеи возможных художественных образов территории, концепции ее оформления. Художественный замысел должен согласовываться с архитектурой зданий на участке, с планами по его использованию, с исходными условиями на нем.</a:t>
            </a:r>
          </a:p>
        </p:txBody>
      </p:sp>
      <p:pic>
        <p:nvPicPr>
          <p:cNvPr id="2050" name="Picture 2" descr="Эскизное проектирование">
            <a:extLst>
              <a:ext uri="{FF2B5EF4-FFF2-40B4-BE49-F238E27FC236}">
                <a16:creationId xmlns:a16="http://schemas.microsoft.com/office/drawing/2014/main" id="{CD81207B-57AD-44C6-AF9C-A7850DDE4B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5939">
            <a:off x="8786244" y="1072334"/>
            <a:ext cx="2857500" cy="21240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875AF43-435E-439F-9277-9523420DB2E1}"/>
              </a:ext>
            </a:extLst>
          </p:cNvPr>
          <p:cNvSpPr txBox="1"/>
          <p:nvPr/>
        </p:nvSpPr>
        <p:spPr>
          <a:xfrm>
            <a:off x="1371600" y="3688260"/>
            <a:ext cx="1007098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ru-RU" sz="2000" dirty="0"/>
              <a:t>Дизайнер обсуждает выбранные концепции с заказчиком, уточняет их, конкретизирует общие планировочные решения, используемые выразительные средства. На основе этой информации составляют эскизный проект.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ru-RU" sz="2000" dirty="0"/>
              <a:t>При подготовке эскизов определяют состав проекта, разрабатывают общие чертежи (основа для генплана), выполняют визуализацию. Готовые эскизы позволяют оценить, как будет выглядеть участок, какую он будет иметь функциональность.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68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AD9274-DA32-4DAD-A7AA-46FF8CF4D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4271" y="2489433"/>
            <a:ext cx="9601200" cy="93956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u="sng" dirty="0"/>
              <a:t>Подготовка рабочей документации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629FE0C-DC6D-4625-8CA4-CD48D71C65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1383" y="3429000"/>
            <a:ext cx="9601200" cy="756058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На основе выбранного эскиза разрабатывают рабочую документацию. Такую разработку выполняют поэтапно.</a:t>
            </a:r>
          </a:p>
        </p:txBody>
      </p:sp>
    </p:spTree>
    <p:extLst>
      <p:ext uri="{BB962C8B-B14F-4D97-AF65-F5344CB8AC3E}">
        <p14:creationId xmlns:p14="http://schemas.microsoft.com/office/powerpoint/2010/main" val="5864318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3F80C2-A761-452F-A835-87970427E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7827" y="1166769"/>
            <a:ext cx="2764172" cy="757106"/>
          </a:xfrm>
        </p:spPr>
        <p:txBody>
          <a:bodyPr/>
          <a:lstStyle/>
          <a:p>
            <a:pPr algn="ctr"/>
            <a:r>
              <a:rPr lang="ru-RU" u="sng" dirty="0"/>
              <a:t>Генплан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C9E42B9-5670-4544-A0A4-B61D7722F1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4792" y="2218888"/>
            <a:ext cx="4345497" cy="3581400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Основной чертеж, на котором отмечают границы участка, расположенные на нем капитальные строения и сооружения, планируемые объекты озеленения и благоустройства. Генеральный план может сопровождать 3D или 2D визуализация.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916777BA-4F45-49AF-BE46-A564FA4FE8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631">
            <a:off x="5697206" y="1235996"/>
            <a:ext cx="6011588" cy="43676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3133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E2A560-F001-4B92-BBC1-682682D6B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116" y="543187"/>
            <a:ext cx="7369728" cy="1485900"/>
          </a:xfrm>
        </p:spPr>
        <p:txBody>
          <a:bodyPr/>
          <a:lstStyle/>
          <a:p>
            <a:pPr algn="ctr"/>
            <a:r>
              <a:rPr lang="ru-RU" u="sng" dirty="0"/>
              <a:t>Разбивочный чертеж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82BE88E-2854-4C88-943B-104A0A1117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3545" y="2221479"/>
            <a:ext cx="3829574" cy="3581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/>
              <a:t>Дополняет генеральный план, представляет размеры объектов на территории, расстояния между ними, схематично изображает все элементы в составе проекта.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3AB9DCA4-AE8B-4FBD-9E68-2CDE5E7967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6535" y="1818808"/>
            <a:ext cx="6036238" cy="38489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7685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162CD1-1DE5-4A21-9433-C413481E4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048" y="993046"/>
            <a:ext cx="3502404" cy="740328"/>
          </a:xfrm>
        </p:spPr>
        <p:txBody>
          <a:bodyPr/>
          <a:lstStyle/>
          <a:p>
            <a:r>
              <a:rPr lang="ru-RU" u="sng" dirty="0" err="1"/>
              <a:t>Дендроплан</a:t>
            </a:r>
            <a:endParaRPr lang="ru-RU" u="sng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447FC72-61CF-4258-AFB8-4C49BB7F9C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1267" y="2051109"/>
            <a:ext cx="4441971" cy="344368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Графический план озеленения. На чертежах отмечают существующие ценные растения, которые нужно сохранить, малоценные растения (подлежат удалению), растения, которые будут сажать на участке. </a:t>
            </a:r>
            <a:r>
              <a:rPr lang="ru-RU" dirty="0" err="1"/>
              <a:t>Дендроплан</a:t>
            </a:r>
            <a:r>
              <a:rPr lang="ru-RU" dirty="0"/>
              <a:t> — развернутый раздел проектной документации, в который включают </a:t>
            </a:r>
            <a:r>
              <a:rPr lang="ru-RU" dirty="0" err="1"/>
              <a:t>перечетную</a:t>
            </a:r>
            <a:r>
              <a:rPr lang="ru-RU" dirty="0"/>
              <a:t> ведомость имеющихся растений, описание и требования к посадочному материалу, информацию о порядке работ по озеленению.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F1B295DA-84B3-49A8-83C8-77993ACC7F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6622">
            <a:off x="6127671" y="1742526"/>
            <a:ext cx="5434971" cy="38427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55360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E559E0-FA5F-40DC-8358-F17DFFB87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7388" y="627777"/>
            <a:ext cx="5096312" cy="849385"/>
          </a:xfrm>
        </p:spPr>
        <p:txBody>
          <a:bodyPr/>
          <a:lstStyle/>
          <a:p>
            <a:r>
              <a:rPr lang="ru-RU" u="sng" dirty="0"/>
              <a:t>Посадочный чертеж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E1A7C37-E43D-4A9F-BD56-53909E2888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4488" y="1908058"/>
            <a:ext cx="4131578" cy="4139530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На основании </a:t>
            </a:r>
            <a:r>
              <a:rPr lang="ru-RU" dirty="0" err="1"/>
              <a:t>дендроплана</a:t>
            </a:r>
            <a:r>
              <a:rPr lang="ru-RU" dirty="0"/>
              <a:t> разрабатывается посадочный чертеж. Предназначен он для рабочей бригады озеленителей. На этот план наносятся только те объекты, к которым будет осуществляться привязка, посадочные места для деревьев и кустарников, с указанием размеров ямы, количество и возраст саженцев.</a:t>
            </a:r>
          </a:p>
        </p:txBody>
      </p:sp>
      <p:pic>
        <p:nvPicPr>
          <p:cNvPr id="6146" name="Picture 2" descr="Посадочный чертеж ландшафтного проекта">
            <a:extLst>
              <a:ext uri="{FF2B5EF4-FFF2-40B4-BE49-F238E27FC236}">
                <a16:creationId xmlns:a16="http://schemas.microsoft.com/office/drawing/2014/main" id="{4602357D-C2C9-422F-8F78-246405AE96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557" y="1690818"/>
            <a:ext cx="6076950" cy="42481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63040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Уголки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Уголки</Template>
  <TotalTime>111</TotalTime>
  <Words>767</Words>
  <Application>Microsoft Office PowerPoint</Application>
  <PresentationFormat>Широкоэкранный</PresentationFormat>
  <Paragraphs>38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-apple-system</vt:lpstr>
      <vt:lpstr>Arial</vt:lpstr>
      <vt:lpstr>Franklin Gothic Book</vt:lpstr>
      <vt:lpstr>Wingdings</vt:lpstr>
      <vt:lpstr>Уголки</vt:lpstr>
      <vt:lpstr>Этапы ландшафтного проектирования</vt:lpstr>
      <vt:lpstr>Предпроектные работы </vt:lpstr>
      <vt:lpstr>Разработка архитектурно-планировочного задания </vt:lpstr>
      <vt:lpstr>Эскизное проектирование</vt:lpstr>
      <vt:lpstr>Подготовка рабочей документации</vt:lpstr>
      <vt:lpstr>Генплан</vt:lpstr>
      <vt:lpstr>Разбивочный чертеж</vt:lpstr>
      <vt:lpstr>Дендроплан</vt:lpstr>
      <vt:lpstr>Посадочный чертеж</vt:lpstr>
      <vt:lpstr>Подготовка рабочей документации</vt:lpstr>
      <vt:lpstr>Подготовка рабочей документации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Этапы ландшафтного проектирования</dc:title>
  <dc:creator>Julia</dc:creator>
  <cp:lastModifiedBy>Julia</cp:lastModifiedBy>
  <cp:revision>4</cp:revision>
  <dcterms:created xsi:type="dcterms:W3CDTF">2021-01-28T08:05:18Z</dcterms:created>
  <dcterms:modified xsi:type="dcterms:W3CDTF">2021-01-28T09:56:24Z</dcterms:modified>
</cp:coreProperties>
</file>