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0" r:id="rId4"/>
    <p:sldId id="262" r:id="rId5"/>
    <p:sldId id="273" r:id="rId6"/>
    <p:sldId id="271" r:id="rId7"/>
    <p:sldId id="272" r:id="rId8"/>
    <p:sldId id="265" r:id="rId9"/>
    <p:sldId id="264" r:id="rId10"/>
    <p:sldId id="263" r:id="rId11"/>
    <p:sldId id="274" r:id="rId12"/>
    <p:sldId id="275" r:id="rId13"/>
    <p:sldId id="258" r:id="rId14"/>
    <p:sldId id="276" r:id="rId15"/>
    <p:sldId id="269" r:id="rId16"/>
    <p:sldId id="277" r:id="rId17"/>
    <p:sldId id="261" r:id="rId18"/>
    <p:sldId id="278" r:id="rId19"/>
    <p:sldId id="266" r:id="rId20"/>
    <p:sldId id="279" r:id="rId21"/>
    <p:sldId id="280" r:id="rId22"/>
    <p:sldId id="267" r:id="rId23"/>
    <p:sldId id="268" r:id="rId24"/>
    <p:sldId id="260" r:id="rId25"/>
    <p:sldId id="259" r:id="rId26"/>
    <p:sldId id="282" r:id="rId27"/>
    <p:sldId id="28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02B15D43-6AA3-4A2B-B223-06A8830D9F3A}">
          <p14:sldIdLst>
            <p14:sldId id="256"/>
            <p14:sldId id="257"/>
            <p14:sldId id="270"/>
            <p14:sldId id="262"/>
            <p14:sldId id="273"/>
            <p14:sldId id="271"/>
            <p14:sldId id="272"/>
            <p14:sldId id="265"/>
            <p14:sldId id="264"/>
            <p14:sldId id="263"/>
            <p14:sldId id="274"/>
            <p14:sldId id="275"/>
            <p14:sldId id="258"/>
            <p14:sldId id="276"/>
            <p14:sldId id="269"/>
            <p14:sldId id="277"/>
            <p14:sldId id="261"/>
            <p14:sldId id="278"/>
            <p14:sldId id="266"/>
            <p14:sldId id="279"/>
            <p14:sldId id="280"/>
            <p14:sldId id="267"/>
            <p14:sldId id="268"/>
            <p14:sldId id="260"/>
            <p14:sldId id="259"/>
            <p14:sldId id="282"/>
            <p14:sldId id="28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43" autoAdjust="0"/>
    <p:restoredTop sz="94660"/>
  </p:normalViewPr>
  <p:slideViewPr>
    <p:cSldViewPr snapToGrid="0">
      <p:cViewPr varScale="1">
        <p:scale>
          <a:sx n="63" d="100"/>
          <a:sy n="63" d="100"/>
        </p:scale>
        <p:origin x="90" y="5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1/14/2021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1/14/2021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1/14/2021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1/14/2021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1/14/2021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62728" y="203494"/>
            <a:ext cx="8361229" cy="2098226"/>
          </a:xfrm>
        </p:spPr>
        <p:txBody>
          <a:bodyPr/>
          <a:lstStyle/>
          <a:p>
            <a:r>
              <a:rPr lang="ru-RU" sz="2400" dirty="0">
                <a:latin typeface="Times New Roman" panose="02020603050405020304" pitchFamily="18" charset="0"/>
                <a:cs typeface="Times New Roman" panose="02020603050405020304" pitchFamily="18" charset="0"/>
              </a:rPr>
              <a:t>ОСНОВЫ ПРИНЦИПА ПРОЕКТИРОВАНИЯ И ФОРМИРОВАНИЯ ПЕЙЗАЖА</a:t>
            </a:r>
            <a:endParaRPr lang="ru-RU" sz="24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6870907" y="4093439"/>
            <a:ext cx="4056174" cy="1086237"/>
          </a:xfrm>
        </p:spPr>
        <p:txBody>
          <a:bodyPr>
            <a:normAutofit/>
          </a:bodyPr>
          <a:lstStyle/>
          <a:p>
            <a:r>
              <a:rPr lang="ru-RU" sz="2000" dirty="0" smtClean="0">
                <a:latin typeface="Times New Roman" panose="02020603050405020304" pitchFamily="18" charset="0"/>
                <a:cs typeface="Times New Roman" panose="02020603050405020304" pitchFamily="18" charset="0"/>
              </a:rPr>
              <a:t>Выполнил студент группы ЛС-24</a:t>
            </a:r>
            <a:r>
              <a:rPr lang="en-US" sz="2000" dirty="0" smtClean="0">
                <a:latin typeface="Times New Roman" panose="02020603050405020304" pitchFamily="18" charset="0"/>
                <a:cs typeface="Times New Roman" panose="02020603050405020304" pitchFamily="18" charset="0"/>
              </a:rPr>
              <a:t>:</a:t>
            </a:r>
            <a:endParaRPr lang="ru-RU" sz="2000" dirty="0" smtClean="0">
              <a:latin typeface="Times New Roman" panose="02020603050405020304" pitchFamily="18" charset="0"/>
              <a:cs typeface="Times New Roman" panose="02020603050405020304" pitchFamily="18" charset="0"/>
            </a:endParaRPr>
          </a:p>
          <a:p>
            <a:r>
              <a:rPr lang="ru-RU" sz="2000" dirty="0" err="1" smtClean="0">
                <a:latin typeface="Times New Roman" panose="02020603050405020304" pitchFamily="18" charset="0"/>
                <a:cs typeface="Times New Roman" panose="02020603050405020304" pitchFamily="18" charset="0"/>
              </a:rPr>
              <a:t>Анпилогова</a:t>
            </a:r>
            <a:r>
              <a:rPr lang="ru-RU" sz="2000" dirty="0" smtClean="0">
                <a:latin typeface="Times New Roman" panose="02020603050405020304" pitchFamily="18" charset="0"/>
                <a:cs typeface="Times New Roman" panose="02020603050405020304" pitchFamily="18" charset="0"/>
              </a:rPr>
              <a:t> А.Р.</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460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68440" y="956934"/>
            <a:ext cx="4716780" cy="3970318"/>
          </a:xfrm>
          <a:prstGeom prst="rect">
            <a:avLst/>
          </a:prstGeom>
          <a:noFill/>
        </p:spPr>
        <p:txBody>
          <a:bodyPr wrap="square" rtlCol="0">
            <a:spAutoFit/>
          </a:bodyPr>
          <a:lstStyle/>
          <a:p>
            <a:r>
              <a:rPr lang="ru-RU" b="1" dirty="0" smtClean="0">
                <a:solidFill>
                  <a:srgbClr val="FF0000"/>
                </a:solidFill>
              </a:rPr>
              <a:t>                  цвет и свет       </a:t>
            </a:r>
          </a:p>
          <a:p>
            <a:r>
              <a:rPr lang="ru-RU" b="1" dirty="0" smtClean="0">
                <a:solidFill>
                  <a:srgbClr val="FF0000"/>
                </a:solidFill>
              </a:rPr>
              <a:t>                                   </a:t>
            </a:r>
            <a:endParaRPr lang="ru-RU" dirty="0">
              <a:solidFill>
                <a:srgbClr val="FF0000"/>
              </a:solidFill>
            </a:endParaRPr>
          </a:p>
          <a:p>
            <a:r>
              <a:rPr lang="ru-RU" dirty="0">
                <a:solidFill>
                  <a:srgbClr val="FF0000"/>
                </a:solidFill>
              </a:rPr>
              <a:t>Цвет в ландшафте и солнечное </a:t>
            </a:r>
            <a:endParaRPr lang="ru-RU" dirty="0" smtClean="0">
              <a:solidFill>
                <a:srgbClr val="FF0000"/>
              </a:solidFill>
            </a:endParaRPr>
          </a:p>
          <a:p>
            <a:r>
              <a:rPr lang="ru-RU" dirty="0" smtClean="0">
                <a:solidFill>
                  <a:srgbClr val="FF0000"/>
                </a:solidFill>
              </a:rPr>
              <a:t>освещение </a:t>
            </a:r>
            <a:r>
              <a:rPr lang="ru-RU" dirty="0">
                <a:solidFill>
                  <a:srgbClr val="FF0000"/>
                </a:solidFill>
              </a:rPr>
              <a:t>тесно взаимосвязаны. </a:t>
            </a:r>
            <a:endParaRPr lang="ru-RU" dirty="0" smtClean="0">
              <a:solidFill>
                <a:srgbClr val="FF0000"/>
              </a:solidFill>
            </a:endParaRPr>
          </a:p>
          <a:p>
            <a:endParaRPr lang="ru-RU" dirty="0">
              <a:solidFill>
                <a:srgbClr val="FF0000"/>
              </a:solidFill>
            </a:endParaRPr>
          </a:p>
          <a:p>
            <a:r>
              <a:rPr lang="ru-RU" dirty="0" smtClean="0">
                <a:solidFill>
                  <a:srgbClr val="FF0000"/>
                </a:solidFill>
              </a:rPr>
              <a:t>Изменение </a:t>
            </a:r>
            <a:r>
              <a:rPr lang="ru-RU" dirty="0">
                <a:solidFill>
                  <a:srgbClr val="FF0000"/>
                </a:solidFill>
              </a:rPr>
              <a:t>освещения в течение дня влияет на свойства цвета, эффект сочетания отдельных тонов, а также на восприятие пространства</a:t>
            </a:r>
            <a:r>
              <a:rPr lang="ru-RU" dirty="0" smtClean="0">
                <a:solidFill>
                  <a:srgbClr val="FF0000"/>
                </a:solidFill>
              </a:rPr>
              <a:t>.</a:t>
            </a:r>
          </a:p>
          <a:p>
            <a:endParaRPr lang="ru-RU" dirty="0">
              <a:solidFill>
                <a:srgbClr val="FF0000"/>
              </a:solidFill>
            </a:endParaRPr>
          </a:p>
          <a:p>
            <a:r>
              <a:rPr lang="ru-RU" dirty="0">
                <a:solidFill>
                  <a:srgbClr val="FF0000"/>
                </a:solidFill>
              </a:rPr>
              <a:t>В частности, красный цвет при ярком дневном освещении выступает вперед, приближается, при сумеречном — служит фоном и создает впечатление глубины. </a:t>
            </a:r>
            <a:endParaRPr lang="ru-RU" dirty="0">
              <a:solidFill>
                <a:srgbClr val="FF0000"/>
              </a:solidFill>
            </a:endParaRPr>
          </a:p>
        </p:txBody>
      </p:sp>
      <p:pic>
        <p:nvPicPr>
          <p:cNvPr id="6" name="Picture 2" descr="Цвет и свет в ландшафт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39189"/>
            <a:ext cx="5425440" cy="305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14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239000" y="1005576"/>
            <a:ext cx="3324139" cy="4326237"/>
          </a:xfrm>
        </p:spPr>
        <p:txBody>
          <a:bodyPr>
            <a:normAutofit fontScale="92500" lnSpcReduction="10000"/>
          </a:bodyPr>
          <a:lstStyle/>
          <a:p>
            <a:r>
              <a:rPr lang="ru-RU" sz="1800" dirty="0" smtClean="0">
                <a:solidFill>
                  <a:srgbClr val="FF0000"/>
                </a:solidFill>
              </a:rPr>
              <a:t>Цвет и свет </a:t>
            </a:r>
          </a:p>
          <a:p>
            <a:endParaRPr lang="ru-RU" sz="1800" dirty="0" smtClean="0">
              <a:solidFill>
                <a:srgbClr val="FF0000"/>
              </a:solidFill>
            </a:endParaRPr>
          </a:p>
          <a:p>
            <a:r>
              <a:rPr lang="ru-RU" sz="1800" dirty="0" smtClean="0">
                <a:solidFill>
                  <a:srgbClr val="FF0000"/>
                </a:solidFill>
              </a:rPr>
              <a:t>Желтый </a:t>
            </a:r>
            <a:r>
              <a:rPr lang="ru-RU" sz="1800" dirty="0">
                <a:solidFill>
                  <a:srgbClr val="FF0000"/>
                </a:solidFill>
              </a:rPr>
              <a:t>цвет приподнимает поверхность, и она кажется более обширной. Давно замечено, что белый и желтый распространяются на более темные цвета, расположенные рядом, зрительно уменьшая их размеры, а голубой — при дневном освещении удаляет предмет (поэтому его часто используют для оптического расширения небольших участков).</a:t>
            </a:r>
            <a:endParaRPr lang="ru-RU" dirty="0"/>
          </a:p>
        </p:txBody>
      </p:sp>
      <p:pic>
        <p:nvPicPr>
          <p:cNvPr id="4" name="Рисунок 3"/>
          <p:cNvPicPr>
            <a:picLocks noChangeAspect="1"/>
          </p:cNvPicPr>
          <p:nvPr/>
        </p:nvPicPr>
        <p:blipFill>
          <a:blip r:embed="rId2"/>
          <a:stretch>
            <a:fillRect/>
          </a:stretch>
        </p:blipFill>
        <p:spPr>
          <a:xfrm>
            <a:off x="1203725" y="1081908"/>
            <a:ext cx="5425910" cy="3048264"/>
          </a:xfrm>
          <a:prstGeom prst="rect">
            <a:avLst/>
          </a:prstGeom>
        </p:spPr>
      </p:pic>
    </p:spTree>
    <p:extLst>
      <p:ext uri="{BB962C8B-B14F-4D97-AF65-F5344CB8AC3E}">
        <p14:creationId xmlns:p14="http://schemas.microsoft.com/office/powerpoint/2010/main" val="101915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109236" y="1139819"/>
            <a:ext cx="5432007" cy="3054361"/>
          </a:xfrm>
          <a:prstGeom prst="rect">
            <a:avLst/>
          </a:prstGeom>
        </p:spPr>
      </p:pic>
      <p:sp>
        <p:nvSpPr>
          <p:cNvPr id="3" name="Подзаголовок 2"/>
          <p:cNvSpPr>
            <a:spLocks noGrp="1"/>
          </p:cNvSpPr>
          <p:nvPr>
            <p:ph type="subTitle" idx="1"/>
          </p:nvPr>
        </p:nvSpPr>
        <p:spPr>
          <a:xfrm>
            <a:off x="7482840" y="1371601"/>
            <a:ext cx="3202219" cy="4219556"/>
          </a:xfrm>
        </p:spPr>
        <p:txBody>
          <a:bodyPr>
            <a:normAutofit fontScale="85000" lnSpcReduction="10000"/>
          </a:bodyPr>
          <a:lstStyle/>
          <a:p>
            <a:r>
              <a:rPr lang="ru-RU" sz="1800" dirty="0" smtClean="0">
                <a:solidFill>
                  <a:srgbClr val="FF0000"/>
                </a:solidFill>
              </a:rPr>
              <a:t>Цвет и свет</a:t>
            </a:r>
          </a:p>
          <a:p>
            <a:endParaRPr lang="ru-RU" sz="1800" dirty="0">
              <a:solidFill>
                <a:srgbClr val="FF0000"/>
              </a:solidFill>
            </a:endParaRPr>
          </a:p>
          <a:p>
            <a:r>
              <a:rPr lang="ru-RU" sz="1800" dirty="0" smtClean="0">
                <a:solidFill>
                  <a:srgbClr val="FF0000"/>
                </a:solidFill>
              </a:rPr>
              <a:t>При </a:t>
            </a:r>
            <a:r>
              <a:rPr lang="ru-RU" sz="1800" dirty="0">
                <a:solidFill>
                  <a:srgbClr val="FF0000"/>
                </a:solidFill>
              </a:rPr>
              <a:t>сумеречном цвете темно-синий, фиолетовый и черный цвета уменьшают объект. Зеленый цвет самый спокойный, однако не следует забывать, что в больших пространствах зеленого цвета человек также себя чувствует некомфортно, постоянно пытаясь отыскать взглядом какой-либо элемент другого цвета. В данном случае внесение цветового пятна, эффекта светотени может оживить однообразный зеленый тон и структуру пейзажа.</a:t>
            </a:r>
            <a:endParaRPr lang="ru-RU" dirty="0"/>
          </a:p>
        </p:txBody>
      </p:sp>
    </p:spTree>
    <p:extLst>
      <p:ext uri="{BB962C8B-B14F-4D97-AF65-F5344CB8AC3E}">
        <p14:creationId xmlns:p14="http://schemas.microsoft.com/office/powerpoint/2010/main" val="23249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Уголок отдыха оформлен ритмическим рядом садовых вазон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782" y="1154162"/>
            <a:ext cx="6150043" cy="35397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4825" y="1631379"/>
            <a:ext cx="3753695" cy="2585323"/>
          </a:xfrm>
          <a:prstGeom prst="rect">
            <a:avLst/>
          </a:prstGeom>
          <a:noFill/>
        </p:spPr>
        <p:txBody>
          <a:bodyPr wrap="square" rtlCol="0">
            <a:spAutoFit/>
          </a:bodyPr>
          <a:lstStyle/>
          <a:p>
            <a:r>
              <a:rPr lang="ru-RU" b="1" dirty="0" smtClean="0">
                <a:solidFill>
                  <a:srgbClr val="FF0000"/>
                </a:solidFill>
              </a:rPr>
              <a:t>                                                     </a:t>
            </a:r>
          </a:p>
          <a:p>
            <a:r>
              <a:rPr lang="ru-RU" dirty="0">
                <a:solidFill>
                  <a:srgbClr val="FF0000"/>
                </a:solidFill>
              </a:rPr>
              <a:t>«Композиция» в переводе с латинского языка обозначает «связь, соединение». </a:t>
            </a:r>
            <a:endParaRPr lang="ru-RU" dirty="0" smtClean="0">
              <a:solidFill>
                <a:srgbClr val="FF0000"/>
              </a:solidFill>
            </a:endParaRPr>
          </a:p>
          <a:p>
            <a:r>
              <a:rPr lang="ru-RU" dirty="0" smtClean="0">
                <a:solidFill>
                  <a:srgbClr val="FF0000"/>
                </a:solidFill>
              </a:rPr>
              <a:t>Мы </a:t>
            </a:r>
            <a:r>
              <a:rPr lang="ru-RU" dirty="0">
                <a:solidFill>
                  <a:srgbClr val="FF0000"/>
                </a:solidFill>
              </a:rPr>
              <a:t>же подразумеваем под композицией расположение различных форм в пространстве в сочетании друг с другом, при котором создается единое </a:t>
            </a:r>
            <a:r>
              <a:rPr lang="ru-RU" dirty="0" smtClean="0">
                <a:solidFill>
                  <a:srgbClr val="FF0000"/>
                </a:solidFill>
              </a:rPr>
              <a:t>целое</a:t>
            </a:r>
            <a:endParaRPr lang="ru-RU" dirty="0">
              <a:solidFill>
                <a:srgbClr val="FF0000"/>
              </a:solidFill>
            </a:endParaRPr>
          </a:p>
        </p:txBody>
      </p:sp>
      <p:sp>
        <p:nvSpPr>
          <p:cNvPr id="12" name="Заголовок 1"/>
          <p:cNvSpPr>
            <a:spLocks noGrp="1"/>
          </p:cNvSpPr>
          <p:nvPr>
            <p:ph type="ctrTitle"/>
          </p:nvPr>
        </p:nvSpPr>
        <p:spPr>
          <a:xfrm>
            <a:off x="3731244" y="233461"/>
            <a:ext cx="6283992" cy="533880"/>
          </a:xfrm>
        </p:spPr>
        <p:txBody>
          <a:bodyPr/>
          <a:lstStyle/>
          <a:p>
            <a:r>
              <a:rPr lang="ru-RU" sz="1400" b="1" dirty="0">
                <a:solidFill>
                  <a:srgbClr val="FF0000"/>
                </a:solidFill>
              </a:rPr>
              <a:t>Композиция в ландшафтном дизайне</a:t>
            </a:r>
            <a:endParaRPr lang="ru-RU" sz="1400" dirty="0"/>
          </a:p>
        </p:txBody>
      </p:sp>
    </p:spTree>
    <p:extLst>
      <p:ext uri="{BB962C8B-B14F-4D97-AF65-F5344CB8AC3E}">
        <p14:creationId xmlns:p14="http://schemas.microsoft.com/office/powerpoint/2010/main" val="336840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1000"/>
                                        <p:tgtEl>
                                          <p:spTgt spid="6150"/>
                                        </p:tgtEl>
                                      </p:cBhvr>
                                    </p:animEffect>
                                    <p:anim calcmode="lin" valueType="num">
                                      <p:cBhvr>
                                        <p:cTn id="8" dur="1000" fill="hold"/>
                                        <p:tgtEl>
                                          <p:spTgt spid="6150"/>
                                        </p:tgtEl>
                                        <p:attrNameLst>
                                          <p:attrName>ppt_x</p:attrName>
                                        </p:attrNameLst>
                                      </p:cBhvr>
                                      <p:tavLst>
                                        <p:tav tm="0">
                                          <p:val>
                                            <p:strVal val="#ppt_x"/>
                                          </p:val>
                                        </p:tav>
                                        <p:tav tm="100000">
                                          <p:val>
                                            <p:strVal val="#ppt_x"/>
                                          </p:val>
                                        </p:tav>
                                      </p:tavLst>
                                    </p:anim>
                                    <p:anim calcmode="lin" valueType="num">
                                      <p:cBhvr>
                                        <p:cTn id="9"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117079" y="1127761"/>
            <a:ext cx="3855721" cy="4922520"/>
          </a:xfrm>
        </p:spPr>
        <p:txBody>
          <a:bodyPr>
            <a:normAutofit fontScale="85000" lnSpcReduction="20000"/>
          </a:bodyPr>
          <a:lstStyle/>
          <a:p>
            <a:r>
              <a:rPr lang="ru-RU" dirty="0">
                <a:solidFill>
                  <a:srgbClr val="FF0000"/>
                </a:solidFill>
              </a:rPr>
              <a:t>Для того, чтобы выстроить композицию, необходимо учитывать геометрический вид, величину, массу, фактуру, расположение, свет, цвет и светотень объектов. Сюда также входят: единство, пропорции, законы линейной и воздушной перспективы.</a:t>
            </a:r>
          </a:p>
          <a:p>
            <a:r>
              <a:rPr lang="ru-RU" b="1" dirty="0">
                <a:solidFill>
                  <a:srgbClr val="FF0000"/>
                </a:solidFill>
              </a:rPr>
              <a:t>Важнейшими композиционными приемами</a:t>
            </a:r>
            <a:r>
              <a:rPr lang="ru-RU" dirty="0">
                <a:solidFill>
                  <a:srgbClr val="FF0000"/>
                </a:solidFill>
              </a:rPr>
              <a:t> ландшафтного проектирования являются ритм, симметрия и асимметрия, контраст и нюанс.</a:t>
            </a:r>
          </a:p>
          <a:p>
            <a:endParaRPr lang="ru-RU" dirty="0"/>
          </a:p>
        </p:txBody>
      </p:sp>
      <p:pic>
        <p:nvPicPr>
          <p:cNvPr id="4" name="Рисунок 3"/>
          <p:cNvPicPr>
            <a:picLocks noChangeAspect="1"/>
          </p:cNvPicPr>
          <p:nvPr/>
        </p:nvPicPr>
        <p:blipFill>
          <a:blip r:embed="rId2"/>
          <a:stretch>
            <a:fillRect/>
          </a:stretch>
        </p:blipFill>
        <p:spPr>
          <a:xfrm>
            <a:off x="965683" y="1127761"/>
            <a:ext cx="6151397" cy="3542083"/>
          </a:xfrm>
          <a:prstGeom prst="rect">
            <a:avLst/>
          </a:prstGeom>
        </p:spPr>
      </p:pic>
      <p:sp>
        <p:nvSpPr>
          <p:cNvPr id="5" name="Заголовок 1"/>
          <p:cNvSpPr txBox="1">
            <a:spLocks/>
          </p:cNvSpPr>
          <p:nvPr/>
        </p:nvSpPr>
        <p:spPr>
          <a:xfrm>
            <a:off x="3731244" y="233461"/>
            <a:ext cx="6283992" cy="53388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ru-RU" sz="1400" b="1" smtClean="0">
                <a:solidFill>
                  <a:srgbClr val="FF0000"/>
                </a:solidFill>
              </a:rPr>
              <a:t>Композиция в ландшафтном дизайне</a:t>
            </a:r>
            <a:endParaRPr lang="ru-RU" sz="1400" dirty="0"/>
          </a:p>
        </p:txBody>
      </p:sp>
    </p:spTree>
    <p:extLst>
      <p:ext uri="{BB962C8B-B14F-4D97-AF65-F5344CB8AC3E}">
        <p14:creationId xmlns:p14="http://schemas.microsoft.com/office/powerpoint/2010/main" val="31848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7520" y="1476986"/>
            <a:ext cx="3992880" cy="3847207"/>
          </a:xfrm>
          <a:prstGeom prst="rect">
            <a:avLst/>
          </a:prstGeom>
          <a:noFill/>
        </p:spPr>
        <p:txBody>
          <a:bodyPr wrap="square" rtlCol="0">
            <a:spAutoFit/>
          </a:bodyPr>
          <a:lstStyle/>
          <a:p>
            <a:r>
              <a:rPr lang="ru-RU" sz="2000" b="1" dirty="0">
                <a:solidFill>
                  <a:srgbClr val="FF0000"/>
                </a:solidFill>
              </a:rPr>
              <a:t> </a:t>
            </a:r>
            <a:r>
              <a:rPr lang="ru-RU" sz="2000" dirty="0">
                <a:solidFill>
                  <a:srgbClr val="FF0000"/>
                </a:solidFill>
              </a:rPr>
              <a:t>Примером ритмического повторения отдельных элементов и расстояний между ними могут служить аллейные посадки. Устойчивое впечатление ритма формируется при повторении элементов не менее 4—6 раз, но до определенного предела, поскольку может возникнуть ощущение монотонности восприя</a:t>
            </a:r>
            <a:r>
              <a:rPr lang="ru-RU" sz="2400" dirty="0">
                <a:solidFill>
                  <a:srgbClr val="FF0000"/>
                </a:solidFill>
              </a:rPr>
              <a:t>тия. </a:t>
            </a:r>
            <a:endParaRPr lang="ru-RU" sz="2400" dirty="0"/>
          </a:p>
        </p:txBody>
      </p:sp>
      <p:pic>
        <p:nvPicPr>
          <p:cNvPr id="12290" name="Picture 2" descr="https://condenast-media.gcdn.co/ad/0fc718e825562f8692dd0142fe3b96d1.jpg/a85cb898/o/w1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455" y="1080746"/>
            <a:ext cx="3715385" cy="5321574"/>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ctrTitle"/>
          </p:nvPr>
        </p:nvSpPr>
        <p:spPr>
          <a:xfrm>
            <a:off x="2143728" y="0"/>
            <a:ext cx="8361229" cy="716760"/>
          </a:xfrm>
        </p:spPr>
        <p:txBody>
          <a:bodyPr/>
          <a:lstStyle/>
          <a:p>
            <a:r>
              <a:rPr lang="ru-RU" sz="2400" dirty="0" smtClean="0">
                <a:solidFill>
                  <a:srgbClr val="FF0000"/>
                </a:solidFill>
              </a:rPr>
              <a:t>ритм</a:t>
            </a:r>
            <a:endParaRPr lang="ru-RU" sz="2400" dirty="0">
              <a:solidFill>
                <a:srgbClr val="FF0000"/>
              </a:solidFill>
            </a:endParaRPr>
          </a:p>
        </p:txBody>
      </p:sp>
    </p:spTree>
    <p:extLst>
      <p:ext uri="{BB962C8B-B14F-4D97-AF65-F5344CB8AC3E}">
        <p14:creationId xmlns:p14="http://schemas.microsoft.com/office/powerpoint/2010/main" val="159145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43728" y="0"/>
            <a:ext cx="8361229" cy="716760"/>
          </a:xfrm>
        </p:spPr>
        <p:txBody>
          <a:bodyPr/>
          <a:lstStyle/>
          <a:p>
            <a:r>
              <a:rPr lang="ru-RU" sz="2400" dirty="0" smtClean="0">
                <a:solidFill>
                  <a:srgbClr val="FF0000"/>
                </a:solidFill>
              </a:rPr>
              <a:t>ритм</a:t>
            </a:r>
            <a:endParaRPr lang="ru-RU" sz="2400" dirty="0">
              <a:solidFill>
                <a:srgbClr val="FF0000"/>
              </a:solidFill>
            </a:endParaRPr>
          </a:p>
        </p:txBody>
      </p:sp>
      <p:sp>
        <p:nvSpPr>
          <p:cNvPr id="3" name="Подзаголовок 2"/>
          <p:cNvSpPr>
            <a:spLocks noGrp="1"/>
          </p:cNvSpPr>
          <p:nvPr>
            <p:ph type="subTitle" idx="1"/>
          </p:nvPr>
        </p:nvSpPr>
        <p:spPr>
          <a:xfrm>
            <a:off x="6781800" y="1127761"/>
            <a:ext cx="4162339" cy="4539596"/>
          </a:xfrm>
        </p:spPr>
        <p:txBody>
          <a:bodyPr>
            <a:normAutofit/>
          </a:bodyPr>
          <a:lstStyle/>
          <a:p>
            <a:r>
              <a:rPr lang="ru-RU" dirty="0">
                <a:solidFill>
                  <a:srgbClr val="FF0000"/>
                </a:solidFill>
              </a:rPr>
              <a:t>Чтобы избежать эмоционального утомления, в ритмические построения включают скульптуру, цветники, фонтаны, чередуют группами различные виды деревьев и кустарников (например, три пирамидальные ели и пять кустов сирени).</a:t>
            </a:r>
          </a:p>
          <a:p>
            <a:endParaRPr lang="ru-RU" dirty="0"/>
          </a:p>
        </p:txBody>
      </p:sp>
      <p:pic>
        <p:nvPicPr>
          <p:cNvPr id="4" name="Picture 2" descr="https://condenast-media.gcdn.co/ad/0fc718e825562f8692dd0142fe3b96d1.jpg/a85cb898/o/w1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415" y="1111226"/>
            <a:ext cx="3715385" cy="532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96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Сочетание расстений с камнями - природными элементами ландшаф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1231"/>
            <a:ext cx="5913120" cy="33283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9480" y="1295400"/>
            <a:ext cx="3779005" cy="4370427"/>
          </a:xfrm>
          <a:prstGeom prst="rect">
            <a:avLst/>
          </a:prstGeom>
          <a:noFill/>
        </p:spPr>
        <p:txBody>
          <a:bodyPr wrap="square" rtlCol="0">
            <a:spAutoFit/>
          </a:bodyPr>
          <a:lstStyle/>
          <a:p>
            <a:r>
              <a:rPr lang="ru-RU" b="1" dirty="0">
                <a:solidFill>
                  <a:srgbClr val="FF0000"/>
                </a:solidFill>
              </a:rPr>
              <a:t/>
            </a:r>
            <a:br>
              <a:rPr lang="ru-RU" b="1" dirty="0">
                <a:solidFill>
                  <a:srgbClr val="FF0000"/>
                </a:solidFill>
              </a:rPr>
            </a:br>
            <a:r>
              <a:rPr lang="ru-RU" sz="2000" dirty="0">
                <a:solidFill>
                  <a:srgbClr val="FF0000"/>
                </a:solidFill>
              </a:rPr>
              <a:t> В построении ландшафтной композиции обязательно сочетание контраста и нюанса. Нюанс представляет собой тонкий переход, едва уловимое отличие форм, красок, пространств. Нюансные соотношения предназначены для наблюдения с очень близких расстояний, поэтому они требуют очень тщательной проработки. </a:t>
            </a:r>
          </a:p>
        </p:txBody>
      </p:sp>
      <p:sp>
        <p:nvSpPr>
          <p:cNvPr id="6" name="Заголовок 1"/>
          <p:cNvSpPr>
            <a:spLocks noGrp="1"/>
          </p:cNvSpPr>
          <p:nvPr>
            <p:ph type="ctrTitle"/>
          </p:nvPr>
        </p:nvSpPr>
        <p:spPr>
          <a:xfrm>
            <a:off x="2326608" y="0"/>
            <a:ext cx="8361229" cy="899160"/>
          </a:xfrm>
        </p:spPr>
        <p:txBody>
          <a:bodyPr/>
          <a:lstStyle/>
          <a:p>
            <a:r>
              <a:rPr lang="ru-RU" sz="3200" dirty="0" err="1" smtClean="0">
                <a:solidFill>
                  <a:srgbClr val="FF0000"/>
                </a:solidFill>
              </a:rPr>
              <a:t>Ньюанс</a:t>
            </a:r>
            <a:r>
              <a:rPr lang="ru-RU" sz="3200" dirty="0" smtClean="0">
                <a:solidFill>
                  <a:srgbClr val="FF0000"/>
                </a:solidFill>
              </a:rPr>
              <a:t> </a:t>
            </a:r>
            <a:endParaRPr lang="ru-RU" sz="3200" dirty="0">
              <a:solidFill>
                <a:srgbClr val="FF0000"/>
              </a:solidFill>
            </a:endParaRPr>
          </a:p>
        </p:txBody>
      </p:sp>
    </p:spTree>
    <p:extLst>
      <p:ext uri="{BB962C8B-B14F-4D97-AF65-F5344CB8AC3E}">
        <p14:creationId xmlns:p14="http://schemas.microsoft.com/office/powerpoint/2010/main" val="38697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26608" y="0"/>
            <a:ext cx="8361229" cy="899160"/>
          </a:xfrm>
        </p:spPr>
        <p:txBody>
          <a:bodyPr/>
          <a:lstStyle/>
          <a:p>
            <a:r>
              <a:rPr lang="ru-RU" sz="3200" dirty="0" err="1" smtClean="0">
                <a:solidFill>
                  <a:srgbClr val="FF0000"/>
                </a:solidFill>
              </a:rPr>
              <a:t>Ньюанс</a:t>
            </a:r>
            <a:r>
              <a:rPr lang="ru-RU" sz="3200" dirty="0" smtClean="0">
                <a:solidFill>
                  <a:srgbClr val="FF0000"/>
                </a:solidFill>
              </a:rPr>
              <a:t> </a:t>
            </a:r>
            <a:endParaRPr lang="ru-RU" sz="3200" dirty="0">
              <a:solidFill>
                <a:srgbClr val="FF0000"/>
              </a:solidFill>
            </a:endParaRPr>
          </a:p>
        </p:txBody>
      </p:sp>
      <p:sp>
        <p:nvSpPr>
          <p:cNvPr id="3" name="Подзаголовок 2"/>
          <p:cNvSpPr>
            <a:spLocks noGrp="1"/>
          </p:cNvSpPr>
          <p:nvPr>
            <p:ph type="subTitle" idx="1"/>
          </p:nvPr>
        </p:nvSpPr>
        <p:spPr>
          <a:xfrm>
            <a:off x="7086600" y="899160"/>
            <a:ext cx="4009939" cy="5532120"/>
          </a:xfrm>
        </p:spPr>
        <p:txBody>
          <a:bodyPr>
            <a:normAutofit/>
          </a:bodyPr>
          <a:lstStyle/>
          <a:p>
            <a:pPr lvl="0" algn="l" defTabSz="457200">
              <a:lnSpc>
                <a:spcPct val="100000"/>
              </a:lnSpc>
            </a:pPr>
            <a:r>
              <a:rPr lang="ru-RU" sz="2400" dirty="0">
                <a:solidFill>
                  <a:srgbClr val="FF0000"/>
                </a:solidFill>
              </a:rPr>
              <a:t>Чаще всего в ландшафтных композициях используются цветовые нюансы, например, в древесной группе могут применяться породы, контрастные по ряду признаков (форма кроны), но с нюансными оттенками — схожесть по плотности кроны и сезонной окраске листвы </a:t>
            </a:r>
          </a:p>
          <a:p>
            <a:endParaRPr lang="ru-RU" dirty="0"/>
          </a:p>
        </p:txBody>
      </p:sp>
      <p:pic>
        <p:nvPicPr>
          <p:cNvPr id="4" name="Рисунок 3"/>
          <p:cNvPicPr>
            <a:picLocks noChangeAspect="1"/>
          </p:cNvPicPr>
          <p:nvPr/>
        </p:nvPicPr>
        <p:blipFill>
          <a:blip r:embed="rId2"/>
          <a:stretch>
            <a:fillRect/>
          </a:stretch>
        </p:blipFill>
        <p:spPr>
          <a:xfrm>
            <a:off x="1051303" y="1109328"/>
            <a:ext cx="5783763" cy="4072272"/>
          </a:xfrm>
          <a:prstGeom prst="rect">
            <a:avLst/>
          </a:prstGeom>
        </p:spPr>
      </p:pic>
    </p:spTree>
    <p:extLst>
      <p:ext uri="{BB962C8B-B14F-4D97-AF65-F5344CB8AC3E}">
        <p14:creationId xmlns:p14="http://schemas.microsoft.com/office/powerpoint/2010/main" val="36246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g11.postila.ru/data/00/db/f8/4c/00dbf84c54be2b108366a3f1c9d66e7a054705aa62c128b74c191b62afcda1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210" y="1082040"/>
            <a:ext cx="5547360" cy="416052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6722570" y="1981200"/>
            <a:ext cx="4358640" cy="4434840"/>
          </a:xfrm>
        </p:spPr>
        <p:txBody>
          <a:bodyPr/>
          <a:lstStyle/>
          <a:p>
            <a:r>
              <a:rPr lang="ru-RU" sz="1600" dirty="0" smtClean="0">
                <a:solidFill>
                  <a:srgbClr val="FF0000"/>
                </a:solidFill>
                <a:latin typeface="Times New Roman" panose="02020603050405020304" pitchFamily="18" charset="0"/>
                <a:cs typeface="Times New Roman" panose="02020603050405020304" pitchFamily="18" charset="0"/>
              </a:rPr>
              <a:t>представляет </a:t>
            </a:r>
            <a:r>
              <a:rPr lang="ru-RU" sz="1600" dirty="0">
                <a:solidFill>
                  <a:srgbClr val="FF0000"/>
                </a:solidFill>
                <a:latin typeface="Times New Roman" panose="02020603050405020304" pitchFamily="18" charset="0"/>
                <a:cs typeface="Times New Roman" panose="02020603050405020304" pitchFamily="18" charset="0"/>
              </a:rPr>
              <a:t>собой сильно выраженное различие объектов по одной или нескольким характеристикам — по форме, цвету, открытости и закрытости пространства, свету и тени и т.д. В целях усиления создаваемого впечатления может одновременно использоваться несколько контрастных признаков, но следует помнить, что при контрастном сопоставлении противоположные свойства каждого объекта выступают значительно рельефнее, поэтому контраст не должен быть слишком резким и частым.</a:t>
            </a:r>
            <a:br>
              <a:rPr lang="ru-RU" sz="1600" dirty="0">
                <a:solidFill>
                  <a:srgbClr val="FF0000"/>
                </a:solidFill>
                <a:latin typeface="Times New Roman" panose="02020603050405020304" pitchFamily="18" charset="0"/>
                <a:cs typeface="Times New Roman" panose="02020603050405020304" pitchFamily="18" charset="0"/>
              </a:rPr>
            </a:br>
            <a:endParaRPr lang="ru-RU" sz="8000" dirty="0"/>
          </a:p>
        </p:txBody>
      </p:sp>
      <p:sp>
        <p:nvSpPr>
          <p:cNvPr id="13" name="Заголовок 1"/>
          <p:cNvSpPr txBox="1">
            <a:spLocks/>
          </p:cNvSpPr>
          <p:nvPr/>
        </p:nvSpPr>
        <p:spPr>
          <a:xfrm>
            <a:off x="1625825" y="0"/>
            <a:ext cx="8361229" cy="68628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ru-RU" sz="3600" smtClean="0">
                <a:solidFill>
                  <a:srgbClr val="FF0000"/>
                </a:solidFill>
              </a:rPr>
              <a:t>контраст</a:t>
            </a:r>
            <a:endParaRPr lang="ru-RU" sz="3600" dirty="0">
              <a:solidFill>
                <a:srgbClr val="FF0000"/>
              </a:solidFill>
            </a:endParaRPr>
          </a:p>
        </p:txBody>
      </p:sp>
    </p:spTree>
    <p:extLst>
      <p:ext uri="{BB962C8B-B14F-4D97-AF65-F5344CB8AC3E}">
        <p14:creationId xmlns:p14="http://schemas.microsoft.com/office/powerpoint/2010/main" val="136057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tene.ru/upload/iblock/1e2/1e2953760ceaf74ac0d03faf7a946a4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746" y="1075730"/>
            <a:ext cx="4833831" cy="410587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6111240" y="1406545"/>
            <a:ext cx="4866157" cy="4191480"/>
          </a:xfrm>
        </p:spPr>
        <p:txBody>
          <a:bodyPr/>
          <a:lstStyle/>
          <a:p>
            <a:r>
              <a:rPr lang="ru-RU" sz="2000" dirty="0">
                <a:solidFill>
                  <a:srgbClr val="FF0000"/>
                </a:solidFill>
                <a:latin typeface="Times New Roman" panose="02020603050405020304" pitchFamily="18" charset="0"/>
                <a:cs typeface="Times New Roman" panose="02020603050405020304" pitchFamily="18" charset="0"/>
              </a:rPr>
              <a:t>Пейзажи можно снимать практически везде: как путешествуя по всему миру, так и просто выйдя за порог своего дома. И, как ни странно, художественная ценность снимка, сделанного, к примеру, в самых труднодоступных и диких местах мира, может быть такой же, как и сделанного совсем рядом — к примеру, у околицы деревни или в городском парке.</a:t>
            </a:r>
            <a:br>
              <a:rPr lang="ru-RU" sz="2000" dirty="0">
                <a:solidFill>
                  <a:srgbClr val="FF0000"/>
                </a:solidFill>
                <a:latin typeface="Times New Roman" panose="02020603050405020304" pitchFamily="18" charset="0"/>
                <a:cs typeface="Times New Roman" panose="02020603050405020304" pitchFamily="18" charset="0"/>
              </a:rPr>
            </a:br>
            <a:r>
              <a:rPr lang="ru-RU" sz="2000" dirty="0" smtClean="0">
                <a:solidFill>
                  <a:srgbClr val="FF0000"/>
                </a:solidFill>
                <a:latin typeface="Times New Roman" panose="02020603050405020304" pitchFamily="18" charset="0"/>
                <a:cs typeface="Times New Roman" panose="02020603050405020304" pitchFamily="18" charset="0"/>
              </a:rPr>
              <a:t>.</a:t>
            </a: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439437" y="152400"/>
            <a:ext cx="4491203" cy="923330"/>
          </a:xfrm>
          <a:prstGeom prst="rect">
            <a:avLst/>
          </a:prstGeom>
          <a:noFill/>
        </p:spPr>
        <p:txBody>
          <a:bodyPr wrap="square" rtlCol="0">
            <a:spAutoFit/>
          </a:bodyPr>
          <a:lstStyle/>
          <a:p>
            <a:r>
              <a:rPr lang="ru-RU" sz="5400" dirty="0" smtClean="0">
                <a:solidFill>
                  <a:srgbClr val="FF0000"/>
                </a:solidFill>
                <a:latin typeface="Times New Roman" panose="02020603050405020304" pitchFamily="18" charset="0"/>
                <a:cs typeface="Times New Roman" panose="02020603050405020304" pitchFamily="18" charset="0"/>
              </a:rPr>
              <a:t>Выбор сюжета </a:t>
            </a:r>
            <a:endParaRPr lang="ru-RU"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4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25825" y="0"/>
            <a:ext cx="8361229" cy="686280"/>
          </a:xfrm>
        </p:spPr>
        <p:txBody>
          <a:bodyPr/>
          <a:lstStyle/>
          <a:p>
            <a:r>
              <a:rPr lang="ru-RU" sz="3600" dirty="0" smtClean="0">
                <a:solidFill>
                  <a:srgbClr val="FF0000"/>
                </a:solidFill>
              </a:rPr>
              <a:t>контраст</a:t>
            </a:r>
            <a:endParaRPr lang="ru-RU" sz="3600" dirty="0">
              <a:solidFill>
                <a:srgbClr val="FF0000"/>
              </a:solidFill>
            </a:endParaRPr>
          </a:p>
        </p:txBody>
      </p:sp>
      <p:sp>
        <p:nvSpPr>
          <p:cNvPr id="3" name="Подзаголовок 2"/>
          <p:cNvSpPr>
            <a:spLocks noGrp="1"/>
          </p:cNvSpPr>
          <p:nvPr>
            <p:ph type="subTitle" idx="1"/>
          </p:nvPr>
        </p:nvSpPr>
        <p:spPr>
          <a:xfrm>
            <a:off x="7360920" y="1844041"/>
            <a:ext cx="3705139" cy="4402436"/>
          </a:xfrm>
        </p:spPr>
        <p:txBody>
          <a:bodyPr>
            <a:normAutofit fontScale="85000" lnSpcReduction="20000"/>
          </a:bodyPr>
          <a:lstStyle/>
          <a:p>
            <a:r>
              <a:rPr lang="ru-RU" sz="2400" dirty="0">
                <a:solidFill>
                  <a:srgbClr val="FF0000"/>
                </a:solidFill>
                <a:latin typeface="Times New Roman" panose="02020603050405020304" pitchFamily="18" charset="0"/>
                <a:cs typeface="Times New Roman" panose="02020603050405020304" pitchFamily="18" charset="0"/>
              </a:rPr>
              <a:t>Приведем пример контрастного сочетания двух пород деревьев по форме кроны, ее плотности и сезонной цветовой гамме листвы (хвои), а также по цвету коры стволов которые могут использоваться для создания группы. Тем не менее следует помнить, что если это сочетание в ландшафте будет встречаться часто, то выразительность такой группы будет значительно снижена.</a:t>
            </a:r>
            <a:br>
              <a:rPr lang="ru-RU" sz="2400" dirty="0">
                <a:solidFill>
                  <a:srgbClr val="FF0000"/>
                </a:solidFill>
                <a:latin typeface="Times New Roman" panose="02020603050405020304" pitchFamily="18" charset="0"/>
                <a:cs typeface="Times New Roman" panose="02020603050405020304" pitchFamily="18" charset="0"/>
              </a:rPr>
            </a:br>
            <a:endParaRPr lang="ru-RU" dirty="0"/>
          </a:p>
        </p:txBody>
      </p:sp>
      <p:pic>
        <p:nvPicPr>
          <p:cNvPr id="7" name="Рисунок 6"/>
          <p:cNvPicPr>
            <a:picLocks noChangeAspect="1"/>
          </p:cNvPicPr>
          <p:nvPr/>
        </p:nvPicPr>
        <p:blipFill>
          <a:blip r:embed="rId2"/>
          <a:stretch>
            <a:fillRect/>
          </a:stretch>
        </p:blipFill>
        <p:spPr>
          <a:xfrm>
            <a:off x="1127519" y="1106244"/>
            <a:ext cx="5547841" cy="4157832"/>
          </a:xfrm>
          <a:prstGeom prst="rect">
            <a:avLst/>
          </a:prstGeom>
        </p:spPr>
      </p:pic>
    </p:spTree>
    <p:extLst>
      <p:ext uri="{BB962C8B-B14F-4D97-AF65-F5344CB8AC3E}">
        <p14:creationId xmlns:p14="http://schemas.microsoft.com/office/powerpoint/2010/main" val="75434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620000" y="1569721"/>
            <a:ext cx="3308899" cy="4554836"/>
          </a:xfrm>
        </p:spPr>
        <p:txBody>
          <a:bodyPr>
            <a:normAutofit fontScale="70000" lnSpcReduction="20000"/>
          </a:bodyPr>
          <a:lstStyle/>
          <a:p>
            <a:r>
              <a:rPr lang="ru-RU" sz="2400" dirty="0">
                <a:solidFill>
                  <a:srgbClr val="FF0000"/>
                </a:solidFill>
                <a:latin typeface="Times New Roman" panose="02020603050405020304" pitchFamily="18" charset="0"/>
                <a:cs typeface="Times New Roman" panose="02020603050405020304" pitchFamily="18" charset="0"/>
              </a:rPr>
              <a:t>Существуют также и последовательные контрасты. Они возникают во время движения, и поэтому впечатление от ландшафта в значительной мере зависит от предшествующих впечатлений. Например, после впечатление от ландшафта в значительной мере зависит от предшествующих впечатлений. Например, после замкнутого пространства темного ельника открытая солнечная местность покажется </a:t>
            </a:r>
            <a:r>
              <a:rPr lang="ru-RU" sz="2400" dirty="0" err="1">
                <a:solidFill>
                  <a:srgbClr val="FF0000"/>
                </a:solidFill>
                <a:latin typeface="Times New Roman" panose="02020603050405020304" pitchFamily="18" charset="0"/>
                <a:cs typeface="Times New Roman" panose="02020603050405020304" pitchFamily="18" charset="0"/>
              </a:rPr>
              <a:t>еше</a:t>
            </a:r>
            <a:r>
              <a:rPr lang="ru-RU" sz="2400" dirty="0">
                <a:solidFill>
                  <a:srgbClr val="FF0000"/>
                </a:solidFill>
                <a:latin typeface="Times New Roman" panose="02020603050405020304" pitchFamily="18" charset="0"/>
                <a:cs typeface="Times New Roman" panose="02020603050405020304" pitchFamily="18" charset="0"/>
              </a:rPr>
              <a:t> более радостной и светлой и т.д.</a:t>
            </a:r>
            <a:endParaRPr lang="ru-RU" dirty="0"/>
          </a:p>
        </p:txBody>
      </p:sp>
      <p:sp>
        <p:nvSpPr>
          <p:cNvPr id="4" name="Заголовок 1"/>
          <p:cNvSpPr>
            <a:spLocks noGrp="1"/>
          </p:cNvSpPr>
          <p:nvPr>
            <p:ph type="ctrTitle"/>
          </p:nvPr>
        </p:nvSpPr>
        <p:spPr>
          <a:xfrm>
            <a:off x="1625825" y="0"/>
            <a:ext cx="8361229" cy="686280"/>
          </a:xfrm>
        </p:spPr>
        <p:txBody>
          <a:bodyPr/>
          <a:lstStyle/>
          <a:p>
            <a:r>
              <a:rPr lang="ru-RU" sz="3600" dirty="0" smtClean="0">
                <a:solidFill>
                  <a:srgbClr val="FF0000"/>
                </a:solidFill>
              </a:rPr>
              <a:t>контраст</a:t>
            </a:r>
            <a:endParaRPr lang="ru-RU" sz="3600" dirty="0">
              <a:solidFill>
                <a:srgbClr val="FF0000"/>
              </a:solidFill>
            </a:endParaRPr>
          </a:p>
        </p:txBody>
      </p:sp>
      <p:pic>
        <p:nvPicPr>
          <p:cNvPr id="5" name="Рисунок 4"/>
          <p:cNvPicPr>
            <a:picLocks noChangeAspect="1"/>
          </p:cNvPicPr>
          <p:nvPr/>
        </p:nvPicPr>
        <p:blipFill>
          <a:blip r:embed="rId2"/>
          <a:stretch>
            <a:fillRect/>
          </a:stretch>
        </p:blipFill>
        <p:spPr>
          <a:xfrm>
            <a:off x="1127519" y="1106244"/>
            <a:ext cx="5547841" cy="4157832"/>
          </a:xfrm>
          <a:prstGeom prst="rect">
            <a:avLst/>
          </a:prstGeom>
        </p:spPr>
      </p:pic>
    </p:spTree>
    <p:extLst>
      <p:ext uri="{BB962C8B-B14F-4D97-AF65-F5344CB8AC3E}">
        <p14:creationId xmlns:p14="http://schemas.microsoft.com/office/powerpoint/2010/main" val="224707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i.pinimg.com/736x/50/1e/ce/501ececb5046e69a9b4db5f6383c9d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27760"/>
            <a:ext cx="5364480"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14160" y="1447800"/>
            <a:ext cx="4602480" cy="4247317"/>
          </a:xfrm>
          <a:prstGeom prst="rect">
            <a:avLst/>
          </a:prstGeom>
          <a:noFill/>
        </p:spPr>
        <p:txBody>
          <a:bodyPr wrap="square" rtlCol="0">
            <a:spAutoFit/>
          </a:bodyPr>
          <a:lstStyle/>
          <a:p>
            <a:r>
              <a:rPr lang="ru-RU" dirty="0">
                <a:solidFill>
                  <a:srgbClr val="FF0000"/>
                </a:solidFill>
              </a:rPr>
              <a:t> Гармония и равновесие в ландшафтной композиции могут быть достигнуты в результате использования двух приемов — симметрии и асимметрии. При асимметричном композиционном решении (свойственном пейзажному направлению) формируется так называемое динамическое равновесие, когда объекты, разные по своему колориту, величине и форме (пространственной, объемной, плоскостной), размещаются таким образом, что создается впечатление гармонии.</a:t>
            </a:r>
          </a:p>
          <a:p>
            <a:endParaRPr lang="ru-RU" dirty="0">
              <a:solidFill>
                <a:srgbClr val="FF0000"/>
              </a:solidFill>
            </a:endParaRPr>
          </a:p>
        </p:txBody>
      </p:sp>
      <p:sp>
        <p:nvSpPr>
          <p:cNvPr id="7" name="Заголовок 1"/>
          <p:cNvSpPr>
            <a:spLocks noGrp="1"/>
          </p:cNvSpPr>
          <p:nvPr>
            <p:ph type="ctrTitle"/>
          </p:nvPr>
        </p:nvSpPr>
        <p:spPr>
          <a:xfrm>
            <a:off x="1625825" y="0"/>
            <a:ext cx="8361229" cy="686280"/>
          </a:xfrm>
        </p:spPr>
        <p:txBody>
          <a:bodyPr/>
          <a:lstStyle/>
          <a:p>
            <a:r>
              <a:rPr lang="ru-RU" sz="3600" b="1" dirty="0">
                <a:solidFill>
                  <a:srgbClr val="FF0000"/>
                </a:solidFill>
              </a:rPr>
              <a:t>Симметрия и асимметрия</a:t>
            </a:r>
            <a:endParaRPr lang="ru-RU" sz="3600" dirty="0">
              <a:solidFill>
                <a:srgbClr val="FF0000"/>
              </a:solidFill>
            </a:endParaRPr>
          </a:p>
        </p:txBody>
      </p:sp>
    </p:spTree>
    <p:extLst>
      <p:ext uri="{BB962C8B-B14F-4D97-AF65-F5344CB8AC3E}">
        <p14:creationId xmlns:p14="http://schemas.microsoft.com/office/powerpoint/2010/main" val="321436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anim calcmode="lin" valueType="num">
                                      <p:cBhvr>
                                        <p:cTn id="8" dur="1000" fill="hold"/>
                                        <p:tgtEl>
                                          <p:spTgt spid="10244"/>
                                        </p:tgtEl>
                                        <p:attrNameLst>
                                          <p:attrName>ppt_x</p:attrName>
                                        </p:attrNameLst>
                                      </p:cBhvr>
                                      <p:tavLst>
                                        <p:tav tm="0">
                                          <p:val>
                                            <p:strVal val="#ppt_x"/>
                                          </p:val>
                                        </p:tav>
                                        <p:tav tm="100000">
                                          <p:val>
                                            <p:strVal val="#ppt_x"/>
                                          </p:val>
                                        </p:tav>
                                      </p:tavLst>
                                    </p:anim>
                                    <p:anim calcmode="lin" valueType="num">
                                      <p:cBhvr>
                                        <p:cTn id="9"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640" y="1493520"/>
            <a:ext cx="9403080" cy="646331"/>
          </a:xfrm>
          <a:prstGeom prst="rect">
            <a:avLst/>
          </a:prstGeom>
          <a:noFill/>
        </p:spPr>
        <p:txBody>
          <a:bodyPr wrap="square" rtlCol="0">
            <a:spAutoFit/>
          </a:bodyPr>
          <a:lstStyle/>
          <a:p>
            <a:pPr algn="ctr"/>
            <a:r>
              <a:rPr lang="ru-RU" dirty="0"/>
              <a:t/>
            </a:r>
            <a:br>
              <a:rPr lang="ru-RU" dirty="0"/>
            </a:br>
            <a:endParaRPr lang="ru-RU" dirty="0"/>
          </a:p>
        </p:txBody>
      </p:sp>
      <p:sp>
        <p:nvSpPr>
          <p:cNvPr id="5" name="Прямоугольник 4"/>
          <p:cNvSpPr/>
          <p:nvPr/>
        </p:nvSpPr>
        <p:spPr>
          <a:xfrm>
            <a:off x="5547360" y="990599"/>
            <a:ext cx="5562600" cy="4247317"/>
          </a:xfrm>
          <a:prstGeom prst="rect">
            <a:avLst/>
          </a:prstGeom>
        </p:spPr>
        <p:txBody>
          <a:bodyPr wrap="square">
            <a:spAutoFit/>
          </a:bodyPr>
          <a:lstStyle/>
          <a:p>
            <a:pPr lvl="0"/>
            <a:r>
              <a:rPr lang="ru-RU" dirty="0">
                <a:solidFill>
                  <a:srgbClr val="FF0000"/>
                </a:solidFill>
              </a:rPr>
              <a:t>Иными словами, динамическое равновесие асимметричной композиции при обзоре должно создавать впечатление, что сумма элементов ландшафтной картины по одну сторону направления луча зрения (водоемов, групп деревьев, солитеров, их цвета, освещенности и др.) уравновешивается соответствующей суммой контрастных элементов с другой стороны.</a:t>
            </a:r>
          </a:p>
          <a:p>
            <a:pPr lvl="0"/>
            <a:r>
              <a:rPr lang="ru-RU" dirty="0">
                <a:solidFill>
                  <a:srgbClr val="FF0000"/>
                </a:solidFill>
              </a:rPr>
              <a:t>Для симметричной планировки характерны внесение упорядоченности, строгости; четкое осевое деление территории, где одинаковые основные элементы композиции, а также их более мелкие части и детали располагаются на равном удалении от главной осевой перспективы, что создает впечатление торжественности</a:t>
            </a:r>
            <a:r>
              <a:rPr lang="ru-RU" dirty="0" smtClean="0">
                <a:solidFill>
                  <a:srgbClr val="FF0000"/>
                </a:solidFill>
              </a:rPr>
              <a:t>.</a:t>
            </a:r>
            <a:endParaRPr lang="ru-RU" dirty="0">
              <a:solidFill>
                <a:srgbClr val="FF0000"/>
              </a:solidFill>
            </a:endParaRPr>
          </a:p>
        </p:txBody>
      </p:sp>
      <p:sp>
        <p:nvSpPr>
          <p:cNvPr id="6" name="Заголовок 1"/>
          <p:cNvSpPr>
            <a:spLocks noGrp="1"/>
          </p:cNvSpPr>
          <p:nvPr>
            <p:ph type="ctrTitle"/>
          </p:nvPr>
        </p:nvSpPr>
        <p:spPr>
          <a:xfrm>
            <a:off x="1625825" y="0"/>
            <a:ext cx="8361229" cy="686280"/>
          </a:xfrm>
        </p:spPr>
        <p:txBody>
          <a:bodyPr/>
          <a:lstStyle/>
          <a:p>
            <a:r>
              <a:rPr lang="ru-RU" sz="3600" b="1" dirty="0">
                <a:solidFill>
                  <a:srgbClr val="FF0000"/>
                </a:solidFill>
              </a:rPr>
              <a:t>Симметрия и асимметрия</a:t>
            </a:r>
            <a:endParaRPr lang="ru-RU" sz="3600" dirty="0">
              <a:solidFill>
                <a:srgbClr val="FF0000"/>
              </a:solidFill>
            </a:endParaRPr>
          </a:p>
        </p:txBody>
      </p:sp>
      <p:pic>
        <p:nvPicPr>
          <p:cNvPr id="7" name="Рисунок 6"/>
          <p:cNvPicPr>
            <a:picLocks noChangeAspect="1"/>
          </p:cNvPicPr>
          <p:nvPr/>
        </p:nvPicPr>
        <p:blipFill>
          <a:blip r:embed="rId2"/>
          <a:stretch>
            <a:fillRect/>
          </a:stretch>
        </p:blipFill>
        <p:spPr>
          <a:xfrm>
            <a:off x="1066568" y="1005839"/>
            <a:ext cx="4490630" cy="4145281"/>
          </a:xfrm>
          <a:prstGeom prst="rect">
            <a:avLst/>
          </a:prstGeom>
        </p:spPr>
      </p:pic>
    </p:spTree>
    <p:extLst>
      <p:ext uri="{BB962C8B-B14F-4D97-AF65-F5344CB8AC3E}">
        <p14:creationId xmlns:p14="http://schemas.microsoft.com/office/powerpoint/2010/main" val="16784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960" y="1914684"/>
            <a:ext cx="4831080" cy="3970318"/>
          </a:xfrm>
          <a:prstGeom prst="rect">
            <a:avLst/>
          </a:prstGeom>
          <a:noFill/>
        </p:spPr>
        <p:txBody>
          <a:bodyPr wrap="square" rtlCol="0">
            <a:spAutoFit/>
          </a:bodyPr>
          <a:lstStyle/>
          <a:p>
            <a:r>
              <a:rPr lang="ru-RU" dirty="0">
                <a:solidFill>
                  <a:srgbClr val="FF0000"/>
                </a:solidFill>
              </a:rPr>
              <a:t>Любопытно отметить, что в эпоху расцвета стиля барокко и даже французского классицизма делались отклонения от строгости </a:t>
            </a:r>
            <a:r>
              <a:rPr lang="ru-RU" dirty="0" err="1">
                <a:solidFill>
                  <a:srgbClr val="FF0000"/>
                </a:solidFill>
              </a:rPr>
              <a:t>геометричной</a:t>
            </a:r>
            <a:r>
              <a:rPr lang="ru-RU" dirty="0">
                <a:solidFill>
                  <a:srgbClr val="FF0000"/>
                </a:solidFill>
              </a:rPr>
              <a:t> планировки для того, чтобы добиться еще большего разнообразия паркового ландшафта. Как ранее отмечалось, особенно заметно это было в России. Вопрос взаимоотношений симметрии и асимметрии в садово-парковом искусстве очень деликатен, ему свойственны тонкие, трудноуловимые грани переходов, подчиненные принципам гармонии и </a:t>
            </a:r>
            <a:r>
              <a:rPr lang="ru-RU" dirty="0" smtClean="0">
                <a:solidFill>
                  <a:srgbClr val="FF0000"/>
                </a:solidFill>
              </a:rPr>
              <a:t>разнообразия</a:t>
            </a:r>
            <a:endParaRPr lang="ru-RU" dirty="0">
              <a:solidFill>
                <a:srgbClr val="FF0000"/>
              </a:solidFill>
            </a:endParaRPr>
          </a:p>
          <a:p>
            <a:endParaRPr lang="ru-RU" dirty="0"/>
          </a:p>
        </p:txBody>
      </p:sp>
      <p:sp>
        <p:nvSpPr>
          <p:cNvPr id="5" name="Заголовок 1"/>
          <p:cNvSpPr>
            <a:spLocks noGrp="1"/>
          </p:cNvSpPr>
          <p:nvPr>
            <p:ph type="ctrTitle"/>
          </p:nvPr>
        </p:nvSpPr>
        <p:spPr>
          <a:xfrm>
            <a:off x="1625825" y="0"/>
            <a:ext cx="8361229" cy="686280"/>
          </a:xfrm>
        </p:spPr>
        <p:txBody>
          <a:bodyPr/>
          <a:lstStyle/>
          <a:p>
            <a:r>
              <a:rPr lang="ru-RU" sz="3600" b="1" dirty="0">
                <a:solidFill>
                  <a:srgbClr val="FF0000"/>
                </a:solidFill>
              </a:rPr>
              <a:t>Симметрия и асимметрия</a:t>
            </a:r>
            <a:endParaRPr lang="ru-RU" sz="3600" dirty="0">
              <a:solidFill>
                <a:srgbClr val="FF0000"/>
              </a:solidFill>
            </a:endParaRPr>
          </a:p>
        </p:txBody>
      </p:sp>
      <p:pic>
        <p:nvPicPr>
          <p:cNvPr id="6" name="Рисунок 5"/>
          <p:cNvPicPr>
            <a:picLocks noChangeAspect="1"/>
          </p:cNvPicPr>
          <p:nvPr/>
        </p:nvPicPr>
        <p:blipFill>
          <a:blip r:embed="rId2"/>
          <a:stretch>
            <a:fillRect/>
          </a:stretch>
        </p:blipFill>
        <p:spPr>
          <a:xfrm>
            <a:off x="1066568" y="1005839"/>
            <a:ext cx="4490630" cy="4145281"/>
          </a:xfrm>
          <a:prstGeom prst="rect">
            <a:avLst/>
          </a:prstGeom>
        </p:spPr>
      </p:pic>
    </p:spTree>
    <p:extLst>
      <p:ext uri="{BB962C8B-B14F-4D97-AF65-F5344CB8AC3E}">
        <p14:creationId xmlns:p14="http://schemas.microsoft.com/office/powerpoint/2010/main" val="41661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97039" y="1234440"/>
            <a:ext cx="4159885" cy="5078313"/>
          </a:xfrm>
          <a:prstGeom prst="rect">
            <a:avLst/>
          </a:prstGeom>
          <a:noFill/>
        </p:spPr>
        <p:txBody>
          <a:bodyPr wrap="square" rtlCol="0">
            <a:spAutoFit/>
          </a:bodyPr>
          <a:lstStyle/>
          <a:p>
            <a:r>
              <a:rPr lang="ru-RU" b="1" dirty="0" smtClean="0">
                <a:solidFill>
                  <a:srgbClr val="FF0000"/>
                </a:solidFill>
              </a:rPr>
              <a:t>Соотношение </a:t>
            </a:r>
            <a:r>
              <a:rPr lang="ru-RU" b="1" dirty="0">
                <a:solidFill>
                  <a:srgbClr val="FF0000"/>
                </a:solidFill>
              </a:rPr>
              <a:t>величин форм в ландшафтном дизайне</a:t>
            </a:r>
            <a:endParaRPr lang="ru-RU" dirty="0">
              <a:solidFill>
                <a:srgbClr val="FF0000"/>
              </a:solidFill>
            </a:endParaRPr>
          </a:p>
          <a:p>
            <a:r>
              <a:rPr lang="ru-RU" dirty="0">
                <a:solidFill>
                  <a:srgbClr val="FF0000"/>
                </a:solidFill>
              </a:rPr>
              <a:t>При выборе деревьев и кустарников для сада мы основываемся на контрастах: большой — маленький, высокий — низкий, конусовидный — шарообразный и т.д. Например, прямые дорожки прекрасно смотрятся в сочетании с круглыми клумбами цветников. При планировании дизайна участка не стоит использовать большое количество различных элементов, для достижения разнообразия лучше использовать закон масштабирования.</a:t>
            </a:r>
          </a:p>
          <a:p>
            <a:endParaRPr lang="ru-RU" dirty="0">
              <a:solidFill>
                <a:srgbClr val="FF0000"/>
              </a:solidFill>
            </a:endParaRPr>
          </a:p>
          <a:p>
            <a:endParaRPr lang="ru-RU" dirty="0"/>
          </a:p>
        </p:txBody>
      </p:sp>
      <p:pic>
        <p:nvPicPr>
          <p:cNvPr id="8194" name="Picture 2" descr="Структура листвы расстений, важны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25" y="1032510"/>
            <a:ext cx="2857500" cy="3143250"/>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ctrTitle"/>
          </p:nvPr>
        </p:nvSpPr>
        <p:spPr>
          <a:xfrm>
            <a:off x="2394810" y="502440"/>
            <a:ext cx="8361229" cy="686280"/>
          </a:xfrm>
        </p:spPr>
        <p:txBody>
          <a:bodyPr/>
          <a:lstStyle/>
          <a:p>
            <a:r>
              <a:rPr lang="ru-RU" sz="1800" b="1" cap="none" dirty="0" smtClean="0">
                <a:solidFill>
                  <a:srgbClr val="FF0000"/>
                </a:solidFill>
                <a:ea typeface="+mn-ea"/>
                <a:cs typeface="+mn-cs"/>
              </a:rPr>
              <a:t/>
            </a:r>
            <a:br>
              <a:rPr lang="ru-RU" sz="1800" b="1" cap="none" dirty="0" smtClean="0">
                <a:solidFill>
                  <a:srgbClr val="FF0000"/>
                </a:solidFill>
                <a:ea typeface="+mn-ea"/>
                <a:cs typeface="+mn-cs"/>
              </a:rPr>
            </a:br>
            <a:r>
              <a:rPr lang="ru-RU" sz="1800" b="1" cap="none" dirty="0">
                <a:solidFill>
                  <a:srgbClr val="FF0000"/>
                </a:solidFill>
                <a:ea typeface="+mn-ea"/>
                <a:cs typeface="+mn-cs"/>
              </a:rPr>
              <a:t/>
            </a:r>
            <a:br>
              <a:rPr lang="ru-RU" sz="1800" b="1" cap="none" dirty="0">
                <a:solidFill>
                  <a:srgbClr val="FF0000"/>
                </a:solidFill>
                <a:ea typeface="+mn-ea"/>
                <a:cs typeface="+mn-cs"/>
              </a:rPr>
            </a:br>
            <a:r>
              <a:rPr lang="ru-RU" sz="1800" b="1" cap="none" dirty="0" smtClean="0">
                <a:solidFill>
                  <a:srgbClr val="FF0000"/>
                </a:solidFill>
                <a:ea typeface="+mn-ea"/>
                <a:cs typeface="+mn-cs"/>
              </a:rPr>
              <a:t>.</a:t>
            </a:r>
            <a:r>
              <a:rPr lang="ru-RU" sz="1800" b="1" cap="none" dirty="0">
                <a:solidFill>
                  <a:srgbClr val="FF0000"/>
                </a:solidFill>
                <a:ea typeface="+mn-ea"/>
                <a:cs typeface="+mn-cs"/>
              </a:rPr>
              <a:t/>
            </a:r>
            <a:br>
              <a:rPr lang="ru-RU" sz="1800" b="1" cap="none" dirty="0">
                <a:solidFill>
                  <a:srgbClr val="FF0000"/>
                </a:solidFill>
                <a:ea typeface="+mn-ea"/>
                <a:cs typeface="+mn-cs"/>
              </a:rPr>
            </a:br>
            <a:r>
              <a:rPr lang="ru-RU" sz="2000" b="1" dirty="0">
                <a:solidFill>
                  <a:srgbClr val="FF0000"/>
                </a:solidFill>
              </a:rPr>
              <a:t>Ландшафтный дизайн и соотношение</a:t>
            </a:r>
            <a:br>
              <a:rPr lang="ru-RU" sz="2000" b="1" dirty="0">
                <a:solidFill>
                  <a:srgbClr val="FF0000"/>
                </a:solidFill>
              </a:rPr>
            </a:br>
            <a:r>
              <a:rPr lang="ru-RU" sz="2000" b="1" dirty="0">
                <a:solidFill>
                  <a:srgbClr val="FF0000"/>
                </a:solidFill>
              </a:rPr>
              <a:t>геометрических форм.</a:t>
            </a:r>
            <a:br>
              <a:rPr lang="ru-RU" sz="2000" b="1" dirty="0">
                <a:solidFill>
                  <a:srgbClr val="FF0000"/>
                </a:solidFill>
              </a:rPr>
            </a:br>
            <a:endParaRPr lang="ru-RU" sz="3600" dirty="0">
              <a:solidFill>
                <a:srgbClr val="FF0000"/>
              </a:solidFill>
            </a:endParaRPr>
          </a:p>
        </p:txBody>
      </p:sp>
    </p:spTree>
    <p:extLst>
      <p:ext uri="{BB962C8B-B14F-4D97-AF65-F5344CB8AC3E}">
        <p14:creationId xmlns:p14="http://schemas.microsoft.com/office/powerpoint/2010/main" val="8941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351823" y="746525"/>
            <a:ext cx="4822354" cy="5425910"/>
          </a:xfrm>
          <a:prstGeom prst="rect">
            <a:avLst/>
          </a:prstGeom>
        </p:spPr>
      </p:pic>
      <p:pic>
        <p:nvPicPr>
          <p:cNvPr id="5" name="Picture 2" descr="Структура листвы расстений, важны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1032510"/>
            <a:ext cx="2857500" cy="3143250"/>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ctrTitle"/>
          </p:nvPr>
        </p:nvSpPr>
        <p:spPr>
          <a:xfrm>
            <a:off x="1724250" y="403385"/>
            <a:ext cx="8361229" cy="686280"/>
          </a:xfrm>
        </p:spPr>
        <p:txBody>
          <a:bodyPr/>
          <a:lstStyle/>
          <a:p>
            <a:r>
              <a:rPr lang="ru-RU" sz="1800" b="1" cap="none" dirty="0" smtClean="0">
                <a:solidFill>
                  <a:srgbClr val="FF0000"/>
                </a:solidFill>
                <a:ea typeface="+mn-ea"/>
                <a:cs typeface="+mn-cs"/>
              </a:rPr>
              <a:t/>
            </a:r>
            <a:br>
              <a:rPr lang="ru-RU" sz="1800" b="1" cap="none" dirty="0" smtClean="0">
                <a:solidFill>
                  <a:srgbClr val="FF0000"/>
                </a:solidFill>
                <a:ea typeface="+mn-ea"/>
                <a:cs typeface="+mn-cs"/>
              </a:rPr>
            </a:br>
            <a:r>
              <a:rPr lang="ru-RU" sz="1800" b="1" cap="none" dirty="0">
                <a:solidFill>
                  <a:srgbClr val="FF0000"/>
                </a:solidFill>
                <a:ea typeface="+mn-ea"/>
                <a:cs typeface="+mn-cs"/>
              </a:rPr>
              <a:t/>
            </a:r>
            <a:br>
              <a:rPr lang="ru-RU" sz="1800" b="1" cap="none" dirty="0">
                <a:solidFill>
                  <a:srgbClr val="FF0000"/>
                </a:solidFill>
                <a:ea typeface="+mn-ea"/>
                <a:cs typeface="+mn-cs"/>
              </a:rPr>
            </a:br>
            <a:r>
              <a:rPr lang="ru-RU" sz="1800" b="1" cap="none" dirty="0" smtClean="0">
                <a:solidFill>
                  <a:srgbClr val="FF0000"/>
                </a:solidFill>
                <a:ea typeface="+mn-ea"/>
                <a:cs typeface="+mn-cs"/>
              </a:rPr>
              <a:t>.</a:t>
            </a:r>
            <a:r>
              <a:rPr lang="ru-RU" sz="1800" b="1" cap="none" dirty="0">
                <a:solidFill>
                  <a:srgbClr val="FF0000"/>
                </a:solidFill>
                <a:ea typeface="+mn-ea"/>
                <a:cs typeface="+mn-cs"/>
              </a:rPr>
              <a:t/>
            </a:r>
            <a:br>
              <a:rPr lang="ru-RU" sz="1800" b="1" cap="none" dirty="0">
                <a:solidFill>
                  <a:srgbClr val="FF0000"/>
                </a:solidFill>
                <a:ea typeface="+mn-ea"/>
                <a:cs typeface="+mn-cs"/>
              </a:rPr>
            </a:br>
            <a:r>
              <a:rPr lang="ru-RU" sz="2000" b="1" dirty="0">
                <a:solidFill>
                  <a:srgbClr val="FF0000"/>
                </a:solidFill>
              </a:rPr>
              <a:t>Ландшафтный дизайн и соотношение</a:t>
            </a:r>
            <a:br>
              <a:rPr lang="ru-RU" sz="2000" b="1" dirty="0">
                <a:solidFill>
                  <a:srgbClr val="FF0000"/>
                </a:solidFill>
              </a:rPr>
            </a:br>
            <a:r>
              <a:rPr lang="ru-RU" sz="2000" b="1" dirty="0">
                <a:solidFill>
                  <a:srgbClr val="FF0000"/>
                </a:solidFill>
              </a:rPr>
              <a:t>геометрических форм.</a:t>
            </a:r>
            <a:br>
              <a:rPr lang="ru-RU" sz="2000" b="1" dirty="0">
                <a:solidFill>
                  <a:srgbClr val="FF0000"/>
                </a:solidFill>
              </a:rPr>
            </a:br>
            <a:endParaRPr lang="ru-RU" sz="3600" dirty="0">
              <a:solidFill>
                <a:srgbClr val="FF0000"/>
              </a:solidFill>
            </a:endParaRPr>
          </a:p>
        </p:txBody>
      </p:sp>
    </p:spTree>
    <p:extLst>
      <p:ext uri="{BB962C8B-B14F-4D97-AF65-F5344CB8AC3E}">
        <p14:creationId xmlns:p14="http://schemas.microsoft.com/office/powerpoint/2010/main" val="285968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58430" y="-1127760"/>
            <a:ext cx="5297989" cy="4770120"/>
          </a:xfrm>
        </p:spPr>
        <p:txBody>
          <a:bodyPr/>
          <a:lstStyle/>
          <a:p>
            <a:r>
              <a:rPr lang="ru-RU" dirty="0" smtClean="0">
                <a:solidFill>
                  <a:srgbClr val="FF0000"/>
                </a:solidFill>
              </a:rPr>
              <a:t>Спасибо за внимание! </a:t>
            </a:r>
            <a:endParaRPr lang="ru-RU" dirty="0">
              <a:solidFill>
                <a:srgbClr val="FF0000"/>
              </a:solidFill>
            </a:endParaRPr>
          </a:p>
        </p:txBody>
      </p:sp>
      <p:pic>
        <p:nvPicPr>
          <p:cNvPr id="14338" name="Picture 2" descr="http://all-designstroy.ru/wp-content/uploads/2017/04/Hvoynyie-kompozitsii-v-landshaftnom-dizayne-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239" y="1049113"/>
            <a:ext cx="4600191" cy="35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69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168401" y="1168787"/>
            <a:ext cx="5506720" cy="4332853"/>
          </a:xfrm>
          <a:prstGeom prst="rect">
            <a:avLst/>
          </a:prstGeom>
        </p:spPr>
      </p:pic>
      <p:pic>
        <p:nvPicPr>
          <p:cNvPr id="5" name="Рисунок 4"/>
          <p:cNvPicPr>
            <a:picLocks noChangeAspect="1"/>
          </p:cNvPicPr>
          <p:nvPr/>
        </p:nvPicPr>
        <p:blipFill>
          <a:blip r:embed="rId3"/>
          <a:stretch>
            <a:fillRect/>
          </a:stretch>
        </p:blipFill>
        <p:spPr>
          <a:xfrm>
            <a:off x="3343875" y="-282187"/>
            <a:ext cx="5310076" cy="1450974"/>
          </a:xfrm>
          <a:prstGeom prst="rect">
            <a:avLst/>
          </a:prstGeom>
        </p:spPr>
      </p:pic>
      <p:sp>
        <p:nvSpPr>
          <p:cNvPr id="3" name="Подзаголовок 2"/>
          <p:cNvSpPr>
            <a:spLocks noGrp="1"/>
          </p:cNvSpPr>
          <p:nvPr>
            <p:ph type="subTitle" idx="1"/>
          </p:nvPr>
        </p:nvSpPr>
        <p:spPr>
          <a:xfrm>
            <a:off x="6915114" y="814371"/>
            <a:ext cx="3870961" cy="4344919"/>
          </a:xfrm>
        </p:spPr>
        <p:txBody>
          <a:bodyPr>
            <a:noAutofit/>
          </a:bodyPr>
          <a:lstStyle/>
          <a:p>
            <a:r>
              <a:rPr lang="ru-RU" sz="1800" dirty="0">
                <a:solidFill>
                  <a:srgbClr val="FF0000"/>
                </a:solidFill>
                <a:latin typeface="Times New Roman" panose="02020603050405020304" pitchFamily="18" charset="0"/>
                <a:cs typeface="Times New Roman" panose="02020603050405020304" pitchFamily="18" charset="0"/>
              </a:rPr>
              <a:t>Определяющим фактором для создания удачной пейзажной фотографии является не уникальность местности, в которой сделан тот или иной снимок, а именно ее внутреннее </a:t>
            </a:r>
            <a:r>
              <a:rPr lang="ru-RU" sz="1800" dirty="0" err="1" smtClean="0">
                <a:solidFill>
                  <a:srgbClr val="FF0000"/>
                </a:solidFill>
                <a:latin typeface="Times New Roman" panose="02020603050405020304" pitchFamily="18" charset="0"/>
                <a:cs typeface="Times New Roman" panose="02020603050405020304" pitchFamily="18" charset="0"/>
              </a:rPr>
              <a:t>содержание,т.е</a:t>
            </a:r>
            <a:r>
              <a:rPr lang="ru-RU" sz="1800" dirty="0">
                <a:solidFill>
                  <a:srgbClr val="FF0000"/>
                </a:solidFill>
                <a:latin typeface="Times New Roman" panose="02020603050405020304" pitchFamily="18" charset="0"/>
                <a:cs typeface="Times New Roman" panose="02020603050405020304" pitchFamily="18" charset="0"/>
              </a:rPr>
              <a:t>. сюжет.</a:t>
            </a:r>
            <a:br>
              <a:rPr lang="ru-RU" sz="1800" dirty="0">
                <a:solidFill>
                  <a:srgbClr val="FF0000"/>
                </a:solidFill>
                <a:latin typeface="Times New Roman" panose="02020603050405020304" pitchFamily="18" charset="0"/>
                <a:cs typeface="Times New Roman" panose="02020603050405020304" pitchFamily="18" charset="0"/>
              </a:rPr>
            </a:br>
            <a:r>
              <a:rPr lang="ru-RU" sz="1800" dirty="0">
                <a:solidFill>
                  <a:srgbClr val="FF0000"/>
                </a:solidFill>
                <a:latin typeface="Times New Roman" panose="02020603050405020304" pitchFamily="18" charset="0"/>
                <a:cs typeface="Times New Roman" panose="02020603050405020304" pitchFamily="18" charset="0"/>
              </a:rPr>
              <a:t>Будь то березка за окном или бархан в пустыне — фотография должна не только содержать некую информацию о запечатленном объекте, но и самое главное — передавать настроение, чувства, нести потаенный смысл. Другими словами — быть одновременно лирикой, поэзией и музыкой пейзажа</a:t>
            </a:r>
            <a:endParaRPr lang="ru-RU" sz="1800" dirty="0">
              <a:solidFill>
                <a:srgbClr val="FF0000"/>
              </a:solidFill>
            </a:endParaRPr>
          </a:p>
        </p:txBody>
      </p:sp>
    </p:spTree>
    <p:extLst>
      <p:ext uri="{BB962C8B-B14F-4D97-AF65-F5344CB8AC3E}">
        <p14:creationId xmlns:p14="http://schemas.microsoft.com/office/powerpoint/2010/main" val="227445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17008" y="2684687"/>
            <a:ext cx="8361229" cy="2098226"/>
          </a:xfrm>
        </p:spPr>
        <p:txBody>
          <a:bodyPr/>
          <a:lstStyle/>
          <a:p>
            <a:r>
              <a:rPr lang="ru-RU" sz="1400" b="1" dirty="0">
                <a:solidFill>
                  <a:srgbClr val="FF0000"/>
                </a:solidFill>
                <a:latin typeface="Times New Roman" panose="02020603050405020304" pitchFamily="18" charset="0"/>
                <a:cs typeface="Times New Roman" panose="02020603050405020304" pitchFamily="18" charset="0"/>
              </a:rPr>
              <a:t>Особенности пейзажного стиля</a:t>
            </a:r>
            <a:br>
              <a:rPr lang="ru-RU" sz="1400" b="1" dirty="0">
                <a:solidFill>
                  <a:srgbClr val="FF0000"/>
                </a:solidFill>
                <a:latin typeface="Times New Roman" panose="02020603050405020304" pitchFamily="18" charset="0"/>
                <a:cs typeface="Times New Roman" panose="02020603050405020304" pitchFamily="18" charset="0"/>
              </a:rPr>
            </a:br>
            <a:r>
              <a:rPr lang="ru-RU" sz="1400" dirty="0">
                <a:solidFill>
                  <a:srgbClr val="FF0000"/>
                </a:solidFill>
                <a:latin typeface="Times New Roman" panose="02020603050405020304" pitchFamily="18" charset="0"/>
                <a:cs typeface="Times New Roman" panose="02020603050405020304" pitchFamily="18" charset="0"/>
              </a:rPr>
              <a:t>Это направление дизайна по-другому еще называют классический стиль, не требует выравнивания рельефа, перепады высот здесь естественное явление. Поэтому проектирование ландшафта предполагает сохранение природной обстановки с холмами и водоемами.</a:t>
            </a:r>
            <a:br>
              <a:rPr lang="ru-RU" sz="1400" dirty="0">
                <a:solidFill>
                  <a:srgbClr val="FF0000"/>
                </a:solidFill>
                <a:latin typeface="Times New Roman" panose="02020603050405020304" pitchFamily="18" charset="0"/>
                <a:cs typeface="Times New Roman" panose="02020603050405020304" pitchFamily="18" charset="0"/>
              </a:rPr>
            </a:br>
            <a:r>
              <a:rPr lang="ru-RU" sz="1400" dirty="0" smtClean="0">
                <a:solidFill>
                  <a:srgbClr val="FF0000"/>
                </a:solidFill>
                <a:latin typeface="Times New Roman" panose="02020603050405020304" pitchFamily="18" charset="0"/>
                <a:cs typeface="Times New Roman" panose="02020603050405020304" pitchFamily="18" charset="0"/>
              </a:rPr>
              <a:t>.</a:t>
            </a:r>
            <a:r>
              <a:rPr lang="ru-RU" dirty="0"/>
              <a:t/>
            </a:r>
            <a:br>
              <a:rPr lang="ru-RU" dirty="0"/>
            </a:br>
            <a:r>
              <a:rPr lang="ru-RU" dirty="0"/>
              <a:t/>
            </a:r>
            <a:br>
              <a:rPr lang="ru-RU" dirty="0"/>
            </a:br>
            <a:endParaRPr lang="ru-RU" dirty="0"/>
          </a:p>
        </p:txBody>
      </p:sp>
      <p:pic>
        <p:nvPicPr>
          <p:cNvPr id="2052" name="Picture 4" descr="пейзажный стиль участ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921" y="3733800"/>
            <a:ext cx="8569476"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2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24657" y="929640"/>
            <a:ext cx="8361229" cy="549120"/>
          </a:xfrm>
        </p:spPr>
        <p:txBody>
          <a:bodyPr/>
          <a:lstStyle/>
          <a:p>
            <a:r>
              <a:rPr lang="ru-RU" sz="1400" b="1" dirty="0">
                <a:solidFill>
                  <a:srgbClr val="FF0000"/>
                </a:solidFill>
                <a:latin typeface="Times New Roman" panose="02020603050405020304" pitchFamily="18" charset="0"/>
                <a:cs typeface="Times New Roman" panose="02020603050405020304" pitchFamily="18" charset="0"/>
              </a:rPr>
              <a:t>Особенности пейзажного стиля</a:t>
            </a:r>
            <a:endParaRPr lang="ru-RU" dirty="0"/>
          </a:p>
        </p:txBody>
      </p:sp>
      <p:sp>
        <p:nvSpPr>
          <p:cNvPr id="3" name="Подзаголовок 2"/>
          <p:cNvSpPr>
            <a:spLocks noGrp="1"/>
          </p:cNvSpPr>
          <p:nvPr>
            <p:ph type="subTitle" idx="1"/>
          </p:nvPr>
        </p:nvSpPr>
        <p:spPr>
          <a:xfrm>
            <a:off x="2024585" y="1717506"/>
            <a:ext cx="7561375" cy="2427774"/>
          </a:xfrm>
        </p:spPr>
        <p:txBody>
          <a:bodyPr>
            <a:normAutofit/>
          </a:bodyPr>
          <a:lstStyle/>
          <a:p>
            <a:r>
              <a:rPr lang="ru-RU" sz="1400" cap="all" dirty="0">
                <a:solidFill>
                  <a:srgbClr val="FF0000"/>
                </a:solidFill>
                <a:latin typeface="Times New Roman" panose="02020603050405020304" pitchFamily="18" charset="0"/>
                <a:ea typeface="+mj-ea"/>
                <a:cs typeface="Times New Roman" panose="02020603050405020304" pitchFamily="18" charset="0"/>
              </a:rPr>
              <a:t>Сад в пейзажном стиле должен смотреться максимально естественно, но растения и кустарники должны быть ухоженными и аккуратными.</a:t>
            </a:r>
            <a:br>
              <a:rPr lang="ru-RU" sz="1400" cap="all" dirty="0">
                <a:solidFill>
                  <a:srgbClr val="FF0000"/>
                </a:solidFill>
                <a:latin typeface="Times New Roman" panose="02020603050405020304" pitchFamily="18" charset="0"/>
                <a:ea typeface="+mj-ea"/>
                <a:cs typeface="Times New Roman" panose="02020603050405020304" pitchFamily="18" charset="0"/>
              </a:rPr>
            </a:br>
            <a:r>
              <a:rPr lang="ru-RU" sz="1400" cap="all" dirty="0">
                <a:solidFill>
                  <a:srgbClr val="FF0000"/>
                </a:solidFill>
                <a:latin typeface="Times New Roman" panose="02020603050405020304" pitchFamily="18" charset="0"/>
                <a:ea typeface="+mj-ea"/>
                <a:cs typeface="Times New Roman" panose="02020603050405020304" pitchFamily="18" charset="0"/>
              </a:rPr>
              <a:t>При создании проекта важно продумать систему тропинок, по которым нужно перемещаться по саду. Грамотный дизайнер искусно скомпонует все эти детали, удачно разместит скамейки, фонтанчики, </a:t>
            </a:r>
            <a:r>
              <a:rPr lang="ru-RU" sz="1400" cap="all" dirty="0" err="1">
                <a:solidFill>
                  <a:srgbClr val="FF0000"/>
                </a:solidFill>
                <a:latin typeface="Times New Roman" panose="02020603050405020304" pitchFamily="18" charset="0"/>
                <a:ea typeface="+mj-ea"/>
                <a:cs typeface="Times New Roman" panose="02020603050405020304" pitchFamily="18" charset="0"/>
              </a:rPr>
              <a:t>хозпостройки</a:t>
            </a:r>
            <a:r>
              <a:rPr lang="ru-RU" sz="1400" cap="all" dirty="0">
                <a:solidFill>
                  <a:srgbClr val="FF0000"/>
                </a:solidFill>
                <a:latin typeface="Times New Roman" panose="02020603050405020304" pitchFamily="18" charset="0"/>
                <a:ea typeface="+mj-ea"/>
                <a:cs typeface="Times New Roman" panose="02020603050405020304" pitchFamily="18" charset="0"/>
              </a:rPr>
              <a:t> и живописные клумбы на участке.</a:t>
            </a:r>
            <a:r>
              <a:rPr lang="ru-RU" sz="7200" cap="all" dirty="0">
                <a:solidFill>
                  <a:srgbClr val="191B0E"/>
                </a:solidFill>
                <a:ea typeface="+mj-ea"/>
                <a:cs typeface="+mj-cs"/>
              </a:rPr>
              <a:t/>
            </a:r>
            <a:br>
              <a:rPr lang="ru-RU" sz="7200" cap="all" dirty="0">
                <a:solidFill>
                  <a:srgbClr val="191B0E"/>
                </a:solidFill>
                <a:ea typeface="+mj-ea"/>
                <a:cs typeface="+mj-cs"/>
              </a:rPr>
            </a:br>
            <a:endParaRPr lang="ru-RU" dirty="0"/>
          </a:p>
        </p:txBody>
      </p:sp>
      <p:pic>
        <p:nvPicPr>
          <p:cNvPr id="4" name="Рисунок 3"/>
          <p:cNvPicPr>
            <a:picLocks noChangeAspect="1"/>
          </p:cNvPicPr>
          <p:nvPr/>
        </p:nvPicPr>
        <p:blipFill>
          <a:blip r:embed="rId2"/>
          <a:stretch>
            <a:fillRect/>
          </a:stretch>
        </p:blipFill>
        <p:spPr>
          <a:xfrm>
            <a:off x="1812930" y="3706203"/>
            <a:ext cx="8565622" cy="1902117"/>
          </a:xfrm>
          <a:prstGeom prst="rect">
            <a:avLst/>
          </a:prstGeom>
        </p:spPr>
      </p:pic>
    </p:spTree>
    <p:extLst>
      <p:ext uri="{BB962C8B-B14F-4D97-AF65-F5344CB8AC3E}">
        <p14:creationId xmlns:p14="http://schemas.microsoft.com/office/powerpoint/2010/main" val="367892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295203" y="156640"/>
            <a:ext cx="3292125" cy="493819"/>
          </a:xfrm>
          <a:prstGeom prst="rect">
            <a:avLst/>
          </a:prstGeom>
        </p:spPr>
      </p:pic>
      <p:sp>
        <p:nvSpPr>
          <p:cNvPr id="3" name="Подзаголовок 2"/>
          <p:cNvSpPr>
            <a:spLocks noGrp="1"/>
          </p:cNvSpPr>
          <p:nvPr>
            <p:ph type="subTitle" idx="1"/>
          </p:nvPr>
        </p:nvSpPr>
        <p:spPr>
          <a:xfrm>
            <a:off x="6629401" y="1280158"/>
            <a:ext cx="4450080" cy="4175762"/>
          </a:xfrm>
        </p:spPr>
        <p:txBody>
          <a:bodyPr>
            <a:normAutofit/>
          </a:bodyPr>
          <a:lstStyle/>
          <a:p>
            <a:pPr lvl="0" defTabSz="457200">
              <a:lnSpc>
                <a:spcPct val="100000"/>
              </a:lnSpc>
            </a:pPr>
            <a:r>
              <a:rPr lang="ru-RU" sz="1800" dirty="0">
                <a:solidFill>
                  <a:srgbClr val="FF0000"/>
                </a:solidFill>
              </a:rPr>
              <a:t>Любой ландшафт представляет собой объемно-пространственную структуру, которая состоит из следующих элементов:</a:t>
            </a:r>
          </a:p>
          <a:p>
            <a:pPr lvl="0" defTabSz="457200">
              <a:lnSpc>
                <a:spcPct val="100000"/>
              </a:lnSpc>
            </a:pPr>
            <a:r>
              <a:rPr lang="ru-RU" sz="1800" dirty="0">
                <a:solidFill>
                  <a:srgbClr val="FF0000"/>
                </a:solidFill>
              </a:rPr>
              <a:t>планировочных (аллеи, тропинки, площадки и т.п.)</a:t>
            </a:r>
          </a:p>
          <a:p>
            <a:pPr lvl="0" defTabSz="457200">
              <a:lnSpc>
                <a:spcPct val="100000"/>
              </a:lnSpc>
            </a:pPr>
            <a:r>
              <a:rPr lang="ru-RU" sz="1800" dirty="0">
                <a:solidFill>
                  <a:srgbClr val="FF0000"/>
                </a:solidFill>
              </a:rPr>
              <a:t>объемных (формы рельефа, камни, древесно-кустарниковая и травянистая растительность, крупные архитектурные сооружения и малые формы)</a:t>
            </a:r>
          </a:p>
          <a:p>
            <a:pPr lvl="0" defTabSz="457200">
              <a:lnSpc>
                <a:spcPct val="100000"/>
              </a:lnSpc>
            </a:pPr>
            <a:r>
              <a:rPr lang="ru-RU" sz="1800" dirty="0">
                <a:solidFill>
                  <a:srgbClr val="FF0000"/>
                </a:solidFill>
              </a:rPr>
              <a:t>плоскостных (водоемы, лужайки, поляны, партеры и т.д.)</a:t>
            </a:r>
          </a:p>
          <a:p>
            <a:endParaRPr lang="ru-RU" dirty="0"/>
          </a:p>
        </p:txBody>
      </p:sp>
      <p:pic>
        <p:nvPicPr>
          <p:cNvPr id="11266" name="Picture 2" descr="https://ekb.specdispetcher.ru/upload/usl/f_5e8c4e39619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060" y="1076516"/>
            <a:ext cx="5290968" cy="41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64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55893" y="822960"/>
            <a:ext cx="6106464" cy="1859760"/>
          </a:xfrm>
        </p:spPr>
        <p:txBody>
          <a:bodyPr/>
          <a:lstStyle/>
          <a:p>
            <a:r>
              <a:rPr lang="ru-RU" dirty="0">
                <a:solidFill>
                  <a:srgbClr val="FF0000"/>
                </a:solidFill>
              </a:rPr>
              <a:t/>
            </a:r>
            <a:br>
              <a:rPr lang="ru-RU" dirty="0">
                <a:solidFill>
                  <a:srgbClr val="FF0000"/>
                </a:solidFill>
              </a:rPr>
            </a:br>
            <a:endParaRPr lang="ru-RU" dirty="0"/>
          </a:p>
        </p:txBody>
      </p:sp>
      <p:sp>
        <p:nvSpPr>
          <p:cNvPr id="3" name="Подзаголовок 2"/>
          <p:cNvSpPr>
            <a:spLocks noGrp="1"/>
          </p:cNvSpPr>
          <p:nvPr>
            <p:ph type="subTitle" idx="1"/>
          </p:nvPr>
        </p:nvSpPr>
        <p:spPr>
          <a:xfrm>
            <a:off x="7526227" y="2813279"/>
            <a:ext cx="3461814" cy="2886481"/>
          </a:xfrm>
        </p:spPr>
        <p:txBody>
          <a:bodyPr>
            <a:normAutofit/>
          </a:bodyPr>
          <a:lstStyle/>
          <a:p>
            <a:r>
              <a:rPr lang="ru-RU" dirty="0">
                <a:solidFill>
                  <a:srgbClr val="FF0000"/>
                </a:solidFill>
              </a:rPr>
              <a:t>При создании планировочной композиции ландшафта важен учет закономерностей его зрительного восприятия.</a:t>
            </a:r>
          </a:p>
          <a:p>
            <a:endParaRPr lang="ru-RU" dirty="0"/>
          </a:p>
        </p:txBody>
      </p:sp>
      <p:pic>
        <p:nvPicPr>
          <p:cNvPr id="4" name="Рисунок 3"/>
          <p:cNvPicPr>
            <a:picLocks noChangeAspect="1"/>
          </p:cNvPicPr>
          <p:nvPr/>
        </p:nvPicPr>
        <p:blipFill>
          <a:blip r:embed="rId2"/>
          <a:stretch>
            <a:fillRect/>
          </a:stretch>
        </p:blipFill>
        <p:spPr>
          <a:xfrm>
            <a:off x="1164106" y="1103198"/>
            <a:ext cx="5291787" cy="4102964"/>
          </a:xfrm>
          <a:prstGeom prst="rect">
            <a:avLst/>
          </a:prstGeom>
        </p:spPr>
      </p:pic>
      <p:pic>
        <p:nvPicPr>
          <p:cNvPr id="5" name="Рисунок 4"/>
          <p:cNvPicPr>
            <a:picLocks noChangeAspect="1"/>
          </p:cNvPicPr>
          <p:nvPr/>
        </p:nvPicPr>
        <p:blipFill>
          <a:blip r:embed="rId3"/>
          <a:stretch>
            <a:fillRect/>
          </a:stretch>
        </p:blipFill>
        <p:spPr>
          <a:xfrm>
            <a:off x="5013817" y="329141"/>
            <a:ext cx="3292125" cy="493819"/>
          </a:xfrm>
          <a:prstGeom prst="rect">
            <a:avLst/>
          </a:prstGeom>
        </p:spPr>
      </p:pic>
    </p:spTree>
    <p:extLst>
      <p:ext uri="{BB962C8B-B14F-4D97-AF65-F5344CB8AC3E}">
        <p14:creationId xmlns:p14="http://schemas.microsoft.com/office/powerpoint/2010/main" val="16954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18888" y="-283618"/>
            <a:ext cx="8361229" cy="838680"/>
          </a:xfrm>
        </p:spPr>
        <p:txBody>
          <a:bodyPr/>
          <a:lstStyle/>
          <a:p>
            <a:r>
              <a:rPr lang="ru-RU" sz="1800" b="1" cap="none" dirty="0">
                <a:solidFill>
                  <a:srgbClr val="FF0000"/>
                </a:solidFill>
                <a:ea typeface="+mn-ea"/>
                <a:cs typeface="+mn-cs"/>
              </a:rPr>
              <a:t>Законы</a:t>
            </a:r>
            <a:r>
              <a:rPr lang="ru-RU" sz="1800" cap="none" dirty="0">
                <a:solidFill>
                  <a:srgbClr val="FF0000"/>
                </a:solidFill>
                <a:ea typeface="+mn-ea"/>
                <a:cs typeface="+mn-cs"/>
              </a:rPr>
              <a:t> </a:t>
            </a:r>
            <a:r>
              <a:rPr lang="ru-RU" sz="1800" b="1" cap="none" dirty="0">
                <a:solidFill>
                  <a:srgbClr val="FF0000"/>
                </a:solidFill>
                <a:ea typeface="+mn-ea"/>
                <a:cs typeface="+mn-cs"/>
              </a:rPr>
              <a:t>линейной</a:t>
            </a:r>
            <a:r>
              <a:rPr lang="ru-RU" sz="1800" cap="none" dirty="0">
                <a:solidFill>
                  <a:srgbClr val="FF0000"/>
                </a:solidFill>
                <a:ea typeface="+mn-ea"/>
                <a:cs typeface="+mn-cs"/>
              </a:rPr>
              <a:t> </a:t>
            </a:r>
            <a:r>
              <a:rPr lang="ru-RU" sz="1800" b="1" cap="none" dirty="0">
                <a:solidFill>
                  <a:srgbClr val="FF0000"/>
                </a:solidFill>
                <a:ea typeface="+mn-ea"/>
                <a:cs typeface="+mn-cs"/>
              </a:rPr>
              <a:t>перспективы</a:t>
            </a:r>
            <a:r>
              <a:rPr lang="ru-RU" sz="1800" cap="none" dirty="0">
                <a:solidFill>
                  <a:srgbClr val="FF0000"/>
                </a:solidFill>
                <a:ea typeface="+mn-ea"/>
                <a:cs typeface="+mn-cs"/>
              </a:rPr>
              <a:t> </a:t>
            </a:r>
            <a:r>
              <a:rPr lang="ru-RU" sz="1800" b="1" cap="none" dirty="0">
                <a:solidFill>
                  <a:srgbClr val="FF0000"/>
                </a:solidFill>
                <a:ea typeface="+mn-ea"/>
                <a:cs typeface="+mn-cs"/>
              </a:rPr>
              <a:t>в</a:t>
            </a:r>
            <a:r>
              <a:rPr lang="ru-RU" sz="1800" cap="none" dirty="0">
                <a:solidFill>
                  <a:srgbClr val="FF0000"/>
                </a:solidFill>
                <a:ea typeface="+mn-ea"/>
                <a:cs typeface="+mn-cs"/>
              </a:rPr>
              <a:t> </a:t>
            </a:r>
            <a:r>
              <a:rPr lang="ru-RU" sz="1800" b="1" cap="none" dirty="0">
                <a:solidFill>
                  <a:srgbClr val="FF0000"/>
                </a:solidFill>
                <a:ea typeface="+mn-ea"/>
                <a:cs typeface="+mn-cs"/>
              </a:rPr>
              <a:t>ландшафтной</a:t>
            </a:r>
            <a:r>
              <a:rPr lang="ru-RU" sz="1800" cap="none" dirty="0">
                <a:solidFill>
                  <a:srgbClr val="FF0000"/>
                </a:solidFill>
                <a:ea typeface="+mn-ea"/>
                <a:cs typeface="+mn-cs"/>
              </a:rPr>
              <a:t> архитектуре:</a:t>
            </a:r>
            <a:endParaRPr lang="ru-RU" dirty="0"/>
          </a:p>
        </p:txBody>
      </p:sp>
      <p:pic>
        <p:nvPicPr>
          <p:cNvPr id="3074" name="Picture 2" descr="https://stblizko.ru/system/ckeditor_assets/pictures/106461/content_lipovaya-alle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1143480"/>
            <a:ext cx="4399366" cy="3169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99502" y="1391158"/>
            <a:ext cx="5460517" cy="4154984"/>
          </a:xfrm>
          <a:prstGeom prst="rect">
            <a:avLst/>
          </a:prstGeom>
          <a:noFill/>
        </p:spPr>
        <p:txBody>
          <a:bodyPr wrap="square" rtlCol="0">
            <a:spAutoFit/>
          </a:bodyPr>
          <a:lstStyle/>
          <a:p>
            <a:r>
              <a:rPr lang="ru-RU" dirty="0" smtClean="0">
                <a:solidFill>
                  <a:srgbClr val="FF0000"/>
                </a:solidFill>
              </a:rPr>
              <a:t> </a:t>
            </a:r>
            <a:r>
              <a:rPr lang="ru-RU" sz="2400" dirty="0">
                <a:solidFill>
                  <a:srgbClr val="FF0000"/>
                </a:solidFill>
              </a:rPr>
              <a:t>иллюзорное увеличение глубины пространства достигается путем создания промежуточных планов в виде боковых кулис; - впечатление глубины пространства увеличивается, если по мере удаления от точки наблюдения размещать уменьшающиеся по величине объемы, сокращать расстояния между ними или уменьшать ширину видового луча</a:t>
            </a:r>
            <a:endParaRPr lang="ru-RU" sz="2400" dirty="0">
              <a:solidFill>
                <a:srgbClr val="FF0000"/>
              </a:solidFill>
            </a:endParaRPr>
          </a:p>
        </p:txBody>
      </p:sp>
    </p:spTree>
    <p:extLst>
      <p:ext uri="{BB962C8B-B14F-4D97-AF65-F5344CB8AC3E}">
        <p14:creationId xmlns:p14="http://schemas.microsoft.com/office/powerpoint/2010/main" val="342902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3.nat-geo.ru/images/2019/5/14/dd2931b5885a4fd28a1366320d2398e0.max-12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 y="1112520"/>
            <a:ext cx="5547360" cy="39776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67500" y="1119842"/>
            <a:ext cx="4434840" cy="5293757"/>
          </a:xfrm>
          <a:prstGeom prst="rect">
            <a:avLst/>
          </a:prstGeom>
          <a:noFill/>
        </p:spPr>
        <p:txBody>
          <a:bodyPr wrap="square" rtlCol="0">
            <a:spAutoFit/>
          </a:bodyPr>
          <a:lstStyle/>
          <a:p>
            <a:r>
              <a:rPr lang="ru-RU" dirty="0">
                <a:solidFill>
                  <a:srgbClr val="FF0000"/>
                </a:solidFill>
              </a:rPr>
              <a:t> </a:t>
            </a:r>
            <a:r>
              <a:rPr lang="ru-RU" sz="2000" dirty="0">
                <a:solidFill>
                  <a:srgbClr val="FF0000"/>
                </a:solidFill>
              </a:rPr>
              <a:t>отражает изменения цве­та, контуров, фактуры поверхности предметов, обус­ловленные удалением от наблюдателя</a:t>
            </a:r>
            <a:r>
              <a:rPr lang="ru-RU" sz="2000" dirty="0" smtClean="0">
                <a:solidFill>
                  <a:srgbClr val="FF0000"/>
                </a:solidFill>
              </a:rPr>
              <a:t>.</a:t>
            </a:r>
            <a:r>
              <a:rPr lang="ru-RU" sz="2000" dirty="0">
                <a:solidFill>
                  <a:srgbClr val="FF0000"/>
                </a:solidFill>
              </a:rPr>
              <a:t> Явление воз­душной перспективы связано с состоянием атмосфе­ры. Туманная дымка или жаркое марево - следствие насыщения воздуха воздушными парами или его на­грева - влияют на видимый цвет, рельефность, очер­тания предметов.</a:t>
            </a:r>
          </a:p>
          <a:p>
            <a:r>
              <a:rPr lang="ru-RU" sz="2000" dirty="0">
                <a:solidFill>
                  <a:srgbClr val="FF0000"/>
                </a:solidFill>
              </a:rPr>
              <a:t>Расположенные в одной плоскости на равном удалении от наблюдателя объекты формируют план.</a:t>
            </a:r>
          </a:p>
          <a:p>
            <a:endParaRPr lang="ru-RU" dirty="0">
              <a:solidFill>
                <a:srgbClr val="FF0000"/>
              </a:solidFill>
            </a:endParaRPr>
          </a:p>
        </p:txBody>
      </p:sp>
      <p:sp>
        <p:nvSpPr>
          <p:cNvPr id="5" name="Прямоугольник 4"/>
          <p:cNvSpPr/>
          <p:nvPr/>
        </p:nvSpPr>
        <p:spPr>
          <a:xfrm>
            <a:off x="4177491" y="150614"/>
            <a:ext cx="2892138" cy="369332"/>
          </a:xfrm>
          <a:prstGeom prst="rect">
            <a:avLst/>
          </a:prstGeom>
        </p:spPr>
        <p:txBody>
          <a:bodyPr wrap="none">
            <a:spAutoFit/>
          </a:bodyPr>
          <a:lstStyle/>
          <a:p>
            <a:r>
              <a:rPr lang="ru-RU" b="1" dirty="0">
                <a:solidFill>
                  <a:srgbClr val="FF0000"/>
                </a:solidFill>
              </a:rPr>
              <a:t>Воздушная перспектива</a:t>
            </a:r>
            <a:endParaRPr lang="ru-RU" dirty="0"/>
          </a:p>
        </p:txBody>
      </p:sp>
    </p:spTree>
    <p:extLst>
      <p:ext uri="{BB962C8B-B14F-4D97-AF65-F5344CB8AC3E}">
        <p14:creationId xmlns:p14="http://schemas.microsoft.com/office/powerpoint/2010/main" val="142668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TM10001105[[fn=Уголки]]</Template>
  <TotalTime>180</TotalTime>
  <Words>1006</Words>
  <Application>Microsoft Office PowerPoint</Application>
  <PresentationFormat>Широкоэкранный</PresentationFormat>
  <Paragraphs>68</Paragraphs>
  <Slides>27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27</vt:i4>
      </vt:variant>
    </vt:vector>
  </HeadingPairs>
  <TitlesOfParts>
    <vt:vector size="31" baseType="lpstr">
      <vt:lpstr>Arial</vt:lpstr>
      <vt:lpstr>Franklin Gothic Book</vt:lpstr>
      <vt:lpstr>Times New Roman</vt:lpstr>
      <vt:lpstr>Crop</vt:lpstr>
      <vt:lpstr>ОСНОВЫ ПРИНЦИПА ПРОЕКТИРОВАНИЯ И ФОРМИРОВАНИЯ ПЕЙЗАЖА</vt:lpstr>
      <vt:lpstr>Пейзажи можно снимать практически везде: как путешествуя по всему миру, так и просто выйдя за порог своего дома. И, как ни странно, художественная ценность снимка, сделанного, к примеру, в самых труднодоступных и диких местах мира, может быть такой же, как и сделанного совсем рядом — к примеру, у околицы деревни или в городском парке. .</vt:lpstr>
      <vt:lpstr>Презентация PowerPoint</vt:lpstr>
      <vt:lpstr>Особенности пейзажного стиля Это направление дизайна по-другому еще называют классический стиль, не требует выравнивания рельефа, перепады высот здесь естественное явление. Поэтому проектирование ландшафта предполагает сохранение природной обстановки с холмами и водоемами. .  </vt:lpstr>
      <vt:lpstr>Особенности пейзажного стиля</vt:lpstr>
      <vt:lpstr>Презентация PowerPoint</vt:lpstr>
      <vt:lpstr> </vt:lpstr>
      <vt:lpstr>Законы линейной перспективы в ландшафтной архитектуре:</vt:lpstr>
      <vt:lpstr>Презентация PowerPoint</vt:lpstr>
      <vt:lpstr>Презентация PowerPoint</vt:lpstr>
      <vt:lpstr>Презентация PowerPoint</vt:lpstr>
      <vt:lpstr>Презентация PowerPoint</vt:lpstr>
      <vt:lpstr>Композиция в ландшафтном дизайне</vt:lpstr>
      <vt:lpstr>Презентация PowerPoint</vt:lpstr>
      <vt:lpstr>ритм</vt:lpstr>
      <vt:lpstr>ритм</vt:lpstr>
      <vt:lpstr>Ньюанс </vt:lpstr>
      <vt:lpstr>Ньюанс </vt:lpstr>
      <vt:lpstr>представляет собой сильно выраженное различие объектов по одной или нескольким характеристикам — по форме, цвету, открытости и закрытости пространства, свету и тени и т.д. В целях усиления создаваемого впечатления может одновременно использоваться несколько контрастных признаков, но следует помнить, что при контрастном сопоставлении противоположные свойства каждого объекта выступают значительно рельефнее, поэтому контраст не должен быть слишком резким и частым. </vt:lpstr>
      <vt:lpstr>контраст</vt:lpstr>
      <vt:lpstr>контраст</vt:lpstr>
      <vt:lpstr>Симметрия и асимметрия</vt:lpstr>
      <vt:lpstr>Симметрия и асимметрия</vt:lpstr>
      <vt:lpstr>Симметрия и асимметрия</vt:lpstr>
      <vt:lpstr>  . Ландшафтный дизайн и соотношение геометрических форм. </vt:lpstr>
      <vt:lpstr>  . Ландшафтный дизайн и соотношение геометрических форм. </vt:lpstr>
      <vt:lpstr>Спасибо за внимание! </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ОСНОВЫ ПРИНЦИПА ПРОЕКТИРОВАНИЯ И ФОРМИРОВАНИЯ ПЕЙЗАЖА</dc:title>
  <dc:creator>Анаа</dc:creator>
  <cp:lastModifiedBy>Анаа</cp:lastModifiedBy>
  <cp:revision>14</cp:revision>
  <dcterms:created xsi:type="dcterms:W3CDTF">2021-01-14T10:29:32Z</dcterms:created>
  <dcterms:modified xsi:type="dcterms:W3CDTF">2021-01-14T13:30:04Z</dcterms:modified>
</cp:coreProperties>
</file>