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3" r:id="rId3"/>
    <p:sldId id="274" r:id="rId4"/>
    <p:sldId id="275" r:id="rId5"/>
    <p:sldId id="313" r:id="rId6"/>
    <p:sldId id="314" r:id="rId7"/>
    <p:sldId id="258" r:id="rId8"/>
    <p:sldId id="276" r:id="rId9"/>
    <p:sldId id="260" r:id="rId10"/>
    <p:sldId id="266" r:id="rId11"/>
    <p:sldId id="303" r:id="rId12"/>
    <p:sldId id="262" r:id="rId13"/>
    <p:sldId id="282" r:id="rId14"/>
    <p:sldId id="321" r:id="rId15"/>
    <p:sldId id="319" r:id="rId16"/>
    <p:sldId id="322" r:id="rId17"/>
    <p:sldId id="329" r:id="rId18"/>
    <p:sldId id="330" r:id="rId19"/>
    <p:sldId id="331" r:id="rId20"/>
    <p:sldId id="325" r:id="rId21"/>
    <p:sldId id="326" r:id="rId22"/>
    <p:sldId id="327" r:id="rId23"/>
    <p:sldId id="328" r:id="rId24"/>
    <p:sldId id="287" r:id="rId25"/>
    <p:sldId id="293" r:id="rId26"/>
    <p:sldId id="320" r:id="rId27"/>
    <p:sldId id="292" r:id="rId28"/>
    <p:sldId id="294" r:id="rId29"/>
    <p:sldId id="290" r:id="rId30"/>
    <p:sldId id="296" r:id="rId31"/>
    <p:sldId id="316" r:id="rId32"/>
    <p:sldId id="284" r:id="rId33"/>
    <p:sldId id="309" r:id="rId34"/>
    <p:sldId id="285" r:id="rId35"/>
    <p:sldId id="28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B11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-1092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52</a:t>
                    </a:r>
                    <a:r>
                      <a:rPr lang="ru-RU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25</a:t>
                    </a:r>
                    <a:r>
                      <a:rPr lang="ru-RU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23</a:t>
                    </a:r>
                    <a:r>
                      <a:rPr lang="ru-RU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Мульти-табс</c:v>
                </c:pt>
                <c:pt idx="1">
                  <c:v>Компливит</c:v>
                </c:pt>
                <c:pt idx="2">
                  <c:v>Витрум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</c:v>
                </c:pt>
                <c:pt idx="1">
                  <c:v>25</c:v>
                </c:pt>
                <c:pt idx="2">
                  <c:v>23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>
            <a:defRPr sz="18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00042"/>
            <a:ext cx="87154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краевой базовый медицинский колледж»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Краснодарского края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Цикловая комиссия «Фармация»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Презентация к НИРС: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АССОРТИМЕНТА И РОЗНИЧНЫХ ПРОДАЖ ВИТАМИННО-МИНЕРАЛЬНЫХ КОМПЛЕКСОВ В АПТЕКЕ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КРАСНОДАРА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студенты группы Ф-22 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Демидова А.М,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Понизович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П.В.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Руководители: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Боробова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Н.Е.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Бондаренко Э.А. преподаватели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Краснодар, 2021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Выводы по главе 1: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01660"/>
            <a:ext cx="8028384" cy="53419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1.Витамины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представляют собой группу низкомолекулярных органических соединений разнообразной химической структуры, жизненно необходимых для нормальной жизнедеятельности организма.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	Витамины участвуют в процессах обмена веществ, повышают устойчивость организма к заболеваниям.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	 Витамины делят на две большие группы: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•витамины, растворимые в жирах,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•витамины, растворимые в воде.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Фармацевтические работники при фармацевтической опеке четко представлять, с какой целью требуются витаминно-минеральные комплексы и каких лечебно-профилактических эффектов при этом необходимо достичь.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8143900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060848"/>
            <a:ext cx="8286776" cy="30752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АССОРТИМЕНТА И РОЗНИЧНЫХ ПРОДАЖ ВИТАМИННО-МИНЕРАЛЬНЫХ КОМПЛЕКСОВ В АПТЕКЕ г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КРАСНОДАРА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956376" cy="9807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Характеристика базы исследования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аптека готовых лекарственных форм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1643050"/>
            <a:ext cx="5436096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857892"/>
            <a:ext cx="7498080" cy="7143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Торговый зал базы исследования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62" y="571480"/>
            <a:ext cx="7272808" cy="5454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494116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3. Кассовые зоны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836712"/>
            <a:ext cx="585258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991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828" y="725795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витаминных препаратов представленных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аптеке готовых лекарственных форм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976" y="1700808"/>
            <a:ext cx="8635512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2844" y="428604"/>
            <a:ext cx="8789328" cy="642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11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5720" y="106768"/>
            <a:ext cx="8572560" cy="653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88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803" y="500042"/>
            <a:ext cx="9060197" cy="607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99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2844" y="285728"/>
            <a:ext cx="8784872" cy="604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0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072462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85861"/>
            <a:ext cx="7943848" cy="3643338"/>
          </a:xfrm>
        </p:spPr>
        <p:txBody>
          <a:bodyPr>
            <a:normAutofit/>
          </a:bodyPr>
          <a:lstStyle/>
          <a:p>
            <a:pPr marL="1588" indent="-1588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жизнедеятельности организма необходимо множество различных веществ, среди которых большую роль играют витамины. </a:t>
            </a:r>
          </a:p>
          <a:p>
            <a:pPr marL="1588" indent="-1588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Высокая популярность современных витаминно-минеральных комплексов среди населения и широкая реклама позволяют их применять в комплексной терапии различных заболеваний. </a:t>
            </a:r>
          </a:p>
          <a:p>
            <a:pPr marL="1588" indent="-1588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Витаминно-минеральные комплексы широко представлены на полках российских аптек. </a:t>
            </a:r>
          </a:p>
          <a:p>
            <a:pPr marL="1588" indent="-1588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857760"/>
            <a:ext cx="26574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7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805264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2. Структура ассортимента витаминных препаратов по производственному принципу</a:t>
            </a:r>
          </a:p>
        </p:txBody>
      </p:sp>
    </p:spTree>
    <p:extLst>
      <p:ext uri="{BB962C8B-B14F-4D97-AF65-F5344CB8AC3E}">
        <p14:creationId xmlns:p14="http://schemas.microsoft.com/office/powerpoint/2010/main" xmlns="" val="2647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785794"/>
            <a:ext cx="7703134" cy="435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5085184"/>
            <a:ext cx="6552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1. Ассортимент витаминных препаратов по странам производителям</a:t>
            </a:r>
          </a:p>
        </p:txBody>
      </p:sp>
    </p:spTree>
    <p:extLst>
      <p:ext uri="{BB962C8B-B14F-4D97-AF65-F5344CB8AC3E}">
        <p14:creationId xmlns:p14="http://schemas.microsoft.com/office/powerpoint/2010/main" xmlns="" val="25671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80730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4869160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2. Распределение потребителей витаминов по возрастным группам</a:t>
            </a:r>
          </a:p>
        </p:txBody>
      </p:sp>
    </p:spTree>
    <p:extLst>
      <p:ext uri="{BB962C8B-B14F-4D97-AF65-F5344CB8AC3E}">
        <p14:creationId xmlns:p14="http://schemas.microsoft.com/office/powerpoint/2010/main" xmlns="" val="278087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45137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4941168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3. Доминирующие факторы при выборе витаминных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xmlns="" val="323768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624736" cy="300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4869160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.Сезонность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 витаминов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75656" y="5229200"/>
            <a:ext cx="62444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витаминных препаратов по производственному принципу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9900" y="2017239"/>
            <a:ext cx="5950197" cy="306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959791209"/>
              </p:ext>
            </p:extLst>
          </p:nvPr>
        </p:nvGraphicFramePr>
        <p:xfrm>
          <a:off x="1714480" y="1500174"/>
          <a:ext cx="6215106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31640" y="5157192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6.Выбор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витаминно-минеральных комплексов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071546"/>
            <a:ext cx="7961993" cy="417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77787" y="5555602"/>
            <a:ext cx="6174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Предпочтения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респондентов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5231" y="5301208"/>
            <a:ext cx="64087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	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Предпочтения респондентов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000108"/>
            <a:ext cx="8504314" cy="404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500042"/>
            <a:ext cx="7597096" cy="445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5085184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демографический портрет потребителя аптеки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готовых лекарственных форм г. Краснодара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564360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buNone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Область исследования: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ассортимент витаминно-минеральных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комплексов в аптеке г. Краснодара.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buNone/>
            </a:pPr>
            <a:endParaRPr lang="ru-RU" sz="36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buNone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ассортимента и розничных продаж витаминно-минеральных комплексов в аптеке г. Краснодара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02306"/>
            <a:ext cx="540060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5517232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Выкладка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витаминно – минеральных комплексов в торговом зале аптеки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готовых лекарственных форм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8596" y="428604"/>
            <a:ext cx="8340556" cy="61120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главе 2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588" indent="12700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 ходе исследования была охарактеризована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аптека готовых лекарственных форм.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направлением которой, согласно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лицензии и уставу,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розничная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торговля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товарами аптечного ассортимента.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8" indent="12700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Проведён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ассортимента витаминно-минеральных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комплексов, который показал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наибольшую долю по производству витаминов занимает Россия (58,6%), далее идёт Словения (10,5%) и последние строчки разделили между собой Беларусь, Литва, Эстония (3,4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</a:p>
          <a:p>
            <a:pPr marL="1588" indent="12700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Анкетирование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анализ результатов анкетирования среди посетителей и фармацевтов в исследуемой аптеке, анализ состояния здоровья и заболеваемости посетителей аптеки по данным опроса и по статистическим данным, анализ наиболее часто применяемых витаминно-минеральных комплексов.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836712"/>
            <a:ext cx="8661648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3.Было проведено анкетирование и анализ результатов анкетирования среди посетителей и фармацевтов в исследуемой аптеке.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4.Был определён социально-демографический портрет среднего потребителя витаминных препаратов, который показал, что большую часть потребителей занимают – женщины. Небольшой процент занимают студенты и учащиеся.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5.Разработан план выкладки в исследуемой аптеке.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6.Были разработаны правила по приёму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хранению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витаминно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минеральных комплексов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4282" y="357166"/>
            <a:ext cx="8577586" cy="5976094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ОБЩИЕ ВЫВОДЫ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Выполнен анализ нормативной документации и литературы по теме исследования.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Закреплены, расширены, углублены знания о витаминно-минеральных комплексах, применяемых при гиповитаминозах.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Проведено исследование витаминно-минеральных комплексов, применяемых при гиповитаминозах в аптеке г. Краснодара.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Изучены  наиболее часто применяемые витаминно-минеральные комплексы.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Разработана анкета  и выполнено анкетирование фармацевтов  и посетителей аптеки.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Определены оптимальные сочетания витаминно-минеральных комплексов  в зависимости от потребности и цели достижения результата.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Выполнены цели и задачи дипломной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790712" cy="78579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14356"/>
            <a:ext cx="7719274" cy="53578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Цели и задачи исследования выполнены.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Гипотеза о том , что ассортимент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витаминно-минеральных комплексов  широк и разнообразен, что позволяет полностью удовлетворить потребности посетителей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аптеки, подтверждена.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500438"/>
            <a:ext cx="37147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000108"/>
            <a:ext cx="7929586" cy="292895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620688"/>
            <a:ext cx="7515220" cy="55007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 исследования: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документация, регламентирующая фармацевтическую деятельность, результаты анкетирования, статистические данные по востребованности населением витаминно-минеральных комплексов, журналы, дефектуры и приходные накладные аптеки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6768752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1071546"/>
            <a:ext cx="7498080" cy="48006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витаминно-минеральных комплексов  широк и разнообразен, что позволяет полностью удовлетворить потребности посетителей аптеки.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Оптимальный выбор витаминно-минеральных комплексов и правильное их назначение значительно повысит эффективность профилактики и терапии многих заболеваний, что в свою очередь, улучшит состояние здоровья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90273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работы:</a:t>
            </a:r>
            <a:endParaRPr lang="ru-RU" b="1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7957548" cy="32232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исследование ассортимента и розничных продаж в аптеке г. Краснодара.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26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498080" cy="10001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 исследования: </a:t>
            </a:r>
            <a:endParaRPr lang="ru-RU" b="1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7943848" cy="4500594"/>
          </a:xfrm>
        </p:spPr>
        <p:txBody>
          <a:bodyPr>
            <a:normAutofit fontScale="85000" lnSpcReduction="20000"/>
          </a:bodyPr>
          <a:lstStyle/>
          <a:p>
            <a:pPr marL="171450" lvl="0" indent="-635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	Выполнить анализ нормативной документации и литературы по теме исследования.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	Закрепить, расширить, углубить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систематизировать знания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 витаминно-минеральных комплексах, применяемых при гиповитаминозах.</a:t>
            </a:r>
          </a:p>
          <a:p>
            <a:pPr marL="0" indent="0" algn="just">
              <a:buAutoNum type="arabicPeriod" startAt="3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Провести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исследование витаминно-минеральных комплексов, применяемых при гиповитаминозах в аптеке г. Краснодара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AutoNum type="arabicPeriod" startAt="3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Изучить наиболее часто применяемые витаминно-минеральные комплексы.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Разработать анкету и выполнить анкетирование фармацевтов  и посетителей аптеки.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	Определить оптимальные сочетания витаминно-минеральных комплексов  в зависимости от потребности и цели достижения результата.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lnSpc>
                <a:spcPct val="110000"/>
              </a:lnSpc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38164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Теоретический метод (анализ литературы).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Социологический метод (анкетирование, опрос, беседа).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Логический метод (анализ, синтез, сопоставление).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Статистический метод (вычисление процентных соотношений).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719274" cy="1131910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ВИТАМИННО-МИНЕРАЛЬНЫХ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КОМПЛЕКСОВ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71612"/>
            <a:ext cx="7240848" cy="4547592"/>
          </a:xfrm>
        </p:spPr>
        <p:txBody>
          <a:bodyPr>
            <a:noAutofit/>
          </a:bodyPr>
          <a:lstStyle/>
          <a:p>
            <a:pPr marL="1588" indent="127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1.1. История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открытия витаминов.</a:t>
            </a:r>
          </a:p>
          <a:p>
            <a:pPr marL="1588" indent="1270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1.2. Понятие и классификация витаминов и минералов.</a:t>
            </a:r>
          </a:p>
          <a:p>
            <a:pPr marL="1588" indent="1270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1.3. Значение витаминов и минералов в жизни организма.</a:t>
            </a:r>
          </a:p>
          <a:p>
            <a:pPr marL="72390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1.3.1. Функции витаминов и минералов в организме человека.</a:t>
            </a:r>
          </a:p>
          <a:p>
            <a:pPr marL="72390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1.3.2. Дефицит витаминов и минералов и его причины.</a:t>
            </a:r>
          </a:p>
          <a:p>
            <a:pPr marL="72390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1.3.3. Взаимодействие микронутриентов.</a:t>
            </a:r>
          </a:p>
          <a:p>
            <a:pPr marL="72390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1.3.4. Витаминные лекарственные препараты.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1.4. Витаминная профилактика.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10378</TotalTime>
  <Words>672</Words>
  <Application>Microsoft Office PowerPoint</Application>
  <PresentationFormat>Экран (4:3)</PresentationFormat>
  <Paragraphs>102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                               </vt:lpstr>
      <vt:lpstr>Актуальность:</vt:lpstr>
      <vt:lpstr>Слайд 3</vt:lpstr>
      <vt:lpstr>Слайд 4</vt:lpstr>
      <vt:lpstr>Гипотеза:</vt:lpstr>
      <vt:lpstr>Цель работы:</vt:lpstr>
      <vt:lpstr>Задачи исследования: </vt:lpstr>
      <vt:lpstr>Методы исследования: </vt:lpstr>
      <vt:lpstr>ХАРАКТЕРИСТИКА ВИТАМИННО-МИНЕРАЛЬНЫХ КОМПЛЕКСОВ</vt:lpstr>
      <vt:lpstr>Выводы по главе 1: </vt:lpstr>
      <vt:lpstr> </vt:lpstr>
      <vt:lpstr>Характеристика базы исследования аптека готовых лекарственных форм</vt:lpstr>
      <vt:lpstr>Торговый зал базы исследования</vt:lpstr>
      <vt:lpstr>Рисунок 3. Кассовые зоны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 </vt:lpstr>
      <vt:lpstr>Слайд 32</vt:lpstr>
      <vt:lpstr>Слайд 33</vt:lpstr>
      <vt:lpstr>Заключение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ПРОФЕССИОНАЛЬНОЕ ОБРАЗОВАТЕЛЬНОЕ УЧРЕЖДЕНИЕ «КРАСНОДАРСКИЙ КРАЕВОЙ БАЗОВЫЙ МЕДИЦИНСКИЙ КОЛЛЕДЖ» МИНИСТЕРСТВА ЗДРАВООХРАНЕНИЯ КРАСНОДАРСКОГО КРАЯ  ВЫПУСКНАЯ КВАЛИФИКАЦИОННАЯ РАБОТА  ТЕМА : «МАРКЕТИНГОВОЕ ИССЛЕДОВАНИЕ АССОРТИМЕНТА ЛЕКАРСТВЕННЫХ ПРЕПАРАТОВ, ПРИМЕНЯЕМЫХ В СИМПТОМАТИЧЕСКОМ ЛЕЧЕНИИ АЛЛЕРГИЧЕСКОГО РИНИТА В АПТЕКЕ Г.КРАСНОДАРА».</dc:title>
  <dc:creator>Юра</dc:creator>
  <cp:lastModifiedBy>Владелец</cp:lastModifiedBy>
  <cp:revision>678</cp:revision>
  <dcterms:created xsi:type="dcterms:W3CDTF">2017-05-16T15:11:42Z</dcterms:created>
  <dcterms:modified xsi:type="dcterms:W3CDTF">2021-03-30T09:47:55Z</dcterms:modified>
</cp:coreProperties>
</file>