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62" r:id="rId5"/>
    <p:sldId id="257" r:id="rId6"/>
    <p:sldId id="258" r:id="rId7"/>
    <p:sldId id="264" r:id="rId8"/>
    <p:sldId id="259" r:id="rId9"/>
    <p:sldId id="267" r:id="rId10"/>
    <p:sldId id="268" r:id="rId11"/>
    <p:sldId id="269" r:id="rId12"/>
    <p:sldId id="270" r:id="rId13"/>
    <p:sldId id="261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C3C"/>
    <a:srgbClr val="DEF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DEF9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DEF9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rgbClr val="DEF9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Гимнастика Брейн Джим для дошкольников</a:t>
            </a:r>
            <a:endParaRPr lang="ru-RU" sz="6000" dirty="0">
              <a:solidFill>
                <a:srgbClr val="DEF9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629464"/>
          </a:xfrm>
        </p:spPr>
        <p:txBody>
          <a:bodyPr>
            <a:no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2800" dirty="0" smtClean="0">
              <a:solidFill>
                <a:srgbClr val="DEF93F"/>
              </a:solidFill>
            </a:endParaRPr>
          </a:p>
          <a:p>
            <a:endParaRPr lang="ru-RU" sz="2800" dirty="0" smtClean="0">
              <a:solidFill>
                <a:srgbClr val="DEF93F"/>
              </a:solidFill>
            </a:endParaRP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Выполнила: </a:t>
            </a:r>
            <a:r>
              <a:rPr lang="ru-RU" sz="1800" b="1" dirty="0" smtClean="0">
                <a:solidFill>
                  <a:schemeClr val="bg1"/>
                </a:solidFill>
              </a:rPr>
              <a:t>Корсунцева </a:t>
            </a:r>
            <a:r>
              <a:rPr lang="ru-RU" sz="1800" b="1" dirty="0">
                <a:solidFill>
                  <a:schemeClr val="bg1"/>
                </a:solidFill>
              </a:rPr>
              <a:t>Анна Сергеевна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Курс 2, группа ЗМ-ПДД-21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026" name="Рисунок 38" descr="Упражнения &quot;Ленивые восьмерки&quot; и &quot;Двойные рисун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31861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0" descr="Упражнение &quot;Думающий колпа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924944"/>
            <a:ext cx="214612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ownloads\20201125_154934.jpg"/>
          <p:cNvPicPr>
            <a:picLocks noChangeAspect="1" noChangeArrowheads="1"/>
          </p:cNvPicPr>
          <p:nvPr/>
        </p:nvPicPr>
        <p:blipFill>
          <a:blip r:embed="rId2" cstate="print">
            <a:lum bright="47000" contrast="-53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64479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i="1" u="sng" dirty="0" smtClean="0"/>
              <a:t> </a:t>
            </a: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введения гимнастики Брейн Джим.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Особенностью этого этапа является включение 2-3 упражнений в организационный момент занятия. Взрослый предлагает наиболее простой способ выполнения упражнений (например, упражнение «Ленивые восьмерки»). Эти упражнения выполняются ежедневно, пока техника выполнения не будет усвоена каждым ребенком. Время прохождения этапа – до 2 месяцев.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введения гимнастики Брейн Джим.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Это этап перехода от простых движений к сложным. Кроме того, происходит и количественное изменение: взрослый доводит число выполняемых упражнений от 2-3 до 5-6. Длится третий этап на протяжении всего коррекционного процесса.</a:t>
            </a:r>
          </a:p>
          <a:p>
            <a:endParaRPr lang="ru-RU" dirty="0"/>
          </a:p>
        </p:txBody>
      </p:sp>
      <p:pic>
        <p:nvPicPr>
          <p:cNvPr id="4" name="Picture 5" descr="C:\Users\admin\Desktop\10756294045ea186fbafe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149080"/>
            <a:ext cx="381642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пражнение &quot;Зарядись энергией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800" y="4265712"/>
            <a:ext cx="18002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этап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введения гимнастики Брейн Джим.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На этом этапе проходит интеграция упражнений гимнастики в самостоятельную деятельность дошкольников. Усвоив какой-либо элемент гимнастики, отработав его до автоматизма, ребенок непроизвольно начинает использовать его в повседневной жизни. Так, привыкнув под руководством педагога надавливать на «позитивные точки» в моменты волнения на занятии, ребенок переносит эти действия на схожие ситуации вне занятия.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72819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Отмечено, что дети, которые выполняют гимнастику в течение года, переносят в самостоятельную деятельность такие несложные правила: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335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• чтобы что-то вспомнить, нужно потереть лоб или поднять глаза наверх;</a:t>
            </a:r>
            <a:br>
              <a:rPr lang="ru-RU" dirty="0" smtClean="0"/>
            </a:br>
            <a:r>
              <a:rPr lang="ru-RU" dirty="0" smtClean="0"/>
              <a:t>• чтобы глаза отдохнули от чтения, рисования, нужно нарисовать в воздухе (на листке) «ленивую восьмерку»;</a:t>
            </a:r>
          </a:p>
          <a:p>
            <a:pPr>
              <a:buNone/>
            </a:pPr>
            <a:r>
              <a:rPr lang="ru-RU" dirty="0" smtClean="0"/>
              <a:t>   • если у тебя плохое настроение, нужно соединить кончики пальцев, закрыть глаза</a:t>
            </a:r>
          </a:p>
          <a:p>
            <a:pPr>
              <a:buNone/>
            </a:pPr>
            <a:r>
              <a:rPr lang="ru-RU" dirty="0" smtClean="0"/>
              <a:t>   и глубоко подышать.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 descr="C:\Users\admin\Desktop\dsOd8XMcj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48" y="4437112"/>
            <a:ext cx="3403352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Ритмическая-гимнастика.jpg"/>
          <p:cNvPicPr>
            <a:picLocks noChangeAspect="1" noChangeArrowheads="1"/>
          </p:cNvPicPr>
          <p:nvPr/>
        </p:nvPicPr>
        <p:blipFill>
          <a:blip r:embed="rId2" cstate="print">
            <a:lum contras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232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admin\Downloads\9d54dfaf530fd6d36522e05630e12696.jpg"/>
          <p:cNvPicPr>
            <a:picLocks noChangeAspect="1" noChangeArrowheads="1"/>
          </p:cNvPicPr>
          <p:nvPr/>
        </p:nvPicPr>
        <p:blipFill>
          <a:blip r:embed="rId2" cstate="print">
            <a:lum bright="41000" contrast="-41000"/>
          </a:blip>
          <a:srcRect/>
          <a:stretch>
            <a:fillRect/>
          </a:stretch>
        </p:blipFill>
        <p:spPr bwMode="auto">
          <a:xfrm>
            <a:off x="0" y="-33360"/>
            <a:ext cx="9144000" cy="689136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415880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sz="3600" b="1" dirty="0" smtClean="0"/>
              <a:t>Гимнастика для мозга </a:t>
            </a:r>
            <a:r>
              <a:rPr lang="ru-RU" sz="3600" dirty="0" smtClean="0"/>
              <a:t>– эффективный способ повышения способностей к обучению, улучшение качества исполнения любой деятельности и общего состояния здоровья.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Американская </a:t>
            </a:r>
            <a:r>
              <a:rPr lang="ru-RU" b="1" dirty="0" smtClean="0"/>
              <a:t>гимнастика </a:t>
            </a:r>
            <a:r>
              <a:rPr lang="ru-RU" dirty="0" smtClean="0"/>
              <a:t>для мозга </a:t>
            </a:r>
            <a:r>
              <a:rPr lang="ru-RU" b="1" dirty="0" smtClean="0"/>
              <a:t>Брейн</a:t>
            </a:r>
            <a:r>
              <a:rPr lang="ru-RU" dirty="0" smtClean="0"/>
              <a:t> </a:t>
            </a:r>
            <a:r>
              <a:rPr lang="ru-RU" b="1" dirty="0" smtClean="0"/>
              <a:t>Джим</a:t>
            </a:r>
            <a:r>
              <a:rPr lang="ru-RU" dirty="0" smtClean="0"/>
              <a:t>, направлена на активизацию различных отделов коры головного мозга (больших полушарий). Мозг человека представляет собой «содружество» функционально ассиметричных полушарий – левого и правого, каждое из которых – не зеркальное отображение другого, а необходимое дополнение.</a:t>
            </a:r>
            <a:endParaRPr lang="ru-RU" dirty="0"/>
          </a:p>
        </p:txBody>
      </p:sp>
      <p:sp>
        <p:nvSpPr>
          <p:cNvPr id="1026" name="AutoShape 2" descr="http://900igr.net/up/datas/200823/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900igr.net/up/datas/200823/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pf.mail.ru/cgi-bin/readmsg?id=16062979961075747944;0;1&amp;exif=1&amp;full=1&amp;x-email=anna.korsuntsev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admin\Downloads\20201125_145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91461"/>
            <a:ext cx="5508104" cy="3066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Гимнастика для мозга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активизирует деятельность мозга, способствует развитию мелкой моторики, творческих способностей, внимания, речи, мышления.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4098" name="Picture 2" descr="C:\Users\admin\Desktop\22b5d797b94c7bba4479698eebbfca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75606"/>
            <a:ext cx="3456384" cy="2482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03719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Движения данной гимнастики дают возможность детям задействовать те части мозга, которые раньше были совершенно недоступны. Все упражнения гимнастики составляют 4 блока: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движения по средней линии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упражнения на растяжение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энергетические упражнения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упражнения, трансформирующие отрицательные эмоции в положительные</a:t>
            </a:r>
            <a:r>
              <a:rPr lang="ru-RU" b="1" dirty="0" smtClean="0"/>
              <a:t>.</a:t>
            </a:r>
            <a:r>
              <a:rPr lang="ru-RU" dirty="0" smtClean="0"/>
              <a:t> 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admin\Desktop\upldRgGp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97152"/>
            <a:ext cx="408050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99856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Систематическое выполнение специально подобранных упражнений поможет: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преодолеть трудности в обучении и усвоении нового материала;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улучшить память, увеличить быстроту реакции;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развить творческое воображение, смекалку и находчивость.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223224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Сочетая упражнения различных блоков, можно формировать гимнастические комплексы, в зависимости от поставленных целей: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pPr lvl="0"/>
            <a:endParaRPr lang="ru-RU" sz="3200" dirty="0" smtClean="0"/>
          </a:p>
          <a:p>
            <a:pPr lvl="0"/>
            <a:r>
              <a:rPr lang="ru-RU" sz="3200" dirty="0" smtClean="0"/>
              <a:t>улучшение мыслительной деятельности;</a:t>
            </a:r>
          </a:p>
          <a:p>
            <a:pPr lvl="0"/>
            <a:r>
              <a:rPr lang="ru-RU" sz="3200" dirty="0" smtClean="0"/>
              <a:t>развитие учебных навыков;</a:t>
            </a:r>
          </a:p>
          <a:p>
            <a:pPr lvl="0"/>
            <a:r>
              <a:rPr lang="ru-RU" sz="3200" dirty="0" smtClean="0"/>
              <a:t>формирование внутреннего равновесия;</a:t>
            </a:r>
          </a:p>
          <a:p>
            <a:pPr lvl="0"/>
            <a:r>
              <a:rPr lang="ru-RU" sz="3200" dirty="0" smtClean="0"/>
              <a:t>поддержание личной экологии.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Этапы введения гимнастики</a:t>
            </a:r>
            <a:br>
              <a:rPr lang="ru-RU" sz="4000" b="1" dirty="0" smtClean="0"/>
            </a:br>
            <a:r>
              <a:rPr lang="ru-RU" sz="4000" b="1" dirty="0" smtClean="0"/>
              <a:t>Брейн Джим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35480"/>
            <a:ext cx="8820472" cy="4389120"/>
          </a:xfrm>
        </p:spPr>
        <p:txBody>
          <a:bodyPr numCol="4">
            <a:normAutofit fontScale="77500" lnSpcReduction="20000"/>
          </a:bodyPr>
          <a:lstStyle/>
          <a:p>
            <a:pPr>
              <a:buNone/>
            </a:pPr>
            <a:r>
              <a:rPr lang="ru-RU" sz="2100" b="1" dirty="0" smtClean="0"/>
              <a:t>1-й этап  </a:t>
            </a:r>
            <a:r>
              <a:rPr lang="ru-RU" sz="2100" dirty="0" smtClean="0"/>
              <a:t>вводный.</a:t>
            </a:r>
          </a:p>
          <a:p>
            <a:pPr>
              <a:buNone/>
            </a:pPr>
            <a:r>
              <a:rPr lang="ru-RU" sz="2100" dirty="0" smtClean="0"/>
              <a:t>Этот этап протекает</a:t>
            </a:r>
          </a:p>
          <a:p>
            <a:pPr>
              <a:buNone/>
            </a:pPr>
            <a:r>
              <a:rPr lang="ru-RU" sz="2100" dirty="0" smtClean="0"/>
              <a:t>на протяжении двух</a:t>
            </a:r>
          </a:p>
          <a:p>
            <a:pPr>
              <a:buNone/>
            </a:pPr>
            <a:r>
              <a:rPr lang="ru-RU" sz="2100" dirty="0" smtClean="0"/>
              <a:t>недель, когда</a:t>
            </a:r>
          </a:p>
          <a:p>
            <a:pPr>
              <a:buNone/>
            </a:pPr>
            <a:r>
              <a:rPr lang="ru-RU" sz="2100" dirty="0" smtClean="0"/>
              <a:t>проходит адаптация</a:t>
            </a:r>
          </a:p>
          <a:p>
            <a:pPr>
              <a:buNone/>
            </a:pPr>
            <a:r>
              <a:rPr lang="ru-RU" sz="2100" dirty="0" smtClean="0"/>
              <a:t>детей. На данном</a:t>
            </a:r>
          </a:p>
          <a:p>
            <a:pPr>
              <a:buNone/>
            </a:pPr>
            <a:r>
              <a:rPr lang="ru-RU" sz="2100" dirty="0" smtClean="0"/>
              <a:t>этапе включается</a:t>
            </a:r>
          </a:p>
          <a:p>
            <a:pPr>
              <a:buNone/>
            </a:pPr>
            <a:r>
              <a:rPr lang="ru-RU" sz="2100" dirty="0" smtClean="0"/>
              <a:t>одно упражнение – «Стакан воды».</a:t>
            </a:r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r>
              <a:rPr lang="ru-RU" sz="2100" b="1" dirty="0" smtClean="0"/>
              <a:t>2-й этап.</a:t>
            </a:r>
          </a:p>
          <a:p>
            <a:pPr>
              <a:buNone/>
            </a:pPr>
            <a:r>
              <a:rPr lang="ru-RU" sz="2100" dirty="0" smtClean="0"/>
              <a:t>Особенностью этого</a:t>
            </a:r>
          </a:p>
          <a:p>
            <a:pPr>
              <a:buNone/>
            </a:pPr>
            <a:r>
              <a:rPr lang="ru-RU" sz="2100" dirty="0" smtClean="0"/>
              <a:t>этапа является</a:t>
            </a:r>
          </a:p>
          <a:p>
            <a:pPr>
              <a:buNone/>
            </a:pPr>
            <a:r>
              <a:rPr lang="ru-RU" sz="2100" dirty="0" smtClean="0"/>
              <a:t>включение 2-3</a:t>
            </a:r>
          </a:p>
          <a:p>
            <a:pPr>
              <a:buNone/>
            </a:pPr>
            <a:r>
              <a:rPr lang="ru-RU" sz="2100" dirty="0" smtClean="0"/>
              <a:t>упражнений в</a:t>
            </a:r>
          </a:p>
          <a:p>
            <a:pPr>
              <a:buNone/>
            </a:pPr>
            <a:r>
              <a:rPr lang="ru-RU" sz="2100" dirty="0" smtClean="0"/>
              <a:t>организационный</a:t>
            </a:r>
          </a:p>
          <a:p>
            <a:pPr>
              <a:buNone/>
            </a:pPr>
            <a:r>
              <a:rPr lang="ru-RU" sz="2100" dirty="0" smtClean="0"/>
              <a:t>момент занятия. </a:t>
            </a:r>
          </a:p>
          <a:p>
            <a:pPr>
              <a:buNone/>
            </a:pPr>
            <a:endParaRPr lang="ru-RU" sz="2100" dirty="0" smtClean="0"/>
          </a:p>
          <a:p>
            <a:pPr>
              <a:buNone/>
            </a:pPr>
            <a:endParaRPr lang="ru-RU" sz="2100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r>
              <a:rPr lang="ru-RU" sz="2100" b="1" dirty="0" smtClean="0"/>
              <a:t>3-й этап.</a:t>
            </a:r>
          </a:p>
          <a:p>
            <a:pPr>
              <a:buNone/>
            </a:pPr>
            <a:r>
              <a:rPr lang="ru-RU" sz="2100" dirty="0" smtClean="0"/>
              <a:t>Как только все дети усвоят</a:t>
            </a:r>
          </a:p>
          <a:p>
            <a:pPr>
              <a:buNone/>
            </a:pPr>
            <a:r>
              <a:rPr lang="ru-RU" sz="2100" dirty="0" smtClean="0"/>
              <a:t>элементарный вариант</a:t>
            </a:r>
          </a:p>
          <a:p>
            <a:pPr>
              <a:buNone/>
            </a:pPr>
            <a:r>
              <a:rPr lang="ru-RU" sz="2100" dirty="0" smtClean="0"/>
              <a:t>выполнения базовых</a:t>
            </a:r>
          </a:p>
          <a:p>
            <a:pPr>
              <a:buNone/>
            </a:pPr>
            <a:r>
              <a:rPr lang="ru-RU" sz="2100" dirty="0" smtClean="0"/>
              <a:t>упражнений, взрослый</a:t>
            </a:r>
          </a:p>
          <a:p>
            <a:pPr>
              <a:buNone/>
            </a:pPr>
            <a:r>
              <a:rPr lang="ru-RU" sz="2100" dirty="0" smtClean="0"/>
              <a:t>подводит их к третьему</a:t>
            </a:r>
          </a:p>
          <a:p>
            <a:pPr>
              <a:buNone/>
            </a:pPr>
            <a:r>
              <a:rPr lang="ru-RU" sz="2100" dirty="0" smtClean="0"/>
              <a:t>этапу. Это этап перехода от</a:t>
            </a:r>
          </a:p>
          <a:p>
            <a:pPr>
              <a:buNone/>
            </a:pPr>
            <a:r>
              <a:rPr lang="ru-RU" sz="2100" dirty="0" smtClean="0"/>
              <a:t>простых движений к</a:t>
            </a:r>
          </a:p>
          <a:p>
            <a:pPr>
              <a:buNone/>
            </a:pPr>
            <a:r>
              <a:rPr lang="ru-RU" sz="2100" dirty="0" smtClean="0"/>
              <a:t>сложным. Кроме того,</a:t>
            </a:r>
          </a:p>
          <a:p>
            <a:pPr>
              <a:buNone/>
            </a:pPr>
            <a:r>
              <a:rPr lang="ru-RU" sz="2100" dirty="0" smtClean="0"/>
              <a:t>происходит увеличение</a:t>
            </a:r>
          </a:p>
          <a:p>
            <a:pPr>
              <a:buNone/>
            </a:pPr>
            <a:r>
              <a:rPr lang="ru-RU" sz="2100" dirty="0" smtClean="0"/>
              <a:t>количества выполняемых</a:t>
            </a:r>
          </a:p>
          <a:p>
            <a:pPr>
              <a:buNone/>
            </a:pPr>
            <a:r>
              <a:rPr lang="ru-RU" sz="2100" dirty="0" smtClean="0"/>
              <a:t>упражнений.</a:t>
            </a:r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r>
              <a:rPr lang="ru-RU" sz="2100" b="1" dirty="0" smtClean="0"/>
              <a:t>4-й этап.</a:t>
            </a:r>
          </a:p>
          <a:p>
            <a:pPr>
              <a:buNone/>
            </a:pPr>
            <a:r>
              <a:rPr lang="ru-RU" sz="2100" dirty="0" smtClean="0"/>
              <a:t>На этом этапе</a:t>
            </a:r>
          </a:p>
          <a:p>
            <a:pPr>
              <a:buNone/>
            </a:pPr>
            <a:r>
              <a:rPr lang="ru-RU" sz="2100" dirty="0" smtClean="0"/>
              <a:t>проходит</a:t>
            </a:r>
          </a:p>
          <a:p>
            <a:pPr>
              <a:buNone/>
            </a:pPr>
            <a:r>
              <a:rPr lang="ru-RU" sz="2100" dirty="0" smtClean="0"/>
              <a:t>интеграция</a:t>
            </a:r>
          </a:p>
          <a:p>
            <a:pPr>
              <a:buNone/>
            </a:pPr>
            <a:r>
              <a:rPr lang="ru-RU" sz="2100" dirty="0" smtClean="0"/>
              <a:t>упражнений</a:t>
            </a:r>
          </a:p>
          <a:p>
            <a:pPr>
              <a:buNone/>
            </a:pPr>
            <a:r>
              <a:rPr lang="ru-RU" sz="2100" dirty="0" smtClean="0"/>
              <a:t>гимнастики в</a:t>
            </a:r>
          </a:p>
          <a:p>
            <a:pPr>
              <a:buNone/>
            </a:pPr>
            <a:r>
              <a:rPr lang="ru-RU" sz="2100" dirty="0" smtClean="0"/>
              <a:t>самостоятельную</a:t>
            </a:r>
          </a:p>
          <a:p>
            <a:pPr>
              <a:buNone/>
            </a:pPr>
            <a:r>
              <a:rPr lang="ru-RU" sz="2100" dirty="0" smtClean="0"/>
              <a:t>деятельность</a:t>
            </a:r>
          </a:p>
          <a:p>
            <a:pPr>
              <a:buNone/>
            </a:pPr>
            <a:r>
              <a:rPr lang="ru-RU" sz="2100" dirty="0" smtClean="0"/>
              <a:t>дошкольников.</a:t>
            </a:r>
          </a:p>
          <a:p>
            <a:pPr>
              <a:buNone/>
            </a:pPr>
            <a:endParaRPr lang="ru-RU" sz="21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Упражнение &quot;Зарядись энергией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869160"/>
            <a:ext cx="1412934" cy="169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admin\Desktop\10756294045ea186fbafe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381642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1-й этап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ведения гимнастики Брейн Джим (вводный).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 Этот этап протекает на протяжении двух недель, когда проходит адаптация детей. На данном этапе включается одно упражнение – «Стакан воды». </a:t>
            </a:r>
            <a:endParaRPr lang="ru-RU" dirty="0"/>
          </a:p>
        </p:txBody>
      </p:sp>
      <p:pic>
        <p:nvPicPr>
          <p:cNvPr id="23554" name="Picture 2" descr="C:\Users\admin\Downloads\5cd572e973f10919faf89d5c_goku-goku_chi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84984"/>
            <a:ext cx="7236296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441</TotalTime>
  <Words>465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Гимнастика Брейн Джим для дошкольников</vt:lpstr>
      <vt:lpstr>Презентация PowerPoint</vt:lpstr>
      <vt:lpstr>Презентация PowerPoint</vt:lpstr>
      <vt:lpstr>Гимнастика для мозга</vt:lpstr>
      <vt:lpstr>Презентация PowerPoint</vt:lpstr>
      <vt:lpstr>Презентация PowerPoint</vt:lpstr>
      <vt:lpstr>     Сочетая упражнения различных блоков, можно формировать гимнастические комплексы, в зависимости от поставленных целей: </vt:lpstr>
      <vt:lpstr>Этапы введения гимнастики Брейн Джим</vt:lpstr>
      <vt:lpstr> 1-й этап ведения гимнастики Брейн Джим (вводный). </vt:lpstr>
      <vt:lpstr> 2 этап введения гимнастики Брейн Джим. </vt:lpstr>
      <vt:lpstr>3 этап введения гимнастики Брейн Джим.</vt:lpstr>
      <vt:lpstr>4 этап введения гимнастики Брейн Джим.</vt:lpstr>
      <vt:lpstr> Отмечено, что дети, которые выполняют гимнастику в течение года, переносят в самостоятельную деятельность такие несложные правила: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Гимнастика Брейн Джим</dc:title>
  <dc:creator>admin</dc:creator>
  <cp:lastModifiedBy>admin</cp:lastModifiedBy>
  <cp:revision>39</cp:revision>
  <dcterms:created xsi:type="dcterms:W3CDTF">2020-11-21T15:43:25Z</dcterms:created>
  <dcterms:modified xsi:type="dcterms:W3CDTF">2021-03-30T06:34:35Z</dcterms:modified>
</cp:coreProperties>
</file>