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85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14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8123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10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41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48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12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82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0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34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05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87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52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6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03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61ADE-77C7-455E-99C2-303E53CCBB44}" type="datetimeFigureOut">
              <a:rPr lang="ru-RU" smtClean="0"/>
              <a:t>20.03.2021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257A35-BDDD-4606-A118-35B01113A3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4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92142" y="249381"/>
            <a:ext cx="8915399" cy="1447800"/>
          </a:xfrm>
        </p:spPr>
        <p:txBody>
          <a:bodyPr/>
          <a:lstStyle/>
          <a:p>
            <a:r>
              <a:rPr lang="en-US" i="1" dirty="0" err="1"/>
              <a:t>Industrie</a:t>
            </a:r>
            <a:r>
              <a:rPr lang="en-US" i="1" dirty="0"/>
              <a:t> der </a:t>
            </a:r>
            <a:r>
              <a:rPr lang="en-US" i="1" dirty="0" smtClean="0"/>
              <a:t>Altai</a:t>
            </a:r>
            <a:r>
              <a:rPr lang="ru-RU" i="1" dirty="0" smtClean="0"/>
              <a:t> </a:t>
            </a:r>
            <a:r>
              <a:rPr lang="en-US" i="1" dirty="0" err="1" smtClean="0"/>
              <a:t>Krai</a:t>
            </a:r>
            <a:endParaRPr lang="ru-RU" i="1" dirty="0"/>
          </a:p>
        </p:txBody>
      </p:sp>
      <p:pic>
        <p:nvPicPr>
          <p:cNvPr id="1026" name="Picture 2" descr="Полезные ископаемые республики Алтай: возрождение горнодобывающей промышлен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2" y="1808018"/>
            <a:ext cx="6764192" cy="486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30691" y="5902036"/>
            <a:ext cx="1925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Durchgeführt</a:t>
            </a:r>
            <a:r>
              <a:rPr lang="en-US" dirty="0"/>
              <a:t>: Karpenko Irina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437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32475" y="1474139"/>
            <a:ext cx="4133994" cy="5038387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Grundlage dieser Art der wirtschaftlichen Tätigkeit in der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Altai 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Krai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bilden derzeit die Gewinnung von polymetallischen Erzen, bei deren Anreicherung Zink, Blei, Kupfer,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Barit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Silber und Gold in Konzentraten erhalten werden. In kleinen Mengen wird Streugold abgebaut. Außerdem werden in der 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Altai </a:t>
            </a:r>
            <a:r>
              <a:rPr lang="de-DE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Krai</a:t>
            </a:r>
            <a:r>
              <a:rPr lang="de-DE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nerudnye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Mineralien (Ton, Sand, Kalkstein, Stein, Kochsalz, natürliches Natriumsulfat (</a:t>
            </a:r>
            <a:r>
              <a:rPr lang="de-D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Mirabilit</a:t>
            </a:r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), natürliche Soda, Braunkohle) extrahiert.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2" descr="Плавка золота на Мурзинском месторождении. ООО «Артель старателей «Поис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09" y="1474139"/>
            <a:ext cx="6174729" cy="463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9236" y="2000757"/>
            <a:ext cx="3856185" cy="5715002"/>
          </a:xfrm>
        </p:spPr>
        <p:txBody>
          <a:bodyPr>
            <a:normAutofit/>
          </a:bodyPr>
          <a:lstStyle/>
          <a:p>
            <a:r>
              <a:rPr lang="en-US" dirty="0"/>
              <a:t>Der </a:t>
            </a:r>
            <a:r>
              <a:rPr lang="en-US" dirty="0" err="1"/>
              <a:t>bedeutendste</a:t>
            </a:r>
            <a:r>
              <a:rPr lang="en-US" dirty="0"/>
              <a:t> </a:t>
            </a:r>
            <a:r>
              <a:rPr lang="en-US" dirty="0" err="1"/>
              <a:t>Einfluss</a:t>
            </a:r>
            <a:r>
              <a:rPr lang="en-US" dirty="0"/>
              <a:t> in der </a:t>
            </a:r>
            <a:r>
              <a:rPr lang="en-US" dirty="0" err="1"/>
              <a:t>Bergbau-Industrie</a:t>
            </a:r>
            <a:r>
              <a:rPr lang="en-US" dirty="0"/>
              <a:t> hat JSC «</a:t>
            </a:r>
            <a:r>
              <a:rPr lang="en-US" dirty="0" err="1"/>
              <a:t>Sibirien-Polymetalle</a:t>
            </a:r>
            <a:r>
              <a:rPr lang="en-US" dirty="0"/>
              <a:t>», </a:t>
            </a: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Teil</a:t>
            </a:r>
            <a:r>
              <a:rPr lang="en-US" dirty="0"/>
              <a:t> der Ural </a:t>
            </a:r>
            <a:r>
              <a:rPr lang="en-US" dirty="0" err="1"/>
              <a:t>Bergbau</a:t>
            </a:r>
            <a:r>
              <a:rPr lang="en-US" dirty="0"/>
              <a:t>-und </a:t>
            </a:r>
            <a:r>
              <a:rPr lang="en-US" dirty="0" err="1"/>
              <a:t>metallurgischen</a:t>
            </a:r>
            <a:r>
              <a:rPr lang="en-US" dirty="0"/>
              <a:t> </a:t>
            </a:r>
            <a:r>
              <a:rPr lang="en-US" dirty="0" err="1"/>
              <a:t>Unternehmen</a:t>
            </a:r>
            <a:r>
              <a:rPr lang="en-US" dirty="0"/>
              <a:t> und </a:t>
            </a:r>
            <a:r>
              <a:rPr lang="en-US" dirty="0" err="1"/>
              <a:t>führende</a:t>
            </a:r>
            <a:r>
              <a:rPr lang="en-US" dirty="0"/>
              <a:t> </a:t>
            </a:r>
            <a:r>
              <a:rPr lang="en-US" dirty="0" err="1"/>
              <a:t>Entwicklung</a:t>
            </a:r>
            <a:r>
              <a:rPr lang="en-US" dirty="0"/>
              <a:t> von </a:t>
            </a:r>
            <a:r>
              <a:rPr lang="en-US" dirty="0" err="1"/>
              <a:t>Vorkommen</a:t>
            </a:r>
            <a:r>
              <a:rPr lang="en-US" dirty="0"/>
              <a:t> von </a:t>
            </a:r>
            <a:r>
              <a:rPr lang="en-US" dirty="0" err="1"/>
              <a:t>polymetallischen</a:t>
            </a:r>
            <a:r>
              <a:rPr lang="en-US" dirty="0"/>
              <a:t> </a:t>
            </a:r>
            <a:r>
              <a:rPr lang="en-US" dirty="0" err="1"/>
              <a:t>Erzen</a:t>
            </a:r>
            <a:r>
              <a:rPr lang="en-US" dirty="0"/>
              <a:t> der Region. </a:t>
            </a:r>
            <a:r>
              <a:rPr lang="de-DE" dirty="0"/>
              <a:t>Das Unternehmen produziert Kupfer, Zink, Blei, Gold und Silber in Konzentraten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3074" name="Picture 2" descr="Добыча полезных ископаем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149" y="3896591"/>
            <a:ext cx="3676069" cy="275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0.wp.com/syl.ru/misc/i/ai/374650/2285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744" y="399330"/>
            <a:ext cx="5226474" cy="320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6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63105" y="1533697"/>
            <a:ext cx="4329113" cy="4291627"/>
          </a:xfrm>
        </p:spPr>
        <p:txBody>
          <a:bodyPr/>
          <a:lstStyle/>
          <a:p>
            <a:r>
              <a:rPr lang="de-DE" dirty="0" smtClean="0"/>
              <a:t>A</a:t>
            </a:r>
            <a:r>
              <a:rPr lang="en-US" dirty="0"/>
              <a:t>G</a:t>
            </a:r>
            <a:r>
              <a:rPr lang="de-DE" dirty="0" smtClean="0"/>
              <a:t> </a:t>
            </a:r>
            <a:r>
              <a:rPr lang="de-DE" dirty="0"/>
              <a:t>«</a:t>
            </a:r>
            <a:r>
              <a:rPr lang="de-DE" dirty="0" smtClean="0"/>
              <a:t>Sibirien-</a:t>
            </a:r>
            <a:r>
              <a:rPr lang="en-US" dirty="0" err="1"/>
              <a:t>Polymetalle</a:t>
            </a:r>
            <a:r>
              <a:rPr lang="de-DE" dirty="0" smtClean="0"/>
              <a:t>» </a:t>
            </a:r>
            <a:r>
              <a:rPr lang="de-DE" dirty="0"/>
              <a:t>setzt die Umsetzung der im Jahr 2008 begonnenen Investitionsvorhaben zur Erschließung </a:t>
            </a:r>
            <a:r>
              <a:rPr lang="de-DE" dirty="0" err="1" smtClean="0"/>
              <a:t>Korbalikhinskoye</a:t>
            </a:r>
            <a:r>
              <a:rPr lang="de-DE" dirty="0" smtClean="0"/>
              <a:t> vorkommen</a:t>
            </a:r>
            <a:r>
              <a:rPr lang="de-DE" dirty="0"/>
              <a:t>, die darauf abzielt, die Auffüllung der Kapazitäten der im Ruhestand Einlagen durch die Inbetriebnahme einer neuen Mine, sowie die Rekonstruktion </a:t>
            </a:r>
            <a:r>
              <a:rPr lang="de-DE" dirty="0" err="1"/>
              <a:t>Rubtsovskaya</a:t>
            </a:r>
            <a:r>
              <a:rPr lang="de-DE" dirty="0"/>
              <a:t> der Verarbeitungsanlage, die Leistung zu erhöhen.</a:t>
            </a:r>
            <a:endParaRPr lang="ru-RU" dirty="0"/>
          </a:p>
        </p:txBody>
      </p:sp>
      <p:pic>
        <p:nvPicPr>
          <p:cNvPr id="4098" name="Picture 2" descr="Полезные ископаемые республики Алтай: возрождение горнодобывающей промышленнос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8" y="1533697"/>
            <a:ext cx="6791537" cy="452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8436" y="1615066"/>
            <a:ext cx="3926175" cy="4296156"/>
          </a:xfrm>
        </p:spPr>
        <p:txBody>
          <a:bodyPr/>
          <a:lstStyle/>
          <a:p>
            <a:r>
              <a:rPr lang="de-DE" dirty="0"/>
              <a:t>Die industrielle Produktion wird auch von zwei Unternehmen beeinflusst, die Goldvorkommen erschließen</a:t>
            </a:r>
            <a:r>
              <a:rPr lang="de-DE" dirty="0" smtClean="0"/>
              <a:t>:</a:t>
            </a:r>
            <a:r>
              <a:rPr lang="ru-RU" dirty="0" smtClean="0"/>
              <a:t> </a:t>
            </a:r>
            <a:r>
              <a:rPr lang="en-US" dirty="0"/>
              <a:t>GmbH</a:t>
            </a:r>
            <a:r>
              <a:rPr lang="en-US" dirty="0" smtClean="0"/>
              <a:t> </a:t>
            </a:r>
            <a:r>
              <a:rPr lang="ru-RU" dirty="0" smtClean="0"/>
              <a:t>«</a:t>
            </a:r>
            <a:r>
              <a:rPr lang="de-DE" dirty="0" err="1" smtClean="0"/>
              <a:t>Zoloto</a:t>
            </a:r>
            <a:r>
              <a:rPr lang="de-DE" dirty="0" smtClean="0"/>
              <a:t> </a:t>
            </a:r>
            <a:r>
              <a:rPr lang="de-DE" dirty="0" err="1" smtClean="0"/>
              <a:t>Kuryi</a:t>
            </a:r>
            <a:r>
              <a:rPr lang="ru-RU" dirty="0" smtClean="0"/>
              <a:t>»</a:t>
            </a:r>
            <a:r>
              <a:rPr lang="de-DE" dirty="0" smtClean="0"/>
              <a:t> </a:t>
            </a:r>
            <a:r>
              <a:rPr lang="de-DE" dirty="0"/>
              <a:t>und </a:t>
            </a:r>
            <a:r>
              <a:rPr lang="en-US" dirty="0"/>
              <a:t>GmbH</a:t>
            </a:r>
            <a:r>
              <a:rPr lang="de-DE" dirty="0" smtClean="0"/>
              <a:t> </a:t>
            </a:r>
            <a:r>
              <a:rPr lang="ru-RU" dirty="0" smtClean="0"/>
              <a:t>«</a:t>
            </a:r>
            <a:r>
              <a:rPr lang="de-DE" dirty="0" err="1" smtClean="0"/>
              <a:t>Prospectors</a:t>
            </a:r>
            <a:r>
              <a:rPr lang="de-DE" dirty="0" smtClean="0"/>
              <a:t> </a:t>
            </a:r>
            <a:r>
              <a:rPr lang="de-DE" dirty="0"/>
              <a:t>Artel </a:t>
            </a:r>
            <a:r>
              <a:rPr lang="de-DE" dirty="0" err="1" smtClean="0"/>
              <a:t>Poisk</a:t>
            </a:r>
            <a:r>
              <a:rPr lang="ru-RU" dirty="0" smtClean="0"/>
              <a:t>»</a:t>
            </a:r>
            <a:r>
              <a:rPr lang="de-DE" dirty="0" smtClean="0"/>
              <a:t>. </a:t>
            </a:r>
            <a:r>
              <a:rPr lang="de-DE" dirty="0"/>
              <a:t>Diese Unternehmen entwickeln die Lagerstätten </a:t>
            </a:r>
            <a:r>
              <a:rPr lang="de-DE" dirty="0" err="1"/>
              <a:t>Novofirsovskoe</a:t>
            </a:r>
            <a:r>
              <a:rPr lang="de-DE" dirty="0"/>
              <a:t> und </a:t>
            </a:r>
            <a:r>
              <a:rPr lang="de-DE" dirty="0" err="1"/>
              <a:t>Murzinskoe</a:t>
            </a:r>
            <a:r>
              <a:rPr lang="de-DE" dirty="0"/>
              <a:t>.</a:t>
            </a:r>
            <a:endParaRPr lang="ru-RU" dirty="0"/>
          </a:p>
        </p:txBody>
      </p:sp>
      <p:pic>
        <p:nvPicPr>
          <p:cNvPr id="5122" name="Picture 2" descr="Полезные ископаемые республики Алтай: возрождение горнодобывающей промышлен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218" y="2014514"/>
            <a:ext cx="6663218" cy="44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9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3526" y="2133600"/>
            <a:ext cx="4411085" cy="3777622"/>
          </a:xfrm>
        </p:spPr>
        <p:txBody>
          <a:bodyPr/>
          <a:lstStyle/>
          <a:p>
            <a:r>
              <a:rPr lang="de-DE" dirty="0"/>
              <a:t>Auf dem Territorium der </a:t>
            </a:r>
            <a:r>
              <a:rPr lang="en-US" dirty="0" err="1" smtClean="0"/>
              <a:t>Krai</a:t>
            </a:r>
            <a:r>
              <a:rPr lang="de-DE" dirty="0" smtClean="0"/>
              <a:t> </a:t>
            </a:r>
            <a:r>
              <a:rPr lang="de-DE" dirty="0"/>
              <a:t>befindet sich das einzige Braunkohlevorkommen - die </a:t>
            </a:r>
            <a:r>
              <a:rPr lang="de-DE" dirty="0" err="1"/>
              <a:t>Munaysky</a:t>
            </a:r>
            <a:r>
              <a:rPr lang="de-DE" dirty="0"/>
              <a:t>-Kohlenmine im Bezirk </a:t>
            </a:r>
            <a:r>
              <a:rPr lang="de-DE" dirty="0" err="1"/>
              <a:t>Solton</a:t>
            </a:r>
            <a:r>
              <a:rPr lang="de-DE" dirty="0"/>
              <a:t>. Der Abbau von Braunkohle wird von </a:t>
            </a:r>
            <a:r>
              <a:rPr lang="en-US" dirty="0"/>
              <a:t>GmbH</a:t>
            </a:r>
            <a:r>
              <a:rPr lang="de-DE" dirty="0" smtClean="0"/>
              <a:t> </a:t>
            </a:r>
            <a:r>
              <a:rPr lang="de-DE" dirty="0"/>
              <a:t>"</a:t>
            </a:r>
            <a:r>
              <a:rPr lang="de-DE" dirty="0" err="1"/>
              <a:t>Munaysky</a:t>
            </a:r>
            <a:r>
              <a:rPr lang="de-DE" dirty="0"/>
              <a:t> Kohlenmine</a:t>
            </a:r>
            <a:r>
              <a:rPr lang="de-DE" dirty="0" smtClean="0"/>
              <a:t>" </a:t>
            </a:r>
            <a:r>
              <a:rPr lang="de-DE" dirty="0"/>
              <a:t>durchgeführt.</a:t>
            </a:r>
            <a:endParaRPr lang="ru-RU" dirty="0"/>
          </a:p>
        </p:txBody>
      </p:sp>
      <p:pic>
        <p:nvPicPr>
          <p:cNvPr id="6146" name="Picture 2" descr="https://i1.wp.com/syl.ru/misc/i/ai/374650/22851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26" y="1905000"/>
            <a:ext cx="6342300" cy="3567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08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1236" y="1905000"/>
            <a:ext cx="4383376" cy="4006222"/>
          </a:xfrm>
        </p:spPr>
        <p:txBody>
          <a:bodyPr/>
          <a:lstStyle/>
          <a:p>
            <a:r>
              <a:rPr lang="de-DE" dirty="0"/>
              <a:t>Dieses Unternehmen fördert seit März 2018 Kohle. Das Potenzial der </a:t>
            </a:r>
            <a:r>
              <a:rPr lang="de-DE" dirty="0" err="1" smtClean="0"/>
              <a:t>Munayskoye</a:t>
            </a:r>
            <a:r>
              <a:rPr lang="de-DE" dirty="0" smtClean="0"/>
              <a:t>-</a:t>
            </a:r>
            <a:r>
              <a:rPr lang="de-DE" dirty="0"/>
              <a:t>Kohlenmine</a:t>
            </a:r>
            <a:r>
              <a:rPr lang="de-DE" dirty="0" smtClean="0"/>
              <a:t> </a:t>
            </a:r>
            <a:r>
              <a:rPr lang="de-DE" dirty="0"/>
              <a:t>in Bezug auf Braunkohle-Reserven beträgt insgesamt mehr als 200 Millionen Tonnen. Das Unternehmen hat seine Produktionskapazitäten noch nicht voll ausgeschöpft und arbeitet weiter an der Entwicklung des Feldes.</a:t>
            </a:r>
            <a:endParaRPr lang="ru-RU" dirty="0"/>
          </a:p>
        </p:txBody>
      </p:sp>
      <p:pic>
        <p:nvPicPr>
          <p:cNvPr id="7170" name="Picture 2" descr="https://i2.wp.com/syl.ru/misc/i/ai/374650/22852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38" y="1905000"/>
            <a:ext cx="4933830" cy="3948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85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56</TotalTime>
  <Words>287</Words>
  <Application>Microsoft Office PowerPoint</Application>
  <PresentationFormat>Широкоэкранный</PresentationFormat>
  <Paragraphs>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Industrie der Altai Krai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Industrie der Altai Krai</dc:title>
  <dc:creator>HP</dc:creator>
  <cp:lastModifiedBy>HP</cp:lastModifiedBy>
  <cp:revision>7</cp:revision>
  <dcterms:created xsi:type="dcterms:W3CDTF">2021-03-15T12:28:03Z</dcterms:created>
  <dcterms:modified xsi:type="dcterms:W3CDTF">2021-03-20T12:31:12Z</dcterms:modified>
</cp:coreProperties>
</file>