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61" r:id="rId9"/>
    <p:sldId id="262" r:id="rId10"/>
    <p:sldId id="278" r:id="rId11"/>
    <p:sldId id="279" r:id="rId12"/>
    <p:sldId id="277" r:id="rId13"/>
    <p:sldId id="263" r:id="rId14"/>
    <p:sldId id="264" r:id="rId15"/>
    <p:sldId id="280" r:id="rId16"/>
    <p:sldId id="281" r:id="rId17"/>
    <p:sldId id="282" r:id="rId18"/>
    <p:sldId id="272" r:id="rId19"/>
    <p:sldId id="265" r:id="rId20"/>
    <p:sldId id="283" r:id="rId21"/>
    <p:sldId id="266" r:id="rId22"/>
    <p:sldId id="284" r:id="rId23"/>
    <p:sldId id="267" r:id="rId24"/>
    <p:sldId id="268" r:id="rId25"/>
    <p:sldId id="285" r:id="rId26"/>
    <p:sldId id="269" r:id="rId27"/>
    <p:sldId id="270" r:id="rId28"/>
    <p:sldId id="286" r:id="rId29"/>
    <p:sldId id="287" r:id="rId30"/>
    <p:sldId id="271" r:id="rId31"/>
    <p:sldId id="289" r:id="rId32"/>
    <p:sldId id="290" r:id="rId33"/>
    <p:sldId id="291" r:id="rId34"/>
    <p:sldId id="273" r:id="rId35"/>
    <p:sldId id="288" r:id="rId36"/>
    <p:sldId id="27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39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478A0-0886-40B0-B814-A8976F1E3020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BA8C1-1CDE-47B8-AC6F-5D9787E55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9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341C-E9FA-4DD8-8EF3-98C06A037D87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EB5F-CD45-47E8-A462-9F55CC78E6D9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6243-45EE-4A5A-AC33-2926D98D7ED0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7FF7-13F4-48FB-BBB4-28DCD5E1923F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B60-7A44-43EC-8265-8EC37CE4411C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D197-9599-4308-8776-181BA7509B26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735B-070E-4963-8559-142A17FEBD7E}" type="datetime1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6E29-8ABD-4E56-A5CE-C25B1A37F77F}" type="datetime1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AEBA-813D-4310-935B-75AC42D10173}" type="datetime1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CBE2-FDF4-4E63-95DB-4DF678A51390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1310-A08E-4AEE-AF05-D463E04E56CD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E900-7234-41C0-A688-A31FEBB16E76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9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631" y="1678681"/>
            <a:ext cx="7209692" cy="110873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Основные теоретические подходы в психологии</a:t>
            </a:r>
            <a:endParaRPr lang="ru-RU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6738" y="2718321"/>
            <a:ext cx="5662245" cy="4858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Когнитивный и гуманистический подходы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000" smtClean="0"/>
              <a:t>1</a:t>
            </a:fld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33903" y="532263"/>
            <a:ext cx="7209692" cy="919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МИНИСТЕРСТВО НАУКИ И ВЫСШЕГО ОБРАЗОВАНИЯ</a:t>
            </a:r>
          </a:p>
          <a:p>
            <a:r>
              <a:rPr lang="ru-RU" sz="20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РОССИЙСКОЙ ФЕДЕРАЦИИ</a:t>
            </a:r>
          </a:p>
          <a:p>
            <a:r>
              <a:rPr lang="ru-RU" sz="20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ФГБОУ ВО «ПОВОЛЖСКИЙ ГОСУДАРСТВЕННЫЙ ТЕХНОЛОГИЧЕСКИЙ УНИВЕРСИТЕТ»</a:t>
            </a:r>
            <a:endParaRPr lang="ru-RU" sz="20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753020" y="5413285"/>
            <a:ext cx="2390980" cy="919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Выполнила </a:t>
            </a:r>
            <a:r>
              <a:rPr lang="ru-RU" sz="1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ст.гр</a:t>
            </a:r>
            <a:r>
              <a:rPr lang="ru-RU" sz="1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. </a:t>
            </a:r>
            <a:r>
              <a:rPr lang="ru-RU" sz="1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ЛАрх</a:t>
            </a:r>
            <a:r>
              <a:rPr lang="ru-RU" sz="1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(м)-11</a:t>
            </a:r>
          </a:p>
          <a:p>
            <a:pPr algn="r"/>
            <a:r>
              <a:rPr lang="ru-RU" sz="1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Иванова Е.Г.</a:t>
            </a:r>
          </a:p>
          <a:p>
            <a:pPr algn="r"/>
            <a:r>
              <a:rPr lang="ru-RU" sz="1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Проверила: </a:t>
            </a:r>
            <a:r>
              <a:rPr lang="ru-RU" sz="1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к.п.н</a:t>
            </a:r>
            <a:r>
              <a:rPr lang="ru-RU" sz="1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., доцент</a:t>
            </a:r>
          </a:p>
          <a:p>
            <a:pPr algn="r"/>
            <a:r>
              <a:rPr lang="ru-RU" sz="1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+mn-lt"/>
              </a:rPr>
              <a:t>Арон И.С.</a:t>
            </a:r>
            <a:endParaRPr lang="ru-RU" sz="1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психологических «игр» из книги </a:t>
            </a:r>
            <a:r>
              <a:rPr lang="ru-RU" dirty="0" err="1" smtClean="0"/>
              <a:t>Э.Берна</a:t>
            </a:r>
            <a:r>
              <a:rPr lang="ru-RU" dirty="0" smtClean="0"/>
              <a:t> «Игры, в которые играют люди. Люди, которые играют в игры»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1825625"/>
            <a:ext cx="8843749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«Какой ужас!» </a:t>
            </a:r>
            <a:r>
              <a:rPr lang="ru-RU" dirty="0"/>
              <a:t>- игрок ищет причины выплеснуть эмоции другому человеку посредством жалоб. В этой игре всегда участвует три субъекта. Например, мужчина, женщина и подруга женщины, которой он плачется в жилетку, обсуждая несправедливые, по отношению к ней, действия и слова </a:t>
            </a:r>
            <a:r>
              <a:rPr lang="ru-RU" dirty="0" smtClean="0"/>
              <a:t>мужчины.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«Ударь меня»</a:t>
            </a:r>
            <a:r>
              <a:rPr lang="ru-RU" dirty="0" smtClean="0"/>
              <a:t> - игра, участниками которой становятся люди с внутренними установками на роль жертвы. Например, в любой школе есть ученик без какого-либо авторитета, он становится изгоем и мишенью для всякого рода насмешек. Существует подвид этой игры, который называется «поношенное платье». Женщина делает все, чтобы выглядеть никчемной и жалкой, находит всевозможные причины, чтоб оставаться в «материальной яме». Такая женщина, как будто, притягивает людей и ситуации, помогающие ей продолжать эту игру. К примеру, женщина выходит замуж за человека, которого ей приходится содержать, и чтобы не происходило, будь, то рукоприкладство, моральные унижения или алкоголизм партнера, она находит всевозможные причины для того, чтобы продолжать эти «больные отношения».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2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1320658"/>
            <a:ext cx="8871044" cy="3155808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+mj-lt"/>
              </a:rPr>
              <a:t>«Должник»</a:t>
            </a:r>
            <a:r>
              <a:rPr lang="ru-RU" dirty="0">
                <a:latin typeface="+mj-lt"/>
              </a:rPr>
              <a:t>- игра, основным тезисом в которой является: «если бы не долги, то…». Эта игра может нести серьёзные проблемы для человека, хоть тема денег и не несет собой каких- то глубинных трансформаций. Дело в том, человек относиться поверхностно к вещам, которые требую ответственного подхода. Если обратится к массовой культуре, то можно рассмотреть игру «Должник» на примере фильма «</a:t>
            </a:r>
            <a:r>
              <a:rPr lang="ru-RU" dirty="0" err="1">
                <a:latin typeface="+mj-lt"/>
              </a:rPr>
              <a:t>Шопоголик</a:t>
            </a:r>
            <a:r>
              <a:rPr lang="ru-RU" dirty="0">
                <a:latin typeface="+mj-lt"/>
              </a:rPr>
              <a:t>», режиссера П. Дж. </a:t>
            </a:r>
            <a:r>
              <a:rPr lang="ru-RU" dirty="0" err="1">
                <a:latin typeface="+mj-lt"/>
              </a:rPr>
              <a:t>Хогана</a:t>
            </a:r>
            <a:r>
              <a:rPr lang="ru-RU" dirty="0">
                <a:latin typeface="+mj-lt"/>
              </a:rPr>
              <a:t>. Главная героиня фильма, главная и абсолютно взаимная любовь которой – это походы по магазинам, живет в состоянии постоянно бегства от финансового инспектора. Когда героиня фильма (</a:t>
            </a:r>
            <a:r>
              <a:rPr lang="ru-RU" dirty="0" err="1">
                <a:latin typeface="+mj-lt"/>
              </a:rPr>
              <a:t>Реббека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Блум</a:t>
            </a:r>
            <a:r>
              <a:rPr lang="ru-RU" dirty="0">
                <a:latin typeface="+mj-lt"/>
              </a:rPr>
              <a:t>) встречает мужчину своей жизни, ситуация с кредиторами заставляет лгать этому человеку. Ценой этой лжи становится потерянное доверие.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2137" y="4280606"/>
            <a:ext cx="8652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Анализ игр помогает пациенту понять участником, какой психологической игры он является, ответить на его главный вопрос: «почему так со мной происходит или почему это ситуация постоянно со мной происходит, как будто по циклической спирали?». А также найти выход из сложившейся ситуации. Иногда очень сложно выйти из состояния игры без посторонней помощи. Поэтому, человек как «наркоман» жаждет получения новых эмоций, иногда, в ущерб собственному здоровью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3" y="1825624"/>
            <a:ext cx="8379725" cy="413844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Каждый человек в раннем детстве (до 5 лет) создаёт жизненный сценарий. Эти сценарии определяют, как каждый взаимодействует с другими людьми. Примеры негативных сценариев:</a:t>
            </a:r>
          </a:p>
          <a:p>
            <a:pPr lvl="1"/>
            <a:r>
              <a:rPr lang="ru-RU" sz="2000" dirty="0">
                <a:solidFill>
                  <a:srgbClr val="FF0000"/>
                </a:solidFill>
              </a:rPr>
              <a:t>сценарий «Никогда» </a:t>
            </a:r>
            <a:r>
              <a:rPr lang="ru-RU" sz="2000" dirty="0"/>
              <a:t>- человек никогда не добивается того, что он хочет, т.к. родитель запрещает: «Брак – это плохо, никогда не женись.»</a:t>
            </a:r>
          </a:p>
          <a:p>
            <a:pPr lvl="1"/>
            <a:r>
              <a:rPr lang="ru-RU" sz="2000" dirty="0" smtClean="0">
                <a:solidFill>
                  <a:srgbClr val="FF0000"/>
                </a:solidFill>
              </a:rPr>
              <a:t>сценарий </a:t>
            </a:r>
            <a:r>
              <a:rPr lang="ru-RU" sz="2000" dirty="0">
                <a:solidFill>
                  <a:srgbClr val="FF0000"/>
                </a:solidFill>
              </a:rPr>
              <a:t>«Пока не…» </a:t>
            </a:r>
            <a:r>
              <a:rPr lang="ru-RU" sz="2000" dirty="0"/>
              <a:t>- человек должен сначала что-то сделать, прежде чем он сможет иметь награду (Ты не можешь играть, пока не сделал уроки)</a:t>
            </a:r>
          </a:p>
          <a:p>
            <a:pPr lvl="1"/>
            <a:r>
              <a:rPr lang="ru-RU" sz="2000" dirty="0">
                <a:solidFill>
                  <a:srgbClr val="FF0000"/>
                </a:solidFill>
              </a:rPr>
              <a:t>сценарий «После» </a:t>
            </a:r>
            <a:r>
              <a:rPr lang="ru-RU" sz="2000" dirty="0"/>
              <a:t>- человек ожидает осложнений после каких-либо событий (После 40 лет жизнь идёт под уклон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Анализ сценариев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11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9" y="1351128"/>
            <a:ext cx="8311487" cy="494049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Позиции проигравших: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«Я - ОК, ТЫ – не ОК»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позиция «родителя», который стоит всегда в позиции обвинителя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«Я – не ОК, ТЫ – ОК» </a:t>
            </a:r>
            <a:r>
              <a:rPr lang="ru-RU" dirty="0" smtClean="0"/>
              <a:t>- позиция «ребенка» – не научился видеть хорошее в себе, но видит, что другие более значимы, чем он.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«Я – не ОК, ТЫ – не ОК» </a:t>
            </a:r>
            <a:r>
              <a:rPr lang="ru-RU" dirty="0" smtClean="0"/>
              <a:t>-</a:t>
            </a:r>
            <a:r>
              <a:rPr lang="ru-RU" dirty="0"/>
              <a:t>позиция, «неродившаяся личность» – не ценит себя, и не видит, что можно ценить в других.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Позиция победителя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«Я – ОК, ТЫ – ОК» </a:t>
            </a:r>
            <a:r>
              <a:rPr lang="ru-RU" dirty="0" smtClean="0"/>
              <a:t> - идеальный жизненный сценарий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13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21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610443"/>
            <a:ext cx="8201451" cy="4948664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Цель ТА </a:t>
            </a:r>
            <a:r>
              <a:rPr lang="ru-RU" i="1" dirty="0"/>
              <a:t>– </a:t>
            </a:r>
            <a:r>
              <a:rPr lang="ru-RU" dirty="0"/>
              <a:t>помочь человеку достичь здоровья и автономии.</a:t>
            </a:r>
          </a:p>
          <a:p>
            <a:pPr marL="0" indent="0">
              <a:buNone/>
            </a:pPr>
            <a:r>
              <a:rPr lang="ru-RU" i="1" dirty="0"/>
              <a:t>Оценка теории.</a:t>
            </a:r>
            <a:endParaRPr lang="ru-RU" dirty="0"/>
          </a:p>
          <a:p>
            <a:pPr marL="0" indent="0">
              <a:buNone/>
            </a:pPr>
            <a:r>
              <a:rPr lang="ru-RU" i="1" dirty="0">
                <a:solidFill>
                  <a:srgbClr val="00B050"/>
                </a:solidFill>
              </a:rPr>
              <a:t>Уникальность: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ru-RU" dirty="0"/>
              <a:t>Используются легко понимаемые и чётко определённые термины.</a:t>
            </a:r>
          </a:p>
          <a:p>
            <a:pPr lvl="0"/>
            <a:r>
              <a:rPr lang="ru-RU" dirty="0"/>
              <a:t>Ответственность за результаты возлагаются на клиента.</a:t>
            </a:r>
          </a:p>
          <a:p>
            <a:pPr lvl="0"/>
            <a:r>
              <a:rPr lang="ru-RU" dirty="0"/>
              <a:t>Подход ориентирован на цель.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1"/>
                </a:solidFill>
              </a:rPr>
              <a:t>Ограничения:</a:t>
            </a:r>
            <a:endParaRPr lang="ru-RU" dirty="0">
              <a:solidFill>
                <a:schemeClr val="accent1"/>
              </a:solidFill>
            </a:endParaRPr>
          </a:p>
          <a:p>
            <a:pPr lvl="0"/>
            <a:r>
              <a:rPr lang="ru-RU" dirty="0"/>
              <a:t>Преимущественно когнитивная ориентация. Понимание – это только начало изменения.</a:t>
            </a:r>
          </a:p>
          <a:p>
            <a:pPr lvl="0"/>
            <a:r>
              <a:rPr lang="ru-RU" dirty="0"/>
              <a:t>Подход критикуется за упрощённость, схематизм, популярность.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14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0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транзактного анализа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40" y="2057400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18" y="2057400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9"/>
          <p:cNvSpPr/>
          <p:nvPr/>
        </p:nvSpPr>
        <p:spPr>
          <a:xfrm>
            <a:off x="1853840" y="3639331"/>
            <a:ext cx="205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altLang="ko-KR" sz="1600" dirty="0" smtClean="0">
                <a:ea typeface="돋움" pitchFamily="50" charset="-127"/>
              </a:rPr>
              <a:t>Применяются только те, которые направлены на изучение мышления</a:t>
            </a:r>
            <a:endParaRPr lang="en-US" altLang="ko-KR" sz="1600" dirty="0">
              <a:ea typeface="돋움" pitchFamily="50" charset="-127"/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5216888" y="3643796"/>
            <a:ext cx="205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altLang="ko-KR" sz="1600" dirty="0" smtClean="0">
                <a:ea typeface="돋움" pitchFamily="50" charset="-127"/>
              </a:rPr>
              <a:t>Структурный анализ, анализ транзакций, анализ игр, анализ сценариев</a:t>
            </a:r>
          </a:p>
        </p:txBody>
      </p:sp>
      <p:pic>
        <p:nvPicPr>
          <p:cNvPr id="11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1701440" y="144780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5008633" y="144018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715579" y="3067571"/>
            <a:ext cx="2318493" cy="3613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Диагностические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Объект 13"/>
          <p:cNvSpPr txBox="1">
            <a:spLocks/>
          </p:cNvSpPr>
          <p:nvPr/>
        </p:nvSpPr>
        <p:spPr>
          <a:xfrm>
            <a:off x="5075259" y="3069843"/>
            <a:ext cx="2318493" cy="361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Коррекционные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7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транзактного анализа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634" y="1552665"/>
            <a:ext cx="4380078" cy="48617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i="1" dirty="0" err="1" smtClean="0">
                <a:solidFill>
                  <a:srgbClr val="FF0000"/>
                </a:solidFill>
                <a:latin typeface="+mj-lt"/>
              </a:rPr>
              <a:t>Транзактный</a:t>
            </a:r>
            <a:r>
              <a:rPr lang="ru-RU" sz="24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+mj-lt"/>
              </a:rPr>
              <a:t>Анализ эффективен для разрешения многих проблем: </a:t>
            </a:r>
            <a:r>
              <a:rPr lang="ru-RU" sz="2400" dirty="0" err="1">
                <a:latin typeface="+mj-lt"/>
              </a:rPr>
              <a:t>транзактные</a:t>
            </a:r>
            <a:r>
              <a:rPr lang="ru-RU" sz="2400" dirty="0">
                <a:latin typeface="+mj-lt"/>
              </a:rPr>
              <a:t> аналитики работают с фобиями и зависимостями, помогают тем, кому трудно налаживать отношения с другими, кто слишком робок, </a:t>
            </a:r>
            <a:r>
              <a:rPr lang="ru-RU" sz="2400" dirty="0" err="1">
                <a:latin typeface="+mj-lt"/>
              </a:rPr>
              <a:t>неуверен</a:t>
            </a:r>
            <a:r>
              <a:rPr lang="ru-RU" sz="2400" dirty="0">
                <a:latin typeface="+mj-lt"/>
              </a:rPr>
              <a:t> в себе или, наоборот, агрессивен. </a:t>
            </a: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Этот </a:t>
            </a:r>
            <a:r>
              <a:rPr lang="ru-RU" sz="2400" dirty="0">
                <a:latin typeface="+mj-lt"/>
              </a:rPr>
              <a:t>метод применяется и для терапии «проблемных» супружеских пар — психотерапевт выясняет, в каких состояниях «я» они чаще всего находятся в момент общения и помогает мужу и жене лучше понимать друг друга и строить или реконструировать близкие отношения. </a:t>
            </a: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+mj-lt"/>
              </a:rPr>
              <a:t>Транзактный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анализ используется и в решении проблем личностного развития, выбора жизненного пути, а также отношений родителей и детей.</a:t>
            </a:r>
          </a:p>
          <a:p>
            <a:pPr marL="0" indent="0">
              <a:buNone/>
            </a:pPr>
            <a:r>
              <a:rPr lang="ru-RU" sz="2400" dirty="0" err="1">
                <a:latin typeface="+mj-lt"/>
              </a:rPr>
              <a:t>Т</a:t>
            </a:r>
            <a:r>
              <a:rPr lang="ru-RU" sz="2400" dirty="0" err="1" smtClean="0">
                <a:latin typeface="+mj-lt"/>
              </a:rPr>
              <a:t>ранзактные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аналитики работают с организациями, улучшая взаимопонимание сотрудников.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76" y="2129052"/>
            <a:ext cx="4132712" cy="30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31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511721"/>
            <a:ext cx="8215099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+mj-lt"/>
              </a:rPr>
              <a:t>Транзактный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Анализ практикуется как в группе, так и индивидуально – обычно терапевты рекомендуют сочетать оба способа. Работа эта связана со словом, эмоциями и чувствами (часто психотерапевты комбинируют </a:t>
            </a:r>
            <a:r>
              <a:rPr lang="ru-RU" dirty="0" err="1">
                <a:latin typeface="+mj-lt"/>
              </a:rPr>
              <a:t>трансактный</a:t>
            </a:r>
            <a:r>
              <a:rPr lang="ru-RU" dirty="0">
                <a:latin typeface="+mj-lt"/>
              </a:rPr>
              <a:t> анализ с техниками </a:t>
            </a:r>
            <a:r>
              <a:rPr lang="ru-RU" dirty="0" err="1">
                <a:latin typeface="+mj-lt"/>
              </a:rPr>
              <a:t>гештальт</a:t>
            </a:r>
            <a:r>
              <a:rPr lang="ru-RU" dirty="0">
                <a:latin typeface="+mj-lt"/>
              </a:rPr>
              <a:t>-психологии и  </a:t>
            </a:r>
            <a:r>
              <a:rPr lang="ru-RU" dirty="0" err="1">
                <a:latin typeface="+mj-lt"/>
              </a:rPr>
              <a:t>психодрамы</a:t>
            </a:r>
            <a:r>
              <a:rPr lang="ru-RU" dirty="0">
                <a:latin typeface="+mj-lt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+mj-lt"/>
              </a:rPr>
              <a:t>С</a:t>
            </a:r>
            <a:r>
              <a:rPr lang="ru-RU" dirty="0">
                <a:latin typeface="+mj-lt"/>
              </a:rPr>
              <a:t> самых первых сеансов клиент с заключает с терапевтом «контракт на изменение», в котором определяются цели пациента и пути их достижения. Контракт может быть откорректирован в ходе курса терапии.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+mj-lt"/>
              </a:rPr>
              <a:t>Сначала клиент с помощью терапевта, который посвящает его в принципы </a:t>
            </a:r>
            <a:r>
              <a:rPr lang="ru-RU" dirty="0" err="1">
                <a:latin typeface="+mj-lt"/>
              </a:rPr>
              <a:t>трансактного</a:t>
            </a:r>
            <a:r>
              <a:rPr lang="ru-RU" dirty="0">
                <a:latin typeface="+mj-lt"/>
              </a:rPr>
              <a:t> анализа, открывает для себя структуру своей личности, а затем начинает по внешним признакам распознавать, в каких состояниях «я» он чаще всего пребывает: Ребенка, Взрослого или Родителя, и как это сказывается на его поведении и общении.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+mj-lt"/>
              </a:rPr>
              <a:t>Затем терапевт побуждает клиента к раскрытию новых возможностей чувствовать, думать, действовать — в зависимости от того, что он сам ощущает, а не от того, как на это смотрят другие. </a:t>
            </a:r>
            <a:r>
              <a:rPr lang="ru-RU" dirty="0" err="1">
                <a:latin typeface="+mj-lt"/>
              </a:rPr>
              <a:t>Транзактный</a:t>
            </a:r>
            <a:r>
              <a:rPr lang="ru-RU" dirty="0">
                <a:latin typeface="+mj-lt"/>
              </a:rPr>
              <a:t> аналитик помогает клиенту измениться — вновь обрести в себе Естественного ребенка, укрепить позиции уставшего от борьбы Родителя, научиться разрешать свои проблемы с позиции Взрослого и восстановить уверенность в себе и в своих силах.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43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787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18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800" i="1" dirty="0" smtClean="0"/>
              <a:t>Какой из 4х методов понимания и </a:t>
            </a:r>
            <a:r>
              <a:rPr lang="ru-RU" sz="2800" i="1" dirty="0"/>
              <a:t>предсказания </a:t>
            </a:r>
            <a:r>
              <a:rPr lang="ru-RU" sz="2800" i="1" dirty="0" smtClean="0"/>
              <a:t>человека описывает то, </a:t>
            </a:r>
            <a:r>
              <a:rPr lang="ru-RU" sz="2800" i="1" dirty="0"/>
              <a:t>что происходит между двумя или более </a:t>
            </a:r>
            <a:r>
              <a:rPr lang="ru-RU" sz="2800" i="1" dirty="0" smtClean="0"/>
              <a:t>людьми?</a:t>
            </a:r>
          </a:p>
          <a:p>
            <a:pPr marL="0" lvl="0" indent="0">
              <a:buNone/>
            </a:pPr>
            <a:endParaRPr lang="ru-RU" sz="2800" i="1" dirty="0"/>
          </a:p>
          <a:p>
            <a:pPr marL="0" lvl="0" indent="0">
              <a:buNone/>
            </a:pPr>
            <a:r>
              <a:rPr lang="ru-RU" sz="2800" dirty="0" smtClean="0"/>
              <a:t>А) Анализ игр</a:t>
            </a:r>
          </a:p>
          <a:p>
            <a:pPr marL="0" lvl="0" indent="0">
              <a:buNone/>
            </a:pPr>
            <a:r>
              <a:rPr lang="ru-RU" sz="2800" dirty="0"/>
              <a:t>В</a:t>
            </a:r>
            <a:r>
              <a:rPr lang="ru-RU" sz="2800" dirty="0" smtClean="0"/>
              <a:t>) Анализ транзакций</a:t>
            </a:r>
          </a:p>
          <a:p>
            <a:pPr marL="0" lvl="0" indent="0">
              <a:buNone/>
            </a:pPr>
            <a:r>
              <a:rPr lang="ru-RU" sz="2800" dirty="0"/>
              <a:t>С</a:t>
            </a:r>
            <a:r>
              <a:rPr lang="ru-RU" sz="2800" dirty="0" smtClean="0"/>
              <a:t>)Анализ сценариев</a:t>
            </a:r>
          </a:p>
          <a:p>
            <a:pPr marL="0" lvl="0" indent="0">
              <a:buNone/>
            </a:pPr>
            <a:r>
              <a:rPr lang="en-US" sz="2800" dirty="0" smtClean="0"/>
              <a:t>D</a:t>
            </a:r>
            <a:r>
              <a:rPr lang="ru-RU" sz="2800" dirty="0" smtClean="0"/>
              <a:t>)Структурный анализ</a:t>
            </a:r>
            <a:endParaRPr lang="ru-RU" sz="2800" dirty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50" y="3357349"/>
            <a:ext cx="3500652" cy="35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Гуманистический подход (аффективный)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5565177"/>
            <a:ext cx="8351577" cy="75380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Аффективные теории сосредотачиваются на оказании </a:t>
            </a:r>
            <a:r>
              <a:rPr lang="ru-RU" dirty="0">
                <a:solidFill>
                  <a:srgbClr val="FF0000"/>
                </a:solidFill>
              </a:rPr>
              <a:t>эмоционального </a:t>
            </a:r>
            <a:r>
              <a:rPr lang="ru-RU" dirty="0"/>
              <a:t>воздействия на человека с целью вызвать изменения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19</a:t>
            </a:fld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03" y="1204327"/>
            <a:ext cx="5601838" cy="42013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77153" y="188275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66B81"/>
                </a:solidFill>
              </a:rPr>
              <a:t>1</a:t>
            </a:r>
            <a:endParaRPr lang="ru-RU" sz="60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66B8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0783" y="308948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48C"/>
                </a:solidFill>
              </a:rPr>
              <a:t>2</a:t>
            </a:r>
            <a:endParaRPr lang="ru-RU" sz="6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B48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0783" y="4105151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1C2C4"/>
                </a:solidFill>
              </a:rPr>
              <a:t>3</a:t>
            </a:r>
            <a:endParaRPr lang="ru-RU" sz="6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C1C2C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6140" y="2221310"/>
            <a:ext cx="30134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Личностно-центрированный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34764" y="3370014"/>
            <a:ext cx="30134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Экзистенциальный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37036" y="4477774"/>
            <a:ext cx="30134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Гештальт</a:t>
            </a:r>
            <a:r>
              <a:rPr lang="ru-RU" sz="1600" dirty="0" smtClean="0"/>
              <a:t>-терапевтический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05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48095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Содержание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174795"/>
            <a:ext cx="5664201" cy="555625"/>
            <a:chOff x="1248" y="1440"/>
            <a:chExt cx="3568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78"/>
              <a:ext cx="25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hlinkClick r:id="rId2" action="ppaction://hlinksldjump"/>
                </a:rPr>
                <a:t>- личностно-центрированный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1660195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8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 action="ppaction://hlinksldjump"/>
                </a:rPr>
                <a:t>Когнитивный подход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498395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hlinkClick r:id="rId4" action="ppaction://hlinksldjump"/>
                </a:rPr>
                <a:t>- Транзактный анализ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336595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1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5" action="ppaction://hlinksldjump"/>
                </a:rPr>
                <a:t>Гуманистический подход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035220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7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hlinkClick r:id="rId6" action="ppaction://hlinksldjump"/>
                </a:rPr>
                <a:t>- экзистенциальный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2140407" y="5795355"/>
            <a:ext cx="5427663" cy="555625"/>
            <a:chOff x="1248" y="1440"/>
            <a:chExt cx="3419" cy="350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4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hlinkClick r:id="rId7" action="ppaction://hlinksldjump"/>
                </a:rPr>
                <a:t>- </a:t>
              </a:r>
              <a:r>
                <a:rPr lang="ru-RU" sz="2400" dirty="0" err="1" smtClean="0">
                  <a:solidFill>
                    <a:srgbClr val="000000"/>
                  </a:solidFill>
                  <a:hlinkClick r:id="rId7" action="ppaction://hlinksldjump"/>
                </a:rPr>
                <a:t>гештальт</a:t>
              </a:r>
              <a:r>
                <a:rPr lang="ru-RU" sz="2400" dirty="0" smtClean="0">
                  <a:solidFill>
                    <a:srgbClr val="000000"/>
                  </a:solidFill>
                  <a:hlinkClick r:id="rId7" action="ppaction://hlinksldjump"/>
                </a:rPr>
                <a:t>-терапевтический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2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20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4717" y="1661848"/>
            <a:ext cx="8775510" cy="494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+mj-lt"/>
              </a:rPr>
              <a:t>Основываются на предположении о первичности аффекта как причины и побудителя определённых человеческих действий.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+mj-lt"/>
              </a:rPr>
              <a:t>Видят свою задачу в том, чтобы помочь человеку овладеть своими эмоциями или изменить их, что и будет предпосылкой для других изменений в жизни.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+mj-lt"/>
              </a:rPr>
              <a:t>Придерживаются гуманистических ориентаций, выражающиеся в признании уникальности роста и развития каждого отдельного человека.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+mj-lt"/>
              </a:rPr>
              <a:t>У всех теорий общая проблема – неопределённость методов.</a:t>
            </a:r>
            <a:endParaRPr lang="ru-RU" sz="2400" dirty="0">
              <a:latin typeface="+mj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всех теорий</a:t>
            </a:r>
            <a:endParaRPr lang="ru-RU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389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Личностно-центрированное консультирование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5405" r="48610" b="4579"/>
          <a:stretch/>
        </p:blipFill>
        <p:spPr>
          <a:xfrm>
            <a:off x="6136215" y="1733266"/>
            <a:ext cx="2693887" cy="3753134"/>
          </a:xfrm>
        </p:spPr>
      </p:pic>
      <p:sp>
        <p:nvSpPr>
          <p:cNvPr id="5" name="TextBox 4"/>
          <p:cNvSpPr txBox="1"/>
          <p:nvPr/>
        </p:nvSpPr>
        <p:spPr>
          <a:xfrm>
            <a:off x="6687413" y="5759350"/>
            <a:ext cx="155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Карл </a:t>
            </a:r>
            <a:r>
              <a:rPr lang="ru-RU" dirty="0" err="1" smtClean="0"/>
              <a:t>Роджерс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745469"/>
            <a:ext cx="6168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Цели.</a:t>
            </a:r>
            <a:r>
              <a:rPr lang="ru-RU" i="1" dirty="0"/>
              <a:t> </a:t>
            </a:r>
            <a:r>
              <a:rPr lang="ru-RU" dirty="0"/>
              <a:t>Подход сосредотачивается на личности человека, а не на его проблеме. Полноценно функционирующая личность начинает лучше относиться к себе и другим и принимать эффективные решения</a:t>
            </a:r>
            <a:r>
              <a:rPr lang="ru-RU" dirty="0" smtClean="0"/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28000"/>
            <a:ext cx="6168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B050"/>
                </a:solidFill>
              </a:rPr>
              <a:t>Понимание природы человека</a:t>
            </a:r>
            <a:r>
              <a:rPr lang="ru-RU" i="1" dirty="0"/>
              <a:t>.</a:t>
            </a:r>
            <a:endParaRPr lang="ru-RU" dirty="0"/>
          </a:p>
          <a:p>
            <a:pPr algn="just"/>
            <a:r>
              <a:rPr lang="ru-RU" dirty="0"/>
              <a:t>Особый взгляд на сущность человека. Люди считаются изначально наделёнными положительными качествами. Сущность человека определяется такими характеристиками как позитивность, устремлённость вперёд, конструктивность, реалистичность и надёжность. </a:t>
            </a:r>
          </a:p>
          <a:p>
            <a:pPr algn="just"/>
            <a:r>
              <a:rPr lang="ru-RU" dirty="0" smtClean="0"/>
              <a:t>Каждый </a:t>
            </a:r>
            <a:r>
              <a:rPr lang="ru-RU" dirty="0"/>
              <a:t>человек, начиная с младенческого возраста, является существом сознательным и движущимся к </a:t>
            </a:r>
            <a:r>
              <a:rPr lang="ru-RU" dirty="0" err="1"/>
              <a:t>самоактуализации</a:t>
            </a:r>
            <a:r>
              <a:rPr lang="ru-RU" dirty="0"/>
              <a:t>, от Я-реального к Я-идеальному.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21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30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личностно-центрированного консультирования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22</a:t>
            </a:fld>
            <a:endParaRPr lang="ru-RU"/>
          </a:p>
        </p:txBody>
      </p:sp>
      <p:pic>
        <p:nvPicPr>
          <p:cNvPr id="19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6" y="2057400"/>
            <a:ext cx="2698580" cy="43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32" y="2057399"/>
            <a:ext cx="2677608" cy="428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1701440" y="144780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5008633" y="144018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бъект 13"/>
          <p:cNvSpPr>
            <a:spLocks noGrp="1"/>
          </p:cNvSpPr>
          <p:nvPr>
            <p:ph idx="1"/>
          </p:nvPr>
        </p:nvSpPr>
        <p:spPr>
          <a:xfrm>
            <a:off x="1715579" y="3067571"/>
            <a:ext cx="2318493" cy="3613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Диагностические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Объект 13"/>
          <p:cNvSpPr txBox="1">
            <a:spLocks/>
          </p:cNvSpPr>
          <p:nvPr/>
        </p:nvSpPr>
        <p:spPr>
          <a:xfrm>
            <a:off x="5075259" y="3069843"/>
            <a:ext cx="2318493" cy="361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Коррекционные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ctangle 19"/>
          <p:cNvSpPr/>
          <p:nvPr/>
        </p:nvSpPr>
        <p:spPr>
          <a:xfrm>
            <a:off x="1729367" y="3434377"/>
            <a:ext cx="2209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sz="1600" dirty="0" smtClean="0"/>
              <a:t>Почти не применяют, а применяют только по просьбе клиента.</a:t>
            </a:r>
          </a:p>
          <a:p>
            <a:pPr>
              <a:tabLst>
                <a:tab pos="482600" algn="l"/>
              </a:tabLst>
            </a:pPr>
            <a:r>
              <a:rPr lang="ru-RU" altLang="ko-KR" sz="1600" dirty="0" smtClean="0">
                <a:ea typeface="돋움" pitchFamily="50" charset="-127"/>
              </a:rPr>
              <a:t>Психолога интересуют не результаты тестирования, а как к этим результатам относится клиент.</a:t>
            </a:r>
            <a:endParaRPr lang="en-US" altLang="ko-KR" sz="1600" dirty="0">
              <a:ea typeface="돋움" pitchFamily="50" charset="-127"/>
            </a:endParaRPr>
          </a:p>
        </p:txBody>
      </p:sp>
      <p:sp>
        <p:nvSpPr>
          <p:cNvPr id="29" name="Rectangle 19"/>
          <p:cNvSpPr/>
          <p:nvPr/>
        </p:nvSpPr>
        <p:spPr>
          <a:xfrm>
            <a:off x="5157287" y="3436649"/>
            <a:ext cx="220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sz="1600" dirty="0" smtClean="0"/>
              <a:t>Активное и пассивное слушание;</a:t>
            </a:r>
          </a:p>
          <a:p>
            <a:pPr>
              <a:tabLst>
                <a:tab pos="482600" algn="l"/>
              </a:tabLst>
            </a:pPr>
            <a:r>
              <a:rPr lang="ru-RU" altLang="ko-KR" sz="1600" dirty="0" smtClean="0">
                <a:ea typeface="돋움" pitchFamily="50" charset="-127"/>
              </a:rPr>
              <a:t>Точное отражение мыслей и чувств;</a:t>
            </a:r>
          </a:p>
          <a:p>
            <a:pPr>
              <a:tabLst>
                <a:tab pos="482600" algn="l"/>
              </a:tabLst>
            </a:pPr>
            <a:r>
              <a:rPr lang="ru-RU" altLang="ko-KR" sz="1600" dirty="0" smtClean="0">
                <a:ea typeface="돋움" pitchFamily="50" charset="-127"/>
              </a:rPr>
              <a:t>Разъяснение;</a:t>
            </a:r>
          </a:p>
          <a:p>
            <a:pPr>
              <a:tabLst>
                <a:tab pos="482600" algn="l"/>
              </a:tabLst>
            </a:pPr>
            <a:r>
              <a:rPr lang="ru-RU" altLang="ko-KR" sz="1600" dirty="0" smtClean="0">
                <a:ea typeface="돋움" pitchFamily="50" charset="-127"/>
              </a:rPr>
              <a:t>Рекомендации общего характера.</a:t>
            </a:r>
            <a:endParaRPr lang="en-US" altLang="ko-KR" sz="1600" dirty="0"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10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1255594"/>
            <a:ext cx="8993875" cy="5213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Оценка теории.</a:t>
            </a:r>
            <a:endParaRPr lang="ru-RU" dirty="0"/>
          </a:p>
          <a:p>
            <a:pPr marL="0" indent="0">
              <a:buNone/>
            </a:pPr>
            <a:r>
              <a:rPr lang="ru-RU" i="1" dirty="0">
                <a:solidFill>
                  <a:srgbClr val="00B050"/>
                </a:solidFill>
              </a:rPr>
              <a:t>Уникальность: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ru-RU" dirty="0"/>
              <a:t>Используется для решения широкого круга человеческих проблем, включая такие как трудовые отношения, развитие качеств руководителя, международная дипломатия.</a:t>
            </a:r>
          </a:p>
          <a:p>
            <a:pPr lvl="0"/>
            <a:r>
              <a:rPr lang="ru-RU" dirty="0"/>
              <a:t>Подход инициировал проведение множества научных изысканий</a:t>
            </a:r>
          </a:p>
          <a:p>
            <a:pPr lvl="0"/>
            <a:r>
              <a:rPr lang="ru-RU" dirty="0"/>
              <a:t>Подход характеризуется положительным взглядом на человеческую природу.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B0F0"/>
                </a:solidFill>
              </a:rPr>
              <a:t>Ограничения</a:t>
            </a:r>
            <a:r>
              <a:rPr lang="ru-RU" dirty="0">
                <a:solidFill>
                  <a:srgbClr val="00B0F0"/>
                </a:solidFill>
              </a:rPr>
              <a:t>:</a:t>
            </a:r>
          </a:p>
          <a:p>
            <a:pPr lvl="0"/>
            <a:r>
              <a:rPr lang="ru-RU" dirty="0"/>
              <a:t>Отсутствует однозначно определённая терминология и методы.</a:t>
            </a:r>
          </a:p>
          <a:p>
            <a:pPr lvl="0"/>
            <a:r>
              <a:rPr lang="ru-RU" dirty="0"/>
              <a:t>Эффективность использования зависит от способных, понятливых, трудолюбивых клиентов.</a:t>
            </a:r>
          </a:p>
          <a:p>
            <a:pPr lvl="0"/>
            <a:r>
              <a:rPr lang="ru-RU" dirty="0"/>
              <a:t>Не признаёт постановки диагноза, бессознательных, врождённых, сексуальных и агрессивных инстинктов.</a:t>
            </a:r>
          </a:p>
          <a:p>
            <a:pPr lvl="0"/>
            <a:r>
              <a:rPr lang="ru-RU" dirty="0"/>
              <a:t>Чрезмерно оптимистичен.</a:t>
            </a:r>
          </a:p>
          <a:p>
            <a:pPr lvl="0"/>
            <a:r>
              <a:rPr lang="ru-RU" dirty="0"/>
              <a:t> Обращается только к поверхностным проблемам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23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91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Экзистенциальный подход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9796" r="60727" b="8656"/>
          <a:stretch/>
        </p:blipFill>
        <p:spPr>
          <a:xfrm>
            <a:off x="6823891" y="1288449"/>
            <a:ext cx="1793888" cy="2576855"/>
          </a:xfrm>
        </p:spPr>
      </p:pic>
      <p:sp>
        <p:nvSpPr>
          <p:cNvPr id="5" name="TextBox 4"/>
          <p:cNvSpPr txBox="1"/>
          <p:nvPr/>
        </p:nvSpPr>
        <p:spPr>
          <a:xfrm>
            <a:off x="7044561" y="3861478"/>
            <a:ext cx="125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Ролло </a:t>
            </a:r>
            <a:r>
              <a:rPr lang="ru-RU" dirty="0" err="1" smtClean="0"/>
              <a:t>Мэй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9" t="23930" r="5423" b="4959"/>
          <a:stretch/>
        </p:blipFill>
        <p:spPr>
          <a:xfrm>
            <a:off x="6823891" y="4183460"/>
            <a:ext cx="1815142" cy="2396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893" y="1447885"/>
            <a:ext cx="64895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B050"/>
                </a:solidFill>
              </a:rPr>
              <a:t>Понимание природы человека.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/>
              <a:t>	Люди строят свою жизнь путём выборов, которые они делают. Даже в самых сложных ситуациях, например, в концлагере  существует выбор – между жизнью и смертью.</a:t>
            </a:r>
          </a:p>
          <a:p>
            <a:r>
              <a:rPr lang="ru-RU" dirty="0"/>
              <a:t>	Человек – автор своей жизни. Люди ответственны за свой выбор.</a:t>
            </a:r>
          </a:p>
          <a:p>
            <a:r>
              <a:rPr lang="ru-RU" dirty="0"/>
              <a:t>	Общее для всех экзистенциальных теорий – признание значения страданий, ценностей свободы, большое внимание уделяется поиску смысла жизни.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1297" y="6525110"/>
            <a:ext cx="166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Виктор </a:t>
            </a:r>
            <a:r>
              <a:rPr lang="ru-RU" dirty="0" err="1" smtClean="0"/>
              <a:t>Франкл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893" y="4192770"/>
            <a:ext cx="6489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Цели </a:t>
            </a:r>
            <a:r>
              <a:rPr lang="ru-RU" dirty="0"/>
              <a:t>– помочь человеку осознать значение ответственности за свою жизнь, добиться понимания смысла жизни, осознать свою уникальность, улучшить взаимоотношения с людьми.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Методы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Методов меньше, чем в других подходах. Каждый человек считается уникальным.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обнаружить смысл жизни тремя способами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94" y="1648203"/>
            <a:ext cx="4475613" cy="5011903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2800" dirty="0" smtClean="0">
                <a:latin typeface="+mj-lt"/>
              </a:rPr>
              <a:t>путём </a:t>
            </a:r>
            <a:r>
              <a:rPr lang="ru-RU" sz="2800" dirty="0">
                <a:latin typeface="+mj-lt"/>
              </a:rPr>
              <a:t>совершения поступка, т.е. достижения цели или выполнения чего-либо.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>
                <a:latin typeface="+mj-lt"/>
              </a:rPr>
              <a:t>Путём переживания ценности, например, восторгаясь творениями природы, культуры или любви.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>
                <a:latin typeface="+mj-lt"/>
              </a:rPr>
              <a:t> Путём страдания.</a:t>
            </a:r>
          </a:p>
          <a:p>
            <a:pPr marL="0" indent="0" algn="just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Одна из центральных проблем подхода –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место и смысл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тревожности в жизни человека.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Они считают, что умеренная тревожность может оказаться полезной и может содействовать изменению человека.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81" y="1714500"/>
            <a:ext cx="3117272" cy="3428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2799" y="5310459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Франкл</a:t>
            </a:r>
            <a:r>
              <a:rPr lang="ru-RU" dirty="0" smtClean="0"/>
              <a:t> «Человек в поисках смысла»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450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" y="1446662"/>
            <a:ext cx="8625386" cy="5268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Оценка теории.</a:t>
            </a:r>
            <a:endParaRPr lang="ru-RU" dirty="0"/>
          </a:p>
          <a:p>
            <a:pPr marL="0" indent="0">
              <a:buNone/>
            </a:pPr>
            <a:r>
              <a:rPr lang="ru-RU" i="1" dirty="0" smtClean="0">
                <a:solidFill>
                  <a:srgbClr val="00B050"/>
                </a:solidFill>
              </a:rPr>
              <a:t>Уникальность</a:t>
            </a:r>
            <a:r>
              <a:rPr lang="ru-RU" dirty="0">
                <a:solidFill>
                  <a:srgbClr val="00B050"/>
                </a:solidFill>
              </a:rPr>
              <a:t>:</a:t>
            </a:r>
          </a:p>
          <a:p>
            <a:pPr lvl="0"/>
            <a:r>
              <a:rPr lang="ru-RU" dirty="0"/>
              <a:t>Подчёркивается неповторимость каждого человека.</a:t>
            </a:r>
          </a:p>
          <a:p>
            <a:pPr lvl="0"/>
            <a:r>
              <a:rPr lang="ru-RU" dirty="0"/>
              <a:t>Гуманное отношение к человеку.</a:t>
            </a:r>
          </a:p>
          <a:p>
            <a:pPr lvl="0"/>
            <a:r>
              <a:rPr lang="ru-RU" dirty="0"/>
              <a:t>Признаёт, что тревожность – не обязательно отрицательный момент.</a:t>
            </a:r>
          </a:p>
          <a:p>
            <a:pPr lvl="0"/>
            <a:r>
              <a:rPr lang="ru-RU" dirty="0"/>
              <a:t>Подчёркивается, что развитие человека продолжается непрерывно.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B0F0"/>
                </a:solidFill>
              </a:rPr>
              <a:t>Ограничения</a:t>
            </a:r>
            <a:r>
              <a:rPr lang="ru-RU" i="1" dirty="0">
                <a:solidFill>
                  <a:srgbClr val="00B0F0"/>
                </a:solidFill>
              </a:rPr>
              <a:t>:</a:t>
            </a:r>
            <a:endParaRPr lang="ru-RU" dirty="0">
              <a:solidFill>
                <a:srgbClr val="00B0F0"/>
              </a:solidFill>
            </a:endParaRPr>
          </a:p>
          <a:p>
            <a:pPr lvl="0"/>
            <a:r>
              <a:rPr lang="ru-RU" dirty="0"/>
              <a:t>Отсутствие методов работы.</a:t>
            </a:r>
          </a:p>
          <a:p>
            <a:pPr lvl="0"/>
            <a:r>
              <a:rPr lang="ru-RU" dirty="0"/>
              <a:t>Не достаточно существует образовательных и </a:t>
            </a:r>
            <a:r>
              <a:rPr lang="ru-RU" dirty="0" err="1"/>
              <a:t>тренинговых</a:t>
            </a:r>
            <a:r>
              <a:rPr lang="ru-RU" dirty="0"/>
              <a:t> программ. Каждый практик считается уникальным.</a:t>
            </a:r>
          </a:p>
          <a:p>
            <a:pPr lvl="0"/>
            <a:r>
              <a:rPr lang="ru-RU" dirty="0"/>
              <a:t>Подход ближе к экзистенциальной философии, что ограничивает его полезность.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26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3957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6758"/>
            <a:ext cx="7886700" cy="1325563"/>
          </a:xfrm>
        </p:spPr>
        <p:txBody>
          <a:bodyPr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Гештальт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-психология </a:t>
            </a:r>
            <a:r>
              <a:rPr lang="ru-RU" dirty="0" smtClean="0"/>
              <a:t>(</a:t>
            </a:r>
            <a:r>
              <a:rPr lang="ru-RU" dirty="0" smtClean="0"/>
              <a:t>«</a:t>
            </a:r>
            <a:r>
              <a:rPr lang="ru-RU" dirty="0" err="1"/>
              <a:t>гештальт</a:t>
            </a:r>
            <a:r>
              <a:rPr lang="ru-RU" dirty="0"/>
              <a:t>» означает целостный образ</a:t>
            </a:r>
            <a:r>
              <a:rPr lang="ru-RU" dirty="0" smtClean="0"/>
              <a:t>.)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r="41737"/>
          <a:stretch/>
        </p:blipFill>
        <p:spPr>
          <a:xfrm>
            <a:off x="6318916" y="1806683"/>
            <a:ext cx="2524836" cy="316928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819927"/>
            <a:ext cx="63325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B050"/>
                </a:solidFill>
              </a:rPr>
              <a:t>Понимание природы человека.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/>
              <a:t>	Люди в процессе жизни стремятся к целостности и законченности. Каждый человек пытается жить целостно и продуктивно, стремясь координировать различные части личности в здоровое, единое целое. </a:t>
            </a:r>
          </a:p>
          <a:p>
            <a:r>
              <a:rPr lang="ru-RU" dirty="0"/>
              <a:t>	Каждая личность способна меняться и нести ответственность за свои действия. </a:t>
            </a:r>
          </a:p>
          <a:p>
            <a:r>
              <a:rPr lang="ru-RU" dirty="0"/>
              <a:t>	В происходящих вокруг событиях люди являются активными участниками, актёрами, а не только пассивными участниками.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326420"/>
            <a:ext cx="8406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FF0000"/>
                </a:solidFill>
              </a:rPr>
              <a:t>Цели</a:t>
            </a:r>
            <a:r>
              <a:rPr lang="ru-RU" i="1" dirty="0"/>
              <a:t> </a:t>
            </a:r>
            <a:r>
              <a:rPr lang="ru-RU" dirty="0"/>
              <a:t>работы </a:t>
            </a:r>
            <a:r>
              <a:rPr lang="ru-RU" dirty="0" err="1"/>
              <a:t>гештальт</a:t>
            </a:r>
            <a:r>
              <a:rPr lang="ru-RU" dirty="0"/>
              <a:t>-психолога: помочь человеку завершить задачи прошлого, чтобы он мог достичь внутренней интегрированности личности.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9025" y="493967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Фриц </a:t>
            </a:r>
            <a:r>
              <a:rPr lang="ru-RU" dirty="0" err="1" smtClean="0"/>
              <a:t>Перлз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27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13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405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Гештальт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-психологии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2542" y="6397295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t>28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457950" y="62335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6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948216"/>
            <a:ext cx="2647665" cy="42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43" y="1948215"/>
            <a:ext cx="6646460" cy="428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104624" y="1338616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4844857" y="1330996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13"/>
          <p:cNvSpPr txBox="1">
            <a:spLocks/>
          </p:cNvSpPr>
          <p:nvPr/>
        </p:nvSpPr>
        <p:spPr>
          <a:xfrm>
            <a:off x="159707" y="2958387"/>
            <a:ext cx="2318493" cy="361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Диагностические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3"/>
          <p:cNvSpPr txBox="1">
            <a:spLocks/>
          </p:cNvSpPr>
          <p:nvPr/>
        </p:nvSpPr>
        <p:spPr>
          <a:xfrm>
            <a:off x="4133547" y="2783235"/>
            <a:ext cx="3935182" cy="361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Коррекционные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9"/>
          <p:cNvSpPr/>
          <p:nvPr/>
        </p:nvSpPr>
        <p:spPr>
          <a:xfrm>
            <a:off x="173495" y="3325193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82600" algn="l"/>
              </a:tabLst>
            </a:pPr>
            <a:r>
              <a:rPr lang="ru-RU" sz="1600" dirty="0" smtClean="0"/>
              <a:t>Разработаны и применяются очень много.</a:t>
            </a:r>
            <a:endParaRPr lang="en-US" altLang="ko-KR" sz="1600" dirty="0">
              <a:ea typeface="돋움" pitchFamily="50" charset="-127"/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2370279" y="2988679"/>
            <a:ext cx="6340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ru-RU" dirty="0"/>
              <a:t>Работа со сновидениями. В отличие от психоаналитиков </a:t>
            </a:r>
            <a:r>
              <a:rPr lang="ru-RU" dirty="0" err="1"/>
              <a:t>гештальт</a:t>
            </a:r>
            <a:r>
              <a:rPr lang="ru-RU" dirty="0"/>
              <a:t>–психологи не занимаются интерпретацией сновидений. После того как человек расскажет сновидение, его просят побыть каждой из составных частей сновидения. Таким образом можно достичь большего контакта с разнообразными аспектами своей личности.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dirty="0"/>
              <a:t>Техника пустого стула. Человек говорит со стулом как с одной частью себя или с другим человеком, воображая, что он сидит на пустом стуле.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310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работы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гештальт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-психологов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1825625"/>
            <a:ext cx="8761863" cy="435133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Принцип 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«сейчас»: </a:t>
            </a:r>
            <a:r>
              <a:rPr lang="ru-RU" sz="2800" dirty="0">
                <a:latin typeface="+mj-lt"/>
              </a:rPr>
              <a:t>всегда использовать в речи настоящее время. </a:t>
            </a:r>
            <a:r>
              <a:rPr lang="ru-RU" sz="2800" dirty="0" err="1">
                <a:latin typeface="+mj-lt"/>
              </a:rPr>
              <a:t>Перлз</a:t>
            </a:r>
            <a:r>
              <a:rPr lang="ru-RU" sz="2800" dirty="0">
                <a:latin typeface="+mj-lt"/>
              </a:rPr>
              <a:t>: «Прошлого уже нет. Будущего ещё нет. Существует только настоящее».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  <a:latin typeface="+mj-lt"/>
              </a:rPr>
              <a:t>Принцип «Я – Ты»: </a:t>
            </a:r>
            <a:r>
              <a:rPr lang="ru-RU" sz="2800" dirty="0">
                <a:latin typeface="+mj-lt"/>
              </a:rPr>
              <a:t>всегда непосредственно обращаться к кому-либо, вместо того, чтобы рассказывать о нём психологу.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  <a:latin typeface="+mj-lt"/>
              </a:rPr>
              <a:t>Использовать местоимение «Я», </a:t>
            </a:r>
            <a:r>
              <a:rPr lang="ru-RU" sz="2800" dirty="0">
                <a:latin typeface="+mj-lt"/>
              </a:rPr>
              <a:t>особенно при разговоре о себе. Часто люди говорят о себе, своих чувствах, объективируя их: «Что-то меня беспокоит, давит» вместо «Я беспокоюсь».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1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Когнитивный подход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3956998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Когниции (знания</a:t>
            </a:r>
            <a:r>
              <a:rPr lang="ru-RU" i="1" dirty="0">
                <a:solidFill>
                  <a:srgbClr val="FF0000"/>
                </a:solidFill>
              </a:rPr>
              <a:t>)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это мысли, убеждения, представления, которые складываются у людей относительно событий в их</a:t>
            </a:r>
            <a:r>
              <a:rPr lang="ru-RU" i="1" dirty="0"/>
              <a:t> </a:t>
            </a:r>
            <a:r>
              <a:rPr lang="ru-RU" dirty="0"/>
              <a:t>жизни</a:t>
            </a:r>
            <a:r>
              <a:rPr lang="ru-RU" i="1" dirty="0"/>
              <a:t>.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Общая </a:t>
            </a:r>
            <a:r>
              <a:rPr lang="ru-RU" i="1" dirty="0"/>
              <a:t>предпосылка всех когнитивных теорий</a:t>
            </a:r>
            <a:r>
              <a:rPr lang="ru-RU" dirty="0"/>
              <a:t> –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мышление</a:t>
            </a:r>
            <a:r>
              <a:rPr lang="ru-RU" dirty="0"/>
              <a:t> людей в значительной мере определяет их чувства и поведение. Если люди изменят свой способ мышления, то изменятся их чувства и поведение.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2886" r="30000" b="12239"/>
          <a:stretch/>
        </p:blipFill>
        <p:spPr>
          <a:xfrm>
            <a:off x="4681182" y="1392069"/>
            <a:ext cx="1766746" cy="2149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2204" y="358211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Аарон Бек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20" y="1388659"/>
            <a:ext cx="1435008" cy="2152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2620" y="3584384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Дэвид Бернс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39756" y="6464112"/>
            <a:ext cx="16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Альберт Эллис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56" y="3984684"/>
            <a:ext cx="1658029" cy="2487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2437" r="53781" b="15020"/>
          <a:stretch/>
        </p:blipFill>
        <p:spPr>
          <a:xfrm>
            <a:off x="6864824" y="3951445"/>
            <a:ext cx="1801216" cy="25126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4076" y="6452736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Эрик Берн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49278" y="6356351"/>
            <a:ext cx="2057400" cy="365125"/>
          </a:xfrm>
        </p:spPr>
        <p:txBody>
          <a:bodyPr/>
          <a:lstStyle/>
          <a:p>
            <a:fld id="{CC173F88-3387-453B-9303-AC0210B95CB8}" type="slidenum">
              <a:rPr lang="ru-RU" sz="2400" smtClean="0"/>
              <a:t>3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67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5594"/>
            <a:ext cx="9144000" cy="56024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/>
              <a:t>Оценка теории.</a:t>
            </a:r>
            <a:endParaRPr lang="ru-RU" dirty="0"/>
          </a:p>
          <a:p>
            <a:pPr marL="0" indent="0">
              <a:buNone/>
            </a:pPr>
            <a:r>
              <a:rPr lang="ru-RU" i="1" dirty="0">
                <a:solidFill>
                  <a:srgbClr val="00B050"/>
                </a:solidFill>
              </a:rPr>
              <a:t>Уникальность</a:t>
            </a:r>
            <a:r>
              <a:rPr lang="ru-RU" dirty="0">
                <a:solidFill>
                  <a:srgbClr val="00B050"/>
                </a:solidFill>
              </a:rPr>
              <a:t>:</a:t>
            </a:r>
          </a:p>
          <a:p>
            <a:pPr lvl="0" algn="just"/>
            <a:r>
              <a:rPr lang="ru-RU" dirty="0"/>
              <a:t>Человек понимается как целостная личность, которая стремится к взаимодействию с окружающей средой по принципу «здесь и сейчас»</a:t>
            </a:r>
          </a:p>
          <a:p>
            <a:pPr lvl="0" algn="just"/>
            <a:r>
              <a:rPr lang="ru-RU" dirty="0"/>
              <a:t>Подход в первую очередь акцентирован на действии, а не на разговоре.</a:t>
            </a:r>
          </a:p>
          <a:p>
            <a:pPr lvl="0" algn="just"/>
            <a:r>
              <a:rPr lang="ru-RU" dirty="0"/>
              <a:t>Подход гибок и не ограничивается несколькими методами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B0F0"/>
                </a:solidFill>
              </a:rPr>
              <a:t>Ограничения:</a:t>
            </a:r>
            <a:endParaRPr lang="ru-RU" dirty="0">
              <a:solidFill>
                <a:srgbClr val="00B0F0"/>
              </a:solidFill>
            </a:endParaRPr>
          </a:p>
          <a:p>
            <a:pPr lvl="0" algn="just"/>
            <a:r>
              <a:rPr lang="ru-RU" dirty="0"/>
              <a:t>Подходу не хватает прочной теоретической базы.</a:t>
            </a:r>
          </a:p>
          <a:p>
            <a:pPr lvl="0" algn="just"/>
            <a:r>
              <a:rPr lang="ru-RU" dirty="0"/>
              <a:t>Избегает применения диагностики и тестирования. Часть людей нуждается в тщательной проверке перед применением столь интенсивного метода.</a:t>
            </a:r>
          </a:p>
          <a:p>
            <a:pPr lvl="0" algn="just"/>
            <a:r>
              <a:rPr lang="ru-RU" dirty="0"/>
              <a:t>Подход слишком концентрирован на индивидуальном развитии. Хотя многие теории сосредоточены на индивидуальном развитии, но </a:t>
            </a:r>
            <a:r>
              <a:rPr lang="ru-RU" dirty="0" err="1"/>
              <a:t>гештальт</a:t>
            </a:r>
            <a:r>
              <a:rPr lang="ru-RU" dirty="0"/>
              <a:t>-психология считается экстремальной.</a:t>
            </a:r>
          </a:p>
          <a:p>
            <a:pPr marL="0" indent="0">
              <a:buNone/>
            </a:pPr>
            <a:r>
              <a:rPr lang="ru-RU" dirty="0"/>
              <a:t>	Примером является </a:t>
            </a:r>
            <a:r>
              <a:rPr lang="ru-RU" dirty="0" err="1"/>
              <a:t>гештальт</a:t>
            </a:r>
            <a:r>
              <a:rPr lang="ru-RU" dirty="0"/>
              <a:t>-молитва:</a:t>
            </a:r>
          </a:p>
          <a:p>
            <a:pPr marL="0" indent="0">
              <a:buNone/>
            </a:pPr>
            <a:r>
              <a:rPr lang="ru-RU" dirty="0"/>
              <a:t>«Я делаю моё дело, а ты делаешь своё.</a:t>
            </a:r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не для того в этом мире, чтобы соответствовать твоим </a:t>
            </a:r>
            <a:r>
              <a:rPr lang="ru-RU" dirty="0" smtClean="0"/>
              <a:t>ожиданиям.</a:t>
            </a:r>
          </a:p>
          <a:p>
            <a:pPr marL="0" indent="0">
              <a:buNone/>
            </a:pPr>
            <a:r>
              <a:rPr lang="ru-RU" dirty="0" smtClean="0"/>
              <a:t>Ты </a:t>
            </a:r>
            <a:r>
              <a:rPr lang="ru-RU" dirty="0"/>
              <a:t>в этом мире не для того, чтобы соответствовать моим.</a:t>
            </a:r>
          </a:p>
          <a:p>
            <a:pPr marL="0" indent="0">
              <a:buNone/>
            </a:pPr>
            <a:r>
              <a:rPr lang="ru-RU" dirty="0" smtClean="0"/>
              <a:t>Ты </a:t>
            </a:r>
            <a:r>
              <a:rPr lang="ru-RU" dirty="0"/>
              <a:t>– это ты, а я – это 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если случайно мы находим друг друга, это прекрасно.</a:t>
            </a:r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нет, этому нельзя помочь».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30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61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9462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Личностно-центрированная терапия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1337481"/>
            <a:ext cx="8802806" cy="510426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atin typeface="+mj-lt"/>
              </a:rPr>
              <a:t>Целью личностно- центрированной  терапии</a:t>
            </a:r>
            <a:r>
              <a:rPr lang="ru-RU" dirty="0">
                <a:latin typeface="+mj-lt"/>
              </a:rPr>
              <a:t>  является помощь человеку в приведении его Я-концепции в большее соответствие с испытываемым опытом и достижение большего </a:t>
            </a:r>
            <a:r>
              <a:rPr lang="ru-RU" dirty="0" err="1">
                <a:latin typeface="+mj-lt"/>
              </a:rPr>
              <a:t>самопринятия</a:t>
            </a:r>
            <a:r>
              <a:rPr lang="ru-RU" dirty="0">
                <a:latin typeface="+mj-lt"/>
              </a:rPr>
              <a:t>, что позволит ему в большей степени реализовать свой природный потенциал.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+mj-lt"/>
              </a:rPr>
              <a:t>Центром терапевтического процесса</a:t>
            </a:r>
            <a:r>
              <a:rPr lang="ru-RU" dirty="0">
                <a:latin typeface="+mj-lt"/>
              </a:rPr>
              <a:t> является не диагноз или симптом, а сам человек во всей его целостности. Личностно-центрированная психотерапия – не директивный метод работы. Отношения клиент – терапевт формируются, как отношения на равных. Психолог не направляет своего клиента, а скорее сопровождает его в процессе терапии. Основной задачей терапевта является создание таких условий, которые способствуют актуализации внутренних ресурсов клиента</a:t>
            </a:r>
            <a:r>
              <a:rPr lang="ru-RU" dirty="0" smtClean="0"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+mj-lt"/>
              </a:rPr>
              <a:t>Человек с точки зрения личностно-центрированной психотерапии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</a:rPr>
              <a:t>С точки зрения личностно-центрированного подхода, человек по своей природе конструктивен и обладает врожденным стремлением к развитию и </a:t>
            </a:r>
            <a:r>
              <a:rPr lang="ru-RU" dirty="0" err="1">
                <a:latin typeface="+mj-lt"/>
              </a:rPr>
              <a:t>самоактуализации</a:t>
            </a:r>
            <a:r>
              <a:rPr lang="ru-RU" dirty="0">
                <a:latin typeface="+mj-lt"/>
              </a:rPr>
              <a:t>. Однако, вследствие пережитого ранее негативного опыта, тенденция к личностному росту может затормаживаться или искажаться, создавая тем самым целый ряд психологических проблем и симптомов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60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0184"/>
            <a:ext cx="9144000" cy="55478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300" dirty="0">
                <a:latin typeface="+mj-lt"/>
              </a:rPr>
              <a:t>Чтобы избавиться от психопатологий любого рода, человеку достаточно пройти 4 уровня мотивации (под пристальным наблюдением и контролем специалиста).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300" b="1" dirty="0">
                <a:latin typeface="+mj-lt"/>
              </a:rPr>
              <a:t>1 уровень</a:t>
            </a:r>
            <a:endParaRPr lang="ru-RU" sz="2300" dirty="0">
              <a:latin typeface="+mj-lt"/>
            </a:endParaRPr>
          </a:p>
          <a:p>
            <a:pPr marL="0" indent="0">
              <a:buNone/>
            </a:pPr>
            <a:r>
              <a:rPr lang="ru-RU" sz="2300" dirty="0">
                <a:latin typeface="+mj-lt"/>
              </a:rPr>
              <a:t>Задать себе вопрос: «Могу я существовать в этом мире?». Самый сложный шаг. Нужно понять и принять свою сущность такой, какая она есть, со всеми её страхами и переживаниями, проблемами и трудностями. Не все выдерживают встречу с самим собой, не прикрытым ложью и самообманом.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300" b="1" dirty="0">
                <a:latin typeface="+mj-lt"/>
              </a:rPr>
              <a:t>2 уровень</a:t>
            </a:r>
            <a:endParaRPr lang="ru-RU" sz="2300" dirty="0">
              <a:latin typeface="+mj-lt"/>
            </a:endParaRPr>
          </a:p>
          <a:p>
            <a:pPr marL="0" indent="0">
              <a:buNone/>
            </a:pPr>
            <a:r>
              <a:rPr lang="ru-RU" sz="2300" dirty="0">
                <a:latin typeface="+mj-lt"/>
              </a:rPr>
              <a:t>Вопрос: «Мне нравится жить?». Нужно найти в своём существовании, каким бы тяжёлым оно ни было, положительные моменты.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300" b="1" dirty="0">
                <a:latin typeface="+mj-lt"/>
              </a:rPr>
              <a:t>3 уровень</a:t>
            </a:r>
            <a:endParaRPr lang="ru-RU" sz="2300" dirty="0">
              <a:latin typeface="+mj-lt"/>
            </a:endParaRPr>
          </a:p>
          <a:p>
            <a:pPr marL="0" indent="0">
              <a:buNone/>
            </a:pPr>
            <a:r>
              <a:rPr lang="ru-RU" sz="2300" dirty="0">
                <a:latin typeface="+mj-lt"/>
              </a:rPr>
              <a:t>Вопрос: «Имею я право быть таким?». Проводится достаточно глубокая </a:t>
            </a:r>
            <a:r>
              <a:rPr lang="ru-RU" sz="2300" dirty="0" err="1">
                <a:latin typeface="+mj-lt"/>
              </a:rPr>
              <a:t>саморефлексия</a:t>
            </a:r>
            <a:r>
              <a:rPr lang="ru-RU" sz="2300" dirty="0">
                <a:latin typeface="+mj-lt"/>
              </a:rPr>
              <a:t> мыслей и поступков. Клиент либо пересматривает собственные ценности, либо корректирует прошлую систему личностных стандартов. Но в любом случае психотерапевт подводит к мысли о том, что каждый человек имеет право быть таким, какой он есть, не ориентируясь на мнение общества и стереотипы.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300" b="1" dirty="0">
                <a:latin typeface="+mj-lt"/>
              </a:rPr>
              <a:t>4 уровень</a:t>
            </a:r>
            <a:endParaRPr lang="ru-RU" sz="2300" dirty="0">
              <a:latin typeface="+mj-lt"/>
            </a:endParaRPr>
          </a:p>
          <a:p>
            <a:pPr marL="0" indent="0">
              <a:buNone/>
            </a:pPr>
            <a:r>
              <a:rPr lang="ru-RU" sz="2300" dirty="0">
                <a:latin typeface="+mj-lt"/>
              </a:rPr>
              <a:t>Вопрос: «Что я должен делать?». Работа с будущим. Цели — включиться в жизнь, претворять свои идеи и задумки, жить, согласно собственным ценностям, составить план на ближайшее время.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19462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Экзистенциальная терапия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854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1241946"/>
            <a:ext cx="8939284" cy="5500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+mj-lt"/>
              </a:rPr>
              <a:t>«Верхняя и нижняя собаки»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Этот метод применяется в случае наличия у человека внутреннего конфликта двух противоположностей, расщепление сознания. Эти две части нужно собрать воедино для создания целостного образа.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Психолог предлагает вести диалог сначала от одной «собаки» - агрессивной, обвиняющей, а затем от второй – оправдывающейся и извиняющейся, т.е. побыть в «шкуре» каждой из сторон конфликта</a:t>
            </a:r>
            <a:r>
              <a:rPr lang="ru-RU" dirty="0" smtClean="0">
                <a:latin typeface="+mj-lt"/>
              </a:rPr>
              <a:t>.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+mj-lt"/>
              </a:rPr>
              <a:t>Сновидения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Изучение сновидений является ключевым момент в психоанализе. И хотя в </a:t>
            </a:r>
            <a:r>
              <a:rPr lang="ru-RU" dirty="0" err="1">
                <a:latin typeface="+mj-lt"/>
              </a:rPr>
              <a:t>гештальт</a:t>
            </a:r>
            <a:r>
              <a:rPr lang="ru-RU" dirty="0">
                <a:latin typeface="+mj-lt"/>
              </a:rPr>
              <a:t>-терапии не акцентируется работа с подсознательным, анализ снов помогает работе с проблемой клиента, поскольку из частичек снов можно составить целостный образ личности.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+mj-lt"/>
              </a:rPr>
              <a:t>Ролевые игры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Распространенным методом являются ролевые игры, которые успешно применяются на коллективных сеансах </a:t>
            </a:r>
            <a:r>
              <a:rPr lang="ru-RU" dirty="0" err="1">
                <a:latin typeface="+mj-lt"/>
              </a:rPr>
              <a:t>гештальт</a:t>
            </a:r>
            <a:r>
              <a:rPr lang="ru-RU" dirty="0">
                <a:latin typeface="+mj-lt"/>
              </a:rPr>
              <a:t>-терапии. Человеку предлагается проиграть те или иные ситуации, выступить в определенной роли. Процесс игры позволяет высветить определенные черты личности и ее проблемы.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1194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Гештальт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терапия (методы и техники)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701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50" y="3357349"/>
            <a:ext cx="3500652" cy="35006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 smtClean="0"/>
              <a:t>К какому подходу относится данная цель</a:t>
            </a:r>
            <a:r>
              <a:rPr lang="ru-RU" sz="2400" i="1" dirty="0"/>
              <a:t> </a:t>
            </a:r>
            <a:r>
              <a:rPr lang="ru-RU" sz="2400" i="1" dirty="0" smtClean="0"/>
              <a:t>- «помочь </a:t>
            </a:r>
            <a:r>
              <a:rPr lang="ru-RU" sz="2400" i="1" dirty="0"/>
              <a:t>человеку осознать значение ответственности за свою жизнь, добиться понимания смысла жизни, осознать свою уникальность, улучшить взаимоотношения с </a:t>
            </a:r>
            <a:r>
              <a:rPr lang="ru-RU" sz="2400" i="1" dirty="0" smtClean="0"/>
              <a:t>людьми»</a:t>
            </a:r>
            <a:endParaRPr lang="ru-RU" sz="2400" i="1" dirty="0"/>
          </a:p>
          <a:p>
            <a:pPr marL="0" lvl="0" indent="0">
              <a:buNone/>
            </a:pPr>
            <a:r>
              <a:rPr lang="ru-RU" sz="2800" i="1" dirty="0" smtClean="0"/>
              <a:t>  </a:t>
            </a:r>
            <a:endParaRPr lang="ru-RU" sz="2800" i="1" dirty="0"/>
          </a:p>
          <a:p>
            <a:pPr marL="0" lvl="0" indent="0">
              <a:lnSpc>
                <a:spcPct val="100000"/>
              </a:lnSpc>
              <a:buNone/>
            </a:pPr>
            <a:r>
              <a:rPr lang="ru-RU" sz="2800" dirty="0"/>
              <a:t>А) </a:t>
            </a:r>
            <a:r>
              <a:rPr lang="ru-RU" sz="2800" dirty="0" smtClean="0"/>
              <a:t>Гештальт-психолгия</a:t>
            </a:r>
            <a:endParaRPr lang="ru-RU" sz="28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В</a:t>
            </a:r>
            <a:r>
              <a:rPr lang="ru-RU" sz="2800" dirty="0" smtClean="0"/>
              <a:t>)</a:t>
            </a:r>
            <a:r>
              <a:rPr lang="ru-RU" sz="2800" dirty="0"/>
              <a:t> </a:t>
            </a:r>
            <a:r>
              <a:rPr lang="ru-RU" sz="2800" dirty="0" smtClean="0"/>
              <a:t>Личностно-центрированное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r>
              <a:rPr lang="ru-RU" sz="2800" dirty="0"/>
              <a:t>консультирование </a:t>
            </a:r>
            <a:endParaRPr lang="ru-RU" sz="2800" dirty="0" smtClean="0"/>
          </a:p>
          <a:p>
            <a:pPr marL="0" lvl="0" indent="0">
              <a:lnSpc>
                <a:spcPct val="100000"/>
              </a:lnSpc>
              <a:buNone/>
            </a:pPr>
            <a:r>
              <a:rPr lang="ru-RU" sz="2800" dirty="0" smtClean="0"/>
              <a:t>С</a:t>
            </a:r>
            <a:r>
              <a:rPr lang="ru-RU" sz="2800" dirty="0" smtClean="0"/>
              <a:t>)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Экзистенциальный </a:t>
            </a:r>
            <a:r>
              <a:rPr lang="ru-RU" sz="2800" dirty="0"/>
              <a:t>подход</a:t>
            </a:r>
          </a:p>
          <a:p>
            <a:pPr marL="0" lvl="0" indent="0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4431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Видеоматериалы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8742" y="2355164"/>
            <a:ext cx="8158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гештальт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терапия? Как она помогает менять жизнь?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https://www.youtube.com/watch?v=Fl2TcZtGlHg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742" y="1443050"/>
            <a:ext cx="8158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Транзактный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анализ примеры диалогов (ТА)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https://www.youtube.com/watch?v=VfnG5DjND1M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014" y="3189964"/>
            <a:ext cx="8158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Иерархия </a:t>
            </a:r>
            <a:r>
              <a:rPr lang="ru-RU" dirty="0" err="1"/>
              <a:t>Маслоу</a:t>
            </a:r>
            <a:r>
              <a:rPr lang="ru-RU" dirty="0"/>
              <a:t>. Гуманистическая психология. Карл </a:t>
            </a:r>
            <a:r>
              <a:rPr lang="ru-RU" dirty="0" err="1"/>
              <a:t>Роджерс</a:t>
            </a:r>
            <a:r>
              <a:rPr lang="ru-RU" dirty="0"/>
              <a:t>. Виктор </a:t>
            </a:r>
            <a:r>
              <a:rPr lang="ru-RU" dirty="0" err="1"/>
              <a:t>Франкл</a:t>
            </a:r>
            <a:r>
              <a:rPr lang="ru-RU" dirty="0"/>
              <a:t>.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https://www.youtube.com/watch?v=VoTodqvVp6E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3286" y="3942876"/>
            <a:ext cx="8158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Что такое экзистенциальная психология | Кратко о философии экзистенциализма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https://www.youtube.com/watch?v=zdQmlzExsiw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39" y="4742357"/>
            <a:ext cx="2674961" cy="16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66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845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4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8518"/>
            <a:ext cx="7886700" cy="1325563"/>
          </a:xfrm>
        </p:spPr>
        <p:txBody>
          <a:bodyPr/>
          <a:lstStyle/>
          <a:p>
            <a:pPr algn="ctr"/>
            <a:r>
              <a:rPr lang="ru-RU" dirty="0" err="1" smtClean="0"/>
              <a:t>Транзактный</a:t>
            </a:r>
            <a:r>
              <a:rPr lang="ru-RU" dirty="0" smtClean="0"/>
              <a:t> анализ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2437" r="53781" b="15020"/>
          <a:stretch/>
        </p:blipFill>
        <p:spPr>
          <a:xfrm>
            <a:off x="5588762" y="1323913"/>
            <a:ext cx="3043443" cy="42455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6382" y="137846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00B050"/>
                </a:solidFill>
              </a:rPr>
              <a:t>Понимание природы человека.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ТА</a:t>
            </a:r>
            <a:r>
              <a:rPr lang="ru-RU" dirty="0"/>
              <a:t> – оптимистическая теория. Её основное предположение – люди могут измениться несмотря на любые неудачные результаты в прошлом.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382" y="278877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u="sng" dirty="0" smtClean="0"/>
              <a:t>4 </a:t>
            </a:r>
            <a:r>
              <a:rPr lang="ru-RU" u="sng" dirty="0"/>
              <a:t>метода понимания и предсказания поведения человека:</a:t>
            </a:r>
          </a:p>
          <a:p>
            <a:pPr lvl="0" algn="just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Структурный анализ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понимание того, что происходит внутри индивида</a:t>
            </a:r>
          </a:p>
          <a:p>
            <a:pPr lvl="0" algn="just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транзакций </a:t>
            </a:r>
            <a:r>
              <a:rPr lang="ru-RU" i="1" dirty="0"/>
              <a:t>– </a:t>
            </a:r>
            <a:r>
              <a:rPr lang="ru-RU" dirty="0"/>
              <a:t>описание того, что происходит между двумя или более людьми.</a:t>
            </a:r>
          </a:p>
          <a:p>
            <a:pPr lvl="0" algn="just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игр </a:t>
            </a:r>
            <a:r>
              <a:rPr lang="ru-RU" i="1" dirty="0"/>
              <a:t>–</a:t>
            </a:r>
            <a:r>
              <a:rPr lang="ru-RU" dirty="0"/>
              <a:t> понимание транзакций между людьми, которые приводят к чувству дискомфорта.</a:t>
            </a:r>
          </a:p>
          <a:p>
            <a:pPr lvl="0" algn="just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сценариев </a:t>
            </a:r>
            <a:r>
              <a:rPr lang="ru-RU" i="1" dirty="0"/>
              <a:t>–</a:t>
            </a:r>
            <a:r>
              <a:rPr lang="ru-RU" dirty="0"/>
              <a:t> понимание жизненного плана, которому следует человек.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4</a:t>
            </a:fld>
            <a:endParaRPr lang="ru-RU" sz="2400"/>
          </a:p>
        </p:txBody>
      </p:sp>
      <p:sp>
        <p:nvSpPr>
          <p:cNvPr id="8" name="TextBox 7"/>
          <p:cNvSpPr txBox="1"/>
          <p:nvPr/>
        </p:nvSpPr>
        <p:spPr>
          <a:xfrm>
            <a:off x="5565853" y="5576447"/>
            <a:ext cx="3114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Эрик Берн «Игры, в которые играют люди. Люди, которые играют в игры»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1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32262"/>
            <a:ext cx="7886700" cy="545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Структурный анализ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Group 4416"/>
          <p:cNvGrpSpPr>
            <a:grpSpLocks/>
          </p:cNvGrpSpPr>
          <p:nvPr/>
        </p:nvGrpSpPr>
        <p:grpSpPr bwMode="auto">
          <a:xfrm>
            <a:off x="0" y="2292837"/>
            <a:ext cx="9143455" cy="4319585"/>
            <a:chOff x="116" y="890"/>
            <a:chExt cx="5713" cy="2628"/>
          </a:xfrm>
        </p:grpSpPr>
        <p:sp>
          <p:nvSpPr>
            <p:cNvPr id="6" name="Line 4338"/>
            <p:cNvSpPr>
              <a:spLocks noChangeShapeType="1"/>
            </p:cNvSpPr>
            <p:nvPr/>
          </p:nvSpPr>
          <p:spPr bwMode="auto">
            <a:xfrm flipH="1">
              <a:off x="741" y="2175"/>
              <a:ext cx="368" cy="662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" name="Line 4337"/>
            <p:cNvSpPr>
              <a:spLocks noChangeShapeType="1"/>
            </p:cNvSpPr>
            <p:nvPr/>
          </p:nvSpPr>
          <p:spPr bwMode="auto">
            <a:xfrm>
              <a:off x="2489" y="2247"/>
              <a:ext cx="370" cy="668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" name="Freeform 4314"/>
            <p:cNvSpPr>
              <a:spLocks/>
            </p:cNvSpPr>
            <p:nvPr/>
          </p:nvSpPr>
          <p:spPr bwMode="auto">
            <a:xfrm>
              <a:off x="1741" y="89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4315"/>
            <p:cNvSpPr>
              <a:spLocks noChangeArrowheads="1"/>
            </p:cNvSpPr>
            <p:nvPr/>
          </p:nvSpPr>
          <p:spPr bwMode="auto">
            <a:xfrm>
              <a:off x="1442" y="1099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316"/>
            <p:cNvSpPr>
              <a:spLocks noChangeArrowheads="1"/>
            </p:cNvSpPr>
            <p:nvPr/>
          </p:nvSpPr>
          <p:spPr bwMode="auto">
            <a:xfrm>
              <a:off x="1442" y="1099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317"/>
            <p:cNvSpPr>
              <a:spLocks/>
            </p:cNvSpPr>
            <p:nvPr/>
          </p:nvSpPr>
          <p:spPr bwMode="auto">
            <a:xfrm>
              <a:off x="1442" y="109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320"/>
            <p:cNvSpPr>
              <a:spLocks/>
            </p:cNvSpPr>
            <p:nvPr/>
          </p:nvSpPr>
          <p:spPr bwMode="auto">
            <a:xfrm>
              <a:off x="116" y="2967"/>
              <a:ext cx="2649" cy="551"/>
            </a:xfrm>
            <a:custGeom>
              <a:avLst/>
              <a:gdLst>
                <a:gd name="T0" fmla="*/ 352 w 3085"/>
                <a:gd name="T1" fmla="*/ 0 h 642"/>
                <a:gd name="T2" fmla="*/ 0 w 3085"/>
                <a:gd name="T3" fmla="*/ 642 h 642"/>
                <a:gd name="T4" fmla="*/ 1544 w 3085"/>
                <a:gd name="T5" fmla="*/ 642 h 642"/>
                <a:gd name="T6" fmla="*/ 1544 w 3085"/>
                <a:gd name="T7" fmla="*/ 642 h 642"/>
                <a:gd name="T8" fmla="*/ 3085 w 3085"/>
                <a:gd name="T9" fmla="*/ 642 h 642"/>
                <a:gd name="T10" fmla="*/ 2734 w 3085"/>
                <a:gd name="T11" fmla="*/ 0 h 642"/>
                <a:gd name="T12" fmla="*/ 352 w 3085"/>
                <a:gd name="T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5" h="642">
                  <a:moveTo>
                    <a:pt x="352" y="0"/>
                  </a:moveTo>
                  <a:lnTo>
                    <a:pt x="0" y="642"/>
                  </a:lnTo>
                  <a:lnTo>
                    <a:pt x="1544" y="642"/>
                  </a:lnTo>
                  <a:lnTo>
                    <a:pt x="1544" y="642"/>
                  </a:lnTo>
                  <a:lnTo>
                    <a:pt x="3085" y="642"/>
                  </a:lnTo>
                  <a:lnTo>
                    <a:pt x="2734" y="0"/>
                  </a:lnTo>
                  <a:lnTo>
                    <a:pt x="352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324"/>
            <p:cNvSpPr>
              <a:spLocks/>
            </p:cNvSpPr>
            <p:nvPr/>
          </p:nvSpPr>
          <p:spPr bwMode="auto">
            <a:xfrm>
              <a:off x="423" y="2793"/>
              <a:ext cx="2383" cy="174"/>
            </a:xfrm>
            <a:custGeom>
              <a:avLst/>
              <a:gdLst>
                <a:gd name="T0" fmla="*/ 394 w 2776"/>
                <a:gd name="T1" fmla="*/ 0 h 202"/>
                <a:gd name="T2" fmla="*/ 0 w 2776"/>
                <a:gd name="T3" fmla="*/ 202 h 202"/>
                <a:gd name="T4" fmla="*/ 2382 w 2776"/>
                <a:gd name="T5" fmla="*/ 202 h 202"/>
                <a:gd name="T6" fmla="*/ 2776 w 2776"/>
                <a:gd name="T7" fmla="*/ 0 h 202"/>
                <a:gd name="T8" fmla="*/ 394 w 2776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6" h="202">
                  <a:moveTo>
                    <a:pt x="394" y="0"/>
                  </a:moveTo>
                  <a:lnTo>
                    <a:pt x="0" y="202"/>
                  </a:lnTo>
                  <a:lnTo>
                    <a:pt x="2382" y="202"/>
                  </a:lnTo>
                  <a:lnTo>
                    <a:pt x="2776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DC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325"/>
            <p:cNvSpPr>
              <a:spLocks/>
            </p:cNvSpPr>
            <p:nvPr/>
          </p:nvSpPr>
          <p:spPr bwMode="auto">
            <a:xfrm>
              <a:off x="2463" y="2793"/>
              <a:ext cx="641" cy="725"/>
            </a:xfrm>
            <a:custGeom>
              <a:avLst/>
              <a:gdLst>
                <a:gd name="T0" fmla="*/ 394 w 746"/>
                <a:gd name="T1" fmla="*/ 0 h 844"/>
                <a:gd name="T2" fmla="*/ 394 w 746"/>
                <a:gd name="T3" fmla="*/ 0 h 844"/>
                <a:gd name="T4" fmla="*/ 0 w 746"/>
                <a:gd name="T5" fmla="*/ 202 h 844"/>
                <a:gd name="T6" fmla="*/ 0 w 746"/>
                <a:gd name="T7" fmla="*/ 202 h 844"/>
                <a:gd name="T8" fmla="*/ 351 w 746"/>
                <a:gd name="T9" fmla="*/ 844 h 844"/>
                <a:gd name="T10" fmla="*/ 746 w 746"/>
                <a:gd name="T11" fmla="*/ 641 h 844"/>
                <a:gd name="T12" fmla="*/ 394 w 746"/>
                <a:gd name="T13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844">
                  <a:moveTo>
                    <a:pt x="394" y="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351" y="844"/>
                  </a:lnTo>
                  <a:lnTo>
                    <a:pt x="746" y="64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335"/>
            <p:cNvSpPr>
              <a:spLocks noChangeShapeType="1"/>
            </p:cNvSpPr>
            <p:nvPr/>
          </p:nvSpPr>
          <p:spPr bwMode="auto">
            <a:xfrm flipH="1">
              <a:off x="426" y="2387"/>
              <a:ext cx="325" cy="589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" name="Line 4336"/>
            <p:cNvSpPr>
              <a:spLocks noChangeShapeType="1"/>
            </p:cNvSpPr>
            <p:nvPr/>
          </p:nvSpPr>
          <p:spPr bwMode="auto">
            <a:xfrm>
              <a:off x="2157" y="2387"/>
              <a:ext cx="318" cy="589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" name="Freeform 4319"/>
            <p:cNvSpPr>
              <a:spLocks/>
            </p:cNvSpPr>
            <p:nvPr/>
          </p:nvSpPr>
          <p:spPr bwMode="auto">
            <a:xfrm>
              <a:off x="622" y="2124"/>
              <a:ext cx="1637" cy="471"/>
            </a:xfrm>
            <a:custGeom>
              <a:avLst/>
              <a:gdLst>
                <a:gd name="T0" fmla="*/ 1607 w 1907"/>
                <a:gd name="T1" fmla="*/ 0 h 549"/>
                <a:gd name="T2" fmla="*/ 300 w 1907"/>
                <a:gd name="T3" fmla="*/ 0 h 549"/>
                <a:gd name="T4" fmla="*/ 0 w 1907"/>
                <a:gd name="T5" fmla="*/ 549 h 549"/>
                <a:gd name="T6" fmla="*/ 1907 w 1907"/>
                <a:gd name="T7" fmla="*/ 549 h 549"/>
                <a:gd name="T8" fmla="*/ 1607 w 1907"/>
                <a:gd name="T9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49">
                  <a:moveTo>
                    <a:pt x="1607" y="0"/>
                  </a:moveTo>
                  <a:lnTo>
                    <a:pt x="300" y="0"/>
                  </a:lnTo>
                  <a:lnTo>
                    <a:pt x="0" y="549"/>
                  </a:lnTo>
                  <a:lnTo>
                    <a:pt x="1907" y="549"/>
                  </a:lnTo>
                  <a:lnTo>
                    <a:pt x="1607" y="0"/>
                  </a:lnTo>
                  <a:close/>
                </a:path>
              </a:pathLst>
            </a:custGeom>
            <a:gradFill rotWithShape="1">
              <a:gsLst>
                <a:gs pos="0">
                  <a:srgbClr val="C1FF13"/>
                </a:gs>
                <a:gs pos="100000">
                  <a:srgbClr val="00B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4322"/>
            <p:cNvSpPr>
              <a:spLocks/>
            </p:cNvSpPr>
            <p:nvPr/>
          </p:nvSpPr>
          <p:spPr bwMode="auto">
            <a:xfrm>
              <a:off x="879" y="1950"/>
              <a:ext cx="1460" cy="174"/>
            </a:xfrm>
            <a:custGeom>
              <a:avLst/>
              <a:gdLst>
                <a:gd name="T0" fmla="*/ 395 w 1700"/>
                <a:gd name="T1" fmla="*/ 0 h 202"/>
                <a:gd name="T2" fmla="*/ 0 w 1700"/>
                <a:gd name="T3" fmla="*/ 202 h 202"/>
                <a:gd name="T4" fmla="*/ 1306 w 1700"/>
                <a:gd name="T5" fmla="*/ 202 h 202"/>
                <a:gd name="T6" fmla="*/ 1700 w 1700"/>
                <a:gd name="T7" fmla="*/ 0 h 202"/>
                <a:gd name="T8" fmla="*/ 395 w 1700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0" h="202">
                  <a:moveTo>
                    <a:pt x="395" y="0"/>
                  </a:moveTo>
                  <a:lnTo>
                    <a:pt x="0" y="202"/>
                  </a:lnTo>
                  <a:lnTo>
                    <a:pt x="1306" y="202"/>
                  </a:lnTo>
                  <a:lnTo>
                    <a:pt x="1700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7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3399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323"/>
            <p:cNvSpPr>
              <a:spLocks/>
            </p:cNvSpPr>
            <p:nvPr/>
          </p:nvSpPr>
          <p:spPr bwMode="auto">
            <a:xfrm>
              <a:off x="2001" y="1950"/>
              <a:ext cx="597" cy="645"/>
            </a:xfrm>
            <a:custGeom>
              <a:avLst/>
              <a:gdLst>
                <a:gd name="T0" fmla="*/ 396 w 696"/>
                <a:gd name="T1" fmla="*/ 0 h 751"/>
                <a:gd name="T2" fmla="*/ 394 w 696"/>
                <a:gd name="T3" fmla="*/ 0 h 751"/>
                <a:gd name="T4" fmla="*/ 0 w 696"/>
                <a:gd name="T5" fmla="*/ 202 h 751"/>
                <a:gd name="T6" fmla="*/ 1 w 696"/>
                <a:gd name="T7" fmla="*/ 202 h 751"/>
                <a:gd name="T8" fmla="*/ 301 w 696"/>
                <a:gd name="T9" fmla="*/ 751 h 751"/>
                <a:gd name="T10" fmla="*/ 696 w 696"/>
                <a:gd name="T11" fmla="*/ 549 h 751"/>
                <a:gd name="T12" fmla="*/ 396 w 696"/>
                <a:gd name="T13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" h="751">
                  <a:moveTo>
                    <a:pt x="396" y="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1" y="202"/>
                  </a:lnTo>
                  <a:lnTo>
                    <a:pt x="301" y="751"/>
                  </a:lnTo>
                  <a:lnTo>
                    <a:pt x="696" y="549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4333"/>
            <p:cNvGrpSpPr>
              <a:grpSpLocks/>
            </p:cNvGrpSpPr>
            <p:nvPr/>
          </p:nvGrpSpPr>
          <p:grpSpPr bwMode="auto">
            <a:xfrm>
              <a:off x="887" y="1545"/>
              <a:ext cx="1434" cy="574"/>
              <a:chOff x="1020" y="1545"/>
              <a:chExt cx="1434" cy="574"/>
            </a:xfrm>
          </p:grpSpPr>
          <p:sp>
            <p:nvSpPr>
              <p:cNvPr id="58" name="Line 4327"/>
              <p:cNvSpPr>
                <a:spLocks noChangeShapeType="1"/>
              </p:cNvSpPr>
              <p:nvPr/>
            </p:nvSpPr>
            <p:spPr bwMode="auto">
              <a:xfrm flipH="1">
                <a:off x="1020" y="1706"/>
                <a:ext cx="227" cy="40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9" name="Line 4328"/>
              <p:cNvSpPr>
                <a:spLocks noChangeShapeType="1"/>
              </p:cNvSpPr>
              <p:nvPr/>
            </p:nvSpPr>
            <p:spPr bwMode="auto">
              <a:xfrm>
                <a:off x="1927" y="1706"/>
                <a:ext cx="209" cy="413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0" name="Line 4330"/>
              <p:cNvSpPr>
                <a:spLocks noChangeShapeType="1"/>
              </p:cNvSpPr>
              <p:nvPr/>
            </p:nvSpPr>
            <p:spPr bwMode="auto">
              <a:xfrm>
                <a:off x="2245" y="1545"/>
                <a:ext cx="209" cy="413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1" name="Line 4332"/>
              <p:cNvSpPr>
                <a:spLocks noChangeShapeType="1"/>
              </p:cNvSpPr>
              <p:nvPr/>
            </p:nvSpPr>
            <p:spPr bwMode="auto">
              <a:xfrm flipH="1">
                <a:off x="1344" y="1558"/>
                <a:ext cx="227" cy="40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21" name="Freeform 4318"/>
            <p:cNvSpPr>
              <a:spLocks/>
            </p:cNvSpPr>
            <p:nvPr/>
          </p:nvSpPr>
          <p:spPr bwMode="auto">
            <a:xfrm>
              <a:off x="1442" y="926"/>
              <a:ext cx="695" cy="826"/>
            </a:xfrm>
            <a:custGeom>
              <a:avLst/>
              <a:gdLst>
                <a:gd name="T0" fmla="*/ 810 w 810"/>
                <a:gd name="T1" fmla="*/ 760 h 962"/>
                <a:gd name="T2" fmla="*/ 394 w 810"/>
                <a:gd name="T3" fmla="*/ 0 h 962"/>
                <a:gd name="T4" fmla="*/ 0 w 810"/>
                <a:gd name="T5" fmla="*/ 202 h 962"/>
                <a:gd name="T6" fmla="*/ 417 w 810"/>
                <a:gd name="T7" fmla="*/ 962 h 962"/>
                <a:gd name="T8" fmla="*/ 810 w 810"/>
                <a:gd name="T9" fmla="*/ 76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962">
                  <a:moveTo>
                    <a:pt x="810" y="76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417" y="962"/>
                  </a:lnTo>
                  <a:lnTo>
                    <a:pt x="810" y="76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3366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321"/>
            <p:cNvSpPr>
              <a:spLocks/>
            </p:cNvSpPr>
            <p:nvPr/>
          </p:nvSpPr>
          <p:spPr bwMode="auto">
            <a:xfrm>
              <a:off x="1083" y="1099"/>
              <a:ext cx="717" cy="653"/>
            </a:xfrm>
            <a:custGeom>
              <a:avLst/>
              <a:gdLst>
                <a:gd name="T0" fmla="*/ 418 w 835"/>
                <a:gd name="T1" fmla="*/ 0 h 760"/>
                <a:gd name="T2" fmla="*/ 0 w 835"/>
                <a:gd name="T3" fmla="*/ 760 h 760"/>
                <a:gd name="T4" fmla="*/ 835 w 835"/>
                <a:gd name="T5" fmla="*/ 760 h 760"/>
                <a:gd name="T6" fmla="*/ 418 w 835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5" h="760">
                  <a:moveTo>
                    <a:pt x="418" y="0"/>
                  </a:moveTo>
                  <a:lnTo>
                    <a:pt x="0" y="760"/>
                  </a:lnTo>
                  <a:lnTo>
                    <a:pt x="835" y="760"/>
                  </a:lnTo>
                  <a:lnTo>
                    <a:pt x="4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4342"/>
            <p:cNvSpPr>
              <a:spLocks noChangeArrowheads="1"/>
            </p:cNvSpPr>
            <p:nvPr/>
          </p:nvSpPr>
          <p:spPr bwMode="auto">
            <a:xfrm>
              <a:off x="1150" y="3159"/>
              <a:ext cx="8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tabLst>
                  <a:tab pos="482600" algn="l"/>
                </a:tabLst>
              </a:pPr>
              <a:r>
                <a:rPr lang="ru-RU" altLang="ko-KR" sz="1700" dirty="0" smtClean="0">
                  <a:latin typeface="돋움" pitchFamily="50" charset="-127"/>
                </a:rPr>
                <a:t>Взрослое</a:t>
              </a:r>
              <a:endParaRPr lang="en-US" altLang="ko-KR" sz="1700" dirty="0">
                <a:latin typeface="돋움" pitchFamily="50" charset="-127"/>
              </a:endParaRPr>
            </a:p>
          </p:txBody>
        </p:sp>
        <p:sp>
          <p:nvSpPr>
            <p:cNvPr id="24" name="Rectangle 4343"/>
            <p:cNvSpPr>
              <a:spLocks noChangeArrowheads="1"/>
            </p:cNvSpPr>
            <p:nvPr/>
          </p:nvSpPr>
          <p:spPr bwMode="auto">
            <a:xfrm>
              <a:off x="1150" y="1525"/>
              <a:ext cx="7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tabLst>
                  <a:tab pos="482600" algn="l"/>
                </a:tabLst>
              </a:pPr>
              <a:r>
                <a:rPr lang="ru-RU" altLang="ko-KR" sz="1700" dirty="0" smtClean="0">
                  <a:latin typeface="돋움" pitchFamily="50" charset="-127"/>
                </a:rPr>
                <a:t>Ребёнок</a:t>
              </a:r>
              <a:endParaRPr lang="en-US" altLang="ko-KR" sz="1700" dirty="0">
                <a:latin typeface="돋움" pitchFamily="50" charset="-127"/>
              </a:endParaRPr>
            </a:p>
          </p:txBody>
        </p:sp>
        <p:sp>
          <p:nvSpPr>
            <p:cNvPr id="25" name="Rectangle 4344"/>
            <p:cNvSpPr>
              <a:spLocks noChangeArrowheads="1"/>
            </p:cNvSpPr>
            <p:nvPr/>
          </p:nvSpPr>
          <p:spPr bwMode="auto">
            <a:xfrm>
              <a:off x="1150" y="2252"/>
              <a:ext cx="8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tabLst>
                  <a:tab pos="482600" algn="l"/>
                </a:tabLst>
              </a:pPr>
              <a:r>
                <a:rPr lang="ru-RU" altLang="ko-KR" sz="1700" dirty="0" smtClean="0">
                  <a:latin typeface="돋움" pitchFamily="50" charset="-127"/>
                </a:rPr>
                <a:t>Родитель</a:t>
              </a:r>
              <a:endParaRPr lang="en-US" altLang="ko-KR" sz="1700" dirty="0">
                <a:latin typeface="돋움" pitchFamily="50" charset="-127"/>
              </a:endParaRPr>
            </a:p>
          </p:txBody>
        </p:sp>
        <p:sp>
          <p:nvSpPr>
            <p:cNvPr id="27" name="Line 4347"/>
            <p:cNvSpPr>
              <a:spLocks noChangeShapeType="1"/>
            </p:cNvSpPr>
            <p:nvPr/>
          </p:nvSpPr>
          <p:spPr bwMode="auto">
            <a:xfrm>
              <a:off x="1839" y="1298"/>
              <a:ext cx="771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" name="Line 4354"/>
            <p:cNvSpPr>
              <a:spLocks noChangeShapeType="1"/>
            </p:cNvSpPr>
            <p:nvPr/>
          </p:nvSpPr>
          <p:spPr bwMode="auto">
            <a:xfrm>
              <a:off x="2316" y="2228"/>
              <a:ext cx="771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9" name="Line 4356"/>
            <p:cNvSpPr>
              <a:spLocks noChangeShapeType="1"/>
            </p:cNvSpPr>
            <p:nvPr/>
          </p:nvSpPr>
          <p:spPr bwMode="auto">
            <a:xfrm>
              <a:off x="2792" y="3158"/>
              <a:ext cx="771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30" name="Group 4395"/>
            <p:cNvGrpSpPr>
              <a:grpSpLocks/>
            </p:cNvGrpSpPr>
            <p:nvPr/>
          </p:nvGrpSpPr>
          <p:grpSpPr bwMode="auto">
            <a:xfrm>
              <a:off x="2565" y="1071"/>
              <a:ext cx="3264" cy="975"/>
              <a:chOff x="3016" y="845"/>
              <a:chExt cx="3264" cy="975"/>
            </a:xfrm>
          </p:grpSpPr>
          <p:sp>
            <p:nvSpPr>
              <p:cNvPr id="52" name="Rectangle 4381"/>
              <p:cNvSpPr>
                <a:spLocks noChangeArrowheads="1"/>
              </p:cNvSpPr>
              <p:nvPr/>
            </p:nvSpPr>
            <p:spPr bwMode="auto">
              <a:xfrm>
                <a:off x="3016" y="1039"/>
                <a:ext cx="3264" cy="7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 latinLnBrk="1">
                  <a:tabLst>
                    <a:tab pos="482600" algn="l"/>
                  </a:tabLst>
                </a:pPr>
                <a:r>
                  <a:rPr lang="ru-RU" dirty="0"/>
                  <a:t>часть личности, которая характеризуется поведением и чувствами, напоминающими детские: любознательность, нежность, эгоистичность, капризность, игривость</a:t>
                </a:r>
                <a:endParaRPr lang="en-US" altLang="ko-KR" b="0" dirty="0">
                  <a:solidFill>
                    <a:schemeClr val="bg2"/>
                  </a:solidFill>
                  <a:latin typeface="돋움" pitchFamily="50" charset="-127"/>
                  <a:cs typeface="Arial" charset="0"/>
                </a:endParaRPr>
              </a:p>
            </p:txBody>
          </p:sp>
          <p:grpSp>
            <p:nvGrpSpPr>
              <p:cNvPr id="53" name="Group 4388"/>
              <p:cNvGrpSpPr>
                <a:grpSpLocks/>
              </p:cNvGrpSpPr>
              <p:nvPr/>
            </p:nvGrpSpPr>
            <p:grpSpPr bwMode="auto">
              <a:xfrm>
                <a:off x="3081" y="1051"/>
                <a:ext cx="1977" cy="45"/>
                <a:chOff x="3081" y="1051"/>
                <a:chExt cx="1977" cy="45"/>
              </a:xfrm>
            </p:grpSpPr>
            <p:sp>
              <p:nvSpPr>
                <p:cNvPr id="56" name="Rectangle 4385"/>
                <p:cNvSpPr>
                  <a:spLocks noChangeArrowheads="1"/>
                </p:cNvSpPr>
                <p:nvPr/>
              </p:nvSpPr>
              <p:spPr bwMode="auto">
                <a:xfrm>
                  <a:off x="3606" y="1051"/>
                  <a:ext cx="1452" cy="4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7" name="Rectangle 4384"/>
                <p:cNvSpPr>
                  <a:spLocks noChangeArrowheads="1"/>
                </p:cNvSpPr>
                <p:nvPr/>
              </p:nvSpPr>
              <p:spPr bwMode="auto">
                <a:xfrm>
                  <a:off x="3081" y="1051"/>
                  <a:ext cx="1387" cy="45"/>
                </a:xfrm>
                <a:prstGeom prst="rect">
                  <a:avLst/>
                </a:prstGeom>
                <a:solidFill>
                  <a:srgbClr val="33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54" name="Text Box 4386"/>
              <p:cNvSpPr txBox="1">
                <a:spLocks noChangeArrowheads="1"/>
              </p:cNvSpPr>
              <p:nvPr/>
            </p:nvSpPr>
            <p:spPr bwMode="auto">
              <a:xfrm>
                <a:off x="3061" y="845"/>
                <a:ext cx="728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ru-RU" altLang="ko-KR" sz="1800" b="1" dirty="0" smtClean="0">
                    <a:solidFill>
                      <a:schemeClr val="accent1">
                        <a:lumMod val="75000"/>
                      </a:schemeClr>
                    </a:solidFill>
                    <a:latin typeface="돋움" pitchFamily="50" charset="-127"/>
                  </a:rPr>
                  <a:t>Ребенок</a:t>
                </a:r>
                <a:endParaRPr lang="en-US" altLang="ko-KR" sz="1800" b="1" dirty="0">
                  <a:solidFill>
                    <a:schemeClr val="accent1">
                      <a:lumMod val="75000"/>
                    </a:schemeClr>
                  </a:solidFill>
                  <a:latin typeface="돋움" pitchFamily="50" charset="-127"/>
                </a:endParaRPr>
              </a:p>
            </p:txBody>
          </p:sp>
        </p:grpSp>
        <p:grpSp>
          <p:nvGrpSpPr>
            <p:cNvPr id="31" name="Group 4396"/>
            <p:cNvGrpSpPr>
              <a:grpSpLocks/>
            </p:cNvGrpSpPr>
            <p:nvPr/>
          </p:nvGrpSpPr>
          <p:grpSpPr bwMode="auto">
            <a:xfrm>
              <a:off x="3095" y="1999"/>
              <a:ext cx="1997" cy="251"/>
              <a:chOff x="3455" y="1999"/>
              <a:chExt cx="1997" cy="251"/>
            </a:xfrm>
          </p:grpSpPr>
          <p:grpSp>
            <p:nvGrpSpPr>
              <p:cNvPr id="48" name="Group 4389"/>
              <p:cNvGrpSpPr>
                <a:grpSpLocks/>
              </p:cNvGrpSpPr>
              <p:nvPr/>
            </p:nvGrpSpPr>
            <p:grpSpPr bwMode="auto">
              <a:xfrm>
                <a:off x="3475" y="2205"/>
                <a:ext cx="1977" cy="45"/>
                <a:chOff x="3081" y="1051"/>
                <a:chExt cx="1977" cy="45"/>
              </a:xfrm>
            </p:grpSpPr>
            <p:sp>
              <p:nvSpPr>
                <p:cNvPr id="50" name="Rectangle 4390"/>
                <p:cNvSpPr>
                  <a:spLocks noChangeArrowheads="1"/>
                </p:cNvSpPr>
                <p:nvPr/>
              </p:nvSpPr>
              <p:spPr bwMode="auto">
                <a:xfrm>
                  <a:off x="3606" y="1051"/>
                  <a:ext cx="1452" cy="45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1" name="Rectangle 4391"/>
                <p:cNvSpPr>
                  <a:spLocks noChangeArrowheads="1"/>
                </p:cNvSpPr>
                <p:nvPr/>
              </p:nvSpPr>
              <p:spPr bwMode="auto">
                <a:xfrm>
                  <a:off x="3081" y="1051"/>
                  <a:ext cx="1387" cy="45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Text Box 4392"/>
              <p:cNvSpPr txBox="1">
                <a:spLocks noChangeArrowheads="1"/>
              </p:cNvSpPr>
              <p:nvPr/>
            </p:nvSpPr>
            <p:spPr bwMode="auto">
              <a:xfrm>
                <a:off x="3455" y="1999"/>
                <a:ext cx="828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ru-RU" altLang="ko-KR" sz="1800" b="1" dirty="0" smtClean="0">
                    <a:solidFill>
                      <a:srgbClr val="00B050"/>
                    </a:solidFill>
                    <a:latin typeface="돋움" pitchFamily="50" charset="-127"/>
                  </a:rPr>
                  <a:t>Родитель</a:t>
                </a:r>
                <a:endParaRPr lang="en-US" altLang="ko-KR" sz="1800" b="1" dirty="0">
                  <a:solidFill>
                    <a:srgbClr val="00B050"/>
                  </a:solidFill>
                  <a:latin typeface="돋움" pitchFamily="50" charset="-127"/>
                </a:endParaRPr>
              </a:p>
            </p:txBody>
          </p:sp>
        </p:grpSp>
        <p:grpSp>
          <p:nvGrpSpPr>
            <p:cNvPr id="32" name="Group 4397"/>
            <p:cNvGrpSpPr>
              <a:grpSpLocks/>
            </p:cNvGrpSpPr>
            <p:nvPr/>
          </p:nvGrpSpPr>
          <p:grpSpPr bwMode="auto">
            <a:xfrm>
              <a:off x="3559" y="2931"/>
              <a:ext cx="1997" cy="251"/>
              <a:chOff x="3455" y="1999"/>
              <a:chExt cx="1997" cy="251"/>
            </a:xfrm>
          </p:grpSpPr>
          <p:grpSp>
            <p:nvGrpSpPr>
              <p:cNvPr id="42" name="Group 4400"/>
              <p:cNvGrpSpPr>
                <a:grpSpLocks/>
              </p:cNvGrpSpPr>
              <p:nvPr/>
            </p:nvGrpSpPr>
            <p:grpSpPr bwMode="auto">
              <a:xfrm>
                <a:off x="3475" y="2205"/>
                <a:ext cx="1977" cy="45"/>
                <a:chOff x="3081" y="1051"/>
                <a:chExt cx="1977" cy="45"/>
              </a:xfrm>
            </p:grpSpPr>
            <p:sp>
              <p:nvSpPr>
                <p:cNvPr id="44" name="Rectangle 4401"/>
                <p:cNvSpPr>
                  <a:spLocks noChangeArrowheads="1"/>
                </p:cNvSpPr>
                <p:nvPr/>
              </p:nvSpPr>
              <p:spPr bwMode="auto">
                <a:xfrm>
                  <a:off x="3606" y="1051"/>
                  <a:ext cx="1452" cy="45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5" name="Rectangle 4402"/>
                <p:cNvSpPr>
                  <a:spLocks noChangeArrowheads="1"/>
                </p:cNvSpPr>
                <p:nvPr/>
              </p:nvSpPr>
              <p:spPr bwMode="auto">
                <a:xfrm>
                  <a:off x="3081" y="1051"/>
                  <a:ext cx="1387" cy="45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Text Box 4403"/>
              <p:cNvSpPr txBox="1">
                <a:spLocks noChangeArrowheads="1"/>
              </p:cNvSpPr>
              <p:nvPr/>
            </p:nvSpPr>
            <p:spPr bwMode="auto">
              <a:xfrm>
                <a:off x="3455" y="1999"/>
                <a:ext cx="83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ru-RU" altLang="ko-KR" b="1" dirty="0" smtClean="0">
                    <a:solidFill>
                      <a:srgbClr val="FFC000"/>
                    </a:solidFill>
                    <a:latin typeface="돋움" pitchFamily="50" charset="-127"/>
                  </a:rPr>
                  <a:t>Взрослое</a:t>
                </a:r>
                <a:endParaRPr lang="en-US" altLang="ko-KR" sz="1800" b="1" dirty="0">
                  <a:solidFill>
                    <a:srgbClr val="FFC000"/>
                  </a:solidFill>
                  <a:latin typeface="돋움" pitchFamily="50" charset="-127"/>
                </a:endParaRPr>
              </a:p>
            </p:txBody>
          </p:sp>
        </p:grpSp>
      </p:grpSp>
      <p:sp>
        <p:nvSpPr>
          <p:cNvPr id="69" name="Прямоугольник 68"/>
          <p:cNvSpPr/>
          <p:nvPr/>
        </p:nvSpPr>
        <p:spPr>
          <a:xfrm>
            <a:off x="4799792" y="4425088"/>
            <a:ext cx="4344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установки фигур родителей. Выражается через предубеждение, критику, заботливое поведение.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510400" y="5964610"/>
            <a:ext cx="36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объективная, размышляющая, рациональная, организованная часть личности.</a:t>
            </a:r>
          </a:p>
        </p:txBody>
      </p:sp>
      <p:sp>
        <p:nvSpPr>
          <p:cNvPr id="71" name="Номер слайда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5</a:t>
            </a:fld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5140" y="1797671"/>
            <a:ext cx="3002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+mj-lt"/>
              </a:rPr>
              <a:t>3 состояния ЭГО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069" y="1232020"/>
            <a:ext cx="8707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структурном анализе считается, что каждый человек имеет три функциональных состояния ЭГО: </a:t>
            </a:r>
            <a:r>
              <a:rPr lang="ru-RU" i="1" dirty="0"/>
              <a:t>Ребёнок, Родитель, Взрослый.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7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цель транзактного анализа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+mj-lt"/>
                <a:cs typeface="Times New Roman" pitchFamily="18" charset="0"/>
              </a:rPr>
              <a:t>О</a:t>
            </a:r>
            <a:r>
              <a:rPr lang="ru-RU" dirty="0" smtClean="0">
                <a:latin typeface="+mj-lt"/>
                <a:cs typeface="Times New Roman" pitchFamily="18" charset="0"/>
              </a:rPr>
              <a:t>пределить</a:t>
            </a:r>
            <a:r>
              <a:rPr lang="ru-RU" dirty="0">
                <a:latin typeface="+mj-lt"/>
                <a:cs typeface="Times New Roman" pitchFamily="18" charset="0"/>
              </a:rPr>
              <a:t>, каким ЭГО состоянием пользуется человек. Люди, которые реализуют только одно ЭГО состояние, действуют не столь успешно, как те, кто проявляют большую гибкость.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72" y="2814850"/>
            <a:ext cx="3824785" cy="38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0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1351128"/>
            <a:ext cx="8461611" cy="5186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+mj-lt"/>
              </a:rPr>
              <a:t>Транзакции могут быть трёх видов:</a:t>
            </a:r>
            <a:endParaRPr lang="ru-RU" sz="1800" b="1" dirty="0">
              <a:latin typeface="+mj-lt"/>
            </a:endParaRPr>
          </a:p>
          <a:p>
            <a:pPr lvl="1"/>
            <a:r>
              <a:rPr lang="ru-RU" i="1" dirty="0" err="1">
                <a:latin typeface="+mj-lt"/>
              </a:rPr>
              <a:t>комплиментарные</a:t>
            </a:r>
            <a:endParaRPr lang="ru-RU" sz="1400" i="1" dirty="0">
              <a:latin typeface="+mj-lt"/>
            </a:endParaRPr>
          </a:p>
          <a:p>
            <a:pPr lvl="1"/>
            <a:r>
              <a:rPr lang="ru-RU" i="1" dirty="0">
                <a:latin typeface="+mj-lt"/>
              </a:rPr>
              <a:t>перекрёстные</a:t>
            </a:r>
            <a:endParaRPr lang="ru-RU" sz="1400" i="1" dirty="0">
              <a:latin typeface="+mj-lt"/>
            </a:endParaRPr>
          </a:p>
          <a:p>
            <a:pPr lvl="1"/>
            <a:r>
              <a:rPr lang="ru-RU" i="1" dirty="0">
                <a:latin typeface="+mj-lt"/>
              </a:rPr>
              <a:t>скрытые</a:t>
            </a:r>
            <a:endParaRPr lang="ru-RU" sz="1400" i="1" dirty="0">
              <a:latin typeface="+mj-lt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+mj-lt"/>
              </a:rPr>
              <a:t>В  </a:t>
            </a:r>
            <a:r>
              <a:rPr lang="ru-RU" sz="2400" i="1" dirty="0" err="1">
                <a:solidFill>
                  <a:srgbClr val="FF0000"/>
                </a:solidFill>
                <a:latin typeface="+mj-lt"/>
              </a:rPr>
              <a:t>комплиментарной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 транзакции оба человека оперируют либо от одного и того же эго-состояния, или от дополняющих эго-состояний. (Который час? 7 часов)</a:t>
            </a:r>
            <a:endParaRPr lang="ru-RU" sz="1800" dirty="0">
              <a:latin typeface="+mj-lt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+mj-lt"/>
              </a:rPr>
              <a:t>В </a:t>
            </a:r>
            <a:r>
              <a:rPr lang="ru-RU" sz="2400" i="1" dirty="0">
                <a:solidFill>
                  <a:srgbClr val="FF0000"/>
                </a:solidFill>
                <a:latin typeface="+mj-lt"/>
              </a:rPr>
              <a:t>перекрёстной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транзакции активизируется неподходящее эго-состояние. Перекрёстные транзакции нарушают коммуникацию:</a:t>
            </a:r>
            <a:endParaRPr lang="ru-RU" sz="1800" dirty="0">
              <a:latin typeface="+mj-lt"/>
            </a:endParaRPr>
          </a:p>
          <a:p>
            <a:pPr lvl="1"/>
            <a:r>
              <a:rPr lang="ru-RU" dirty="0">
                <a:latin typeface="+mj-lt"/>
              </a:rPr>
              <a:t>Можете вы помочь донести мне эти сумки? Они весят тонну.</a:t>
            </a:r>
            <a:endParaRPr lang="ru-RU" sz="1400" dirty="0">
              <a:latin typeface="+mj-lt"/>
            </a:endParaRPr>
          </a:p>
          <a:p>
            <a:pPr lvl="1"/>
            <a:r>
              <a:rPr lang="ru-RU" dirty="0">
                <a:latin typeface="+mj-lt"/>
              </a:rPr>
              <a:t>Эти мешки весят приблизительно 10 кг, и вы способны их сами отнести.</a:t>
            </a:r>
            <a:endParaRPr lang="ru-RU" sz="1400" dirty="0">
              <a:latin typeface="+mj-lt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+mj-lt"/>
              </a:rPr>
              <a:t>В </a:t>
            </a:r>
            <a:r>
              <a:rPr lang="ru-RU" sz="2400" i="1" dirty="0">
                <a:solidFill>
                  <a:srgbClr val="FF0000"/>
                </a:solidFill>
                <a:latin typeface="+mj-lt"/>
              </a:rPr>
              <a:t>скрытой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транзакции два эго-состояния действуют одновременно, и одно эго-состояние маскирует другое. Пример, в конце свидания один человек может сказать другому: «Не хотите ли вы зайти посмотреть мои картины?». На первый взгляд этот вопрос может показаться, идущим от взрослого к взрослому. В действительности он идёт от эго-состояния ребёнка: «Не хотите ли зайти, чтобы приятно провести время?»</a:t>
            </a:r>
            <a:endParaRPr lang="ru-RU" sz="1800" dirty="0">
              <a:latin typeface="+mj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Анализ транзакций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99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6" y="1201127"/>
            <a:ext cx="7080669" cy="53105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21137" y="1367179"/>
            <a:ext cx="444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i="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ru-RU" sz="8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7302" y="1756792"/>
            <a:ext cx="1998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Комплиментарный</a:t>
            </a:r>
            <a:r>
              <a:rPr lang="ru-RU" sz="1600" dirty="0" smtClean="0"/>
              <a:t> анализ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60942" y="2218735"/>
            <a:ext cx="646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spc="50" dirty="0">
                <a:ln w="0"/>
                <a:solidFill>
                  <a:srgbClr val="D07C7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23908" y="2588066"/>
            <a:ext cx="1998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Перекрестный анализ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42119" y="2940166"/>
            <a:ext cx="646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ru-RU" sz="8000" b="1" spc="5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8910" y="3145721"/>
            <a:ext cx="1998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Скрытый анализ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2" t="51064" r="39525" b="11836"/>
          <a:stretch/>
        </p:blipFill>
        <p:spPr>
          <a:xfrm>
            <a:off x="628375" y="3542174"/>
            <a:ext cx="2125759" cy="25037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2" t="50000" r="11739" b="11543"/>
          <a:stretch/>
        </p:blipFill>
        <p:spPr>
          <a:xfrm>
            <a:off x="6115856" y="4099828"/>
            <a:ext cx="1826079" cy="25061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50000" r="74705" b="10668"/>
          <a:stretch/>
        </p:blipFill>
        <p:spPr>
          <a:xfrm>
            <a:off x="6864647" y="1129869"/>
            <a:ext cx="1979101" cy="2588841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8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02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Анализ игр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0" t="16382" r="27065" b="5833"/>
          <a:stretch/>
        </p:blipFill>
        <p:spPr>
          <a:xfrm>
            <a:off x="4874892" y="1719617"/>
            <a:ext cx="4009802" cy="3930556"/>
          </a:xfrm>
        </p:spPr>
      </p:pic>
      <p:sp>
        <p:nvSpPr>
          <p:cNvPr id="5" name="Прямоугольник 4"/>
          <p:cNvSpPr/>
          <p:nvPr/>
        </p:nvSpPr>
        <p:spPr>
          <a:xfrm>
            <a:off x="95534" y="2292832"/>
            <a:ext cx="47084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Игра</a:t>
            </a:r>
            <a:r>
              <a:rPr lang="ru-RU" dirty="0"/>
              <a:t> – скрытая, активная транзакция, которая кажется </a:t>
            </a:r>
            <a:r>
              <a:rPr lang="ru-RU" dirty="0" err="1"/>
              <a:t>комплиментарной</a:t>
            </a:r>
            <a:r>
              <a:rPr lang="ru-RU" dirty="0"/>
              <a:t>, но заканчивается некомфортными чувствами. Поскольку близкие  отношения являются небезопасными, игры предохраняют людей от выставления напоказ своих мыслей и чувств. Список возможных игр бесконечен. В результате, однако, игроки проигрывают, поскольку избегают полноценных и здоровых человеческих отношений.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2400" smtClean="0"/>
              <a:t>9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09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2623</Words>
  <Application>Microsoft Office PowerPoint</Application>
  <PresentationFormat>Экран (4:3)</PresentationFormat>
  <Paragraphs>293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Основные теоретические подходы в психологии</vt:lpstr>
      <vt:lpstr>Содержание</vt:lpstr>
      <vt:lpstr>Когнитивный подход</vt:lpstr>
      <vt:lpstr>Транзактный анализ</vt:lpstr>
      <vt:lpstr>1. Структурный анализ </vt:lpstr>
      <vt:lpstr>Главная цель транзактного анализа</vt:lpstr>
      <vt:lpstr>2. Анализ транзакций</vt:lpstr>
      <vt:lpstr>Презентация PowerPoint</vt:lpstr>
      <vt:lpstr>3. Анализ игр</vt:lpstr>
      <vt:lpstr>Примеры психологических «игр» из книги Э.Берна «Игры, в которые играют люди. Люди, которые играют в игры»  </vt:lpstr>
      <vt:lpstr>Презентация PowerPoint</vt:lpstr>
      <vt:lpstr>4. Анализ сценариев</vt:lpstr>
      <vt:lpstr>Презентация PowerPoint</vt:lpstr>
      <vt:lpstr>Презентация PowerPoint</vt:lpstr>
      <vt:lpstr>Методы транзактного анализа</vt:lpstr>
      <vt:lpstr>Эффективность транзактного анализа</vt:lpstr>
      <vt:lpstr>Этапы работы</vt:lpstr>
      <vt:lpstr>Вопрос № 1</vt:lpstr>
      <vt:lpstr>Гуманистический подход (аффективный)</vt:lpstr>
      <vt:lpstr>Общее всех теорий</vt:lpstr>
      <vt:lpstr>Личностно-центрированное консультирование</vt:lpstr>
      <vt:lpstr>Методы личностно-центрированного консультирования</vt:lpstr>
      <vt:lpstr>Презентация PowerPoint</vt:lpstr>
      <vt:lpstr>Экзистенциальный подход</vt:lpstr>
      <vt:lpstr>Можно обнаружить смысл жизни тремя способами</vt:lpstr>
      <vt:lpstr>Презентация PowerPoint</vt:lpstr>
      <vt:lpstr>Гештальт-психология («гештальт» означает целостный образ.)</vt:lpstr>
      <vt:lpstr>Методы Гештальт-психологии</vt:lpstr>
      <vt:lpstr>Правила работы гештальт-психологов</vt:lpstr>
      <vt:lpstr>Презентация PowerPoint</vt:lpstr>
      <vt:lpstr>Личностно-центрированная терапия</vt:lpstr>
      <vt:lpstr>Экзистенциальная терапия</vt:lpstr>
      <vt:lpstr>Презентация PowerPoint</vt:lpstr>
      <vt:lpstr>Вопрос № 2</vt:lpstr>
      <vt:lpstr>Видеоматериалы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76</cp:revision>
  <dcterms:created xsi:type="dcterms:W3CDTF">2014-11-21T11:00:06Z</dcterms:created>
  <dcterms:modified xsi:type="dcterms:W3CDTF">2020-11-23T10:56:22Z</dcterms:modified>
</cp:coreProperties>
</file>