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2" r:id="rId2"/>
    <p:sldId id="283" r:id="rId3"/>
    <p:sldId id="277" r:id="rId4"/>
    <p:sldId id="278" r:id="rId5"/>
    <p:sldId id="279" r:id="rId6"/>
    <p:sldId id="280" r:id="rId7"/>
    <p:sldId id="257" r:id="rId8"/>
    <p:sldId id="261" r:id="rId9"/>
    <p:sldId id="263" r:id="rId10"/>
    <p:sldId id="264" r:id="rId11"/>
    <p:sldId id="270" r:id="rId12"/>
    <p:sldId id="276" r:id="rId13"/>
    <p:sldId id="268" r:id="rId14"/>
    <p:sldId id="281" r:id="rId15"/>
    <p:sldId id="284" r:id="rId16"/>
    <p:sldId id="285" r:id="rId17"/>
    <p:sldId id="286" r:id="rId18"/>
    <p:sldId id="28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2E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24" autoAdjust="0"/>
  </p:normalViewPr>
  <p:slideViewPr>
    <p:cSldViewPr>
      <p:cViewPr varScale="1">
        <p:scale>
          <a:sx n="69" d="100"/>
          <a:sy n="69" d="100"/>
        </p:scale>
        <p:origin x="-14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14.12.2020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14.12.2020</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14.12.2020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14.12.2020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andex.ru/images/search?from=tabbar&amp;text=&#1084;&#1091;&#1079;&#1099;&#1082;&#1086;&#1090;&#1077;&#1088;&#1072;&#1087;&#1080;&#1103;&amp;p=8&amp;pos=241&amp;rpt=simage&amp;img_url=https://i.ytimg.com/vi/9M9fIhJXoX4/maxresdefault.jpg" TargetMode="External"/><Relationship Id="rId2" Type="http://schemas.openxmlformats.org/officeDocument/2006/relationships/hyperlink" Target="https://yandex.ru/images/search?from=tabbar&amp;text=&#1084;&#1091;&#1079;&#1099;&#1082;&#1086;&#1090;&#1077;&#1088;&#1072;&#1087;&#1080;&#1103;&amp;p=2&amp;pos=82&amp;rpt=simage&amp;img_url=https://sun9-25.userapi.com/RBA1BDvG-69fY9BG3T_-vxtNFYAuErcSxXYSgA/YunTldYKxX8.jpg" TargetMode="External"/><Relationship Id="rId1" Type="http://schemas.openxmlformats.org/officeDocument/2006/relationships/slideLayout" Target="../slideLayouts/slideLayout2.xml"/><Relationship Id="rId5" Type="http://schemas.openxmlformats.org/officeDocument/2006/relationships/hyperlink" Target="https://yandex.ru/images/search?text=&#1052;&#1080;&#1088;&#1079;&#1072;&#1082;&#1072;&#1088;&#1080;&#1084;%20&#1085;&#1086;&#1088;&#1073;&#1077;&#1082;&#1086;&#1074;&amp;from=tabbar&amp;p=5&amp;pos=164&amp;rpt=simage&amp;img_url=https://skafeto.com/wp-content/uploads/2018/05/Screenshot_13-2.jpg" TargetMode="External"/><Relationship Id="rId4" Type="http://schemas.openxmlformats.org/officeDocument/2006/relationships/hyperlink" Target="https://yandex.ru/images/search?text=&#1084;&#1091;&#1079;&#1099;&#1082;&#1086;&#1090;&#1077;&#1088;&#1072;&#1087;&#1080;&#1103;%20&#1074;&#1088;&#1072;&#1095;&#1080;&amp;from=tabbar&amp;pos=13&amp;img_url=https://st3.depositphotos.com/12522434/15369/i/950/depositphotos_153698588-stock-photo-doctor-hand-holding-ukulele-musical.jpg&amp;rpt=sima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066800"/>
          </a:xfrm>
        </p:spPr>
        <p:txBody>
          <a:bodyPr>
            <a:normAutofit/>
          </a:bodyPr>
          <a:lstStyle/>
          <a:p>
            <a:pPr algn="ctr"/>
            <a:r>
              <a:rPr lang="ru-RU" sz="3600" i="1" u="sng" dirty="0" smtClean="0">
                <a:solidFill>
                  <a:schemeClr val="tx1">
                    <a:lumMod val="85000"/>
                    <a:lumOff val="15000"/>
                  </a:schemeClr>
                </a:solidFill>
                <a:effectLst>
                  <a:outerShdw blurRad="38100" dist="38100" dir="2700000" algn="tl">
                    <a:srgbClr val="000000">
                      <a:alpha val="43137"/>
                    </a:srgbClr>
                  </a:outerShdw>
                </a:effectLst>
              </a:rPr>
              <a:t>Музыкотерапия</a:t>
            </a:r>
            <a:endParaRPr lang="ru-RU" sz="3600" u="sng" dirty="0">
              <a:solidFill>
                <a:schemeClr val="tx1">
                  <a:lumMod val="85000"/>
                  <a:lumOff val="15000"/>
                </a:schemeClr>
              </a:solidFill>
            </a:endParaRPr>
          </a:p>
        </p:txBody>
      </p:sp>
      <p:pic>
        <p:nvPicPr>
          <p:cNvPr id="4" name="Содержимое 3" descr="мкз.jpeg"/>
          <p:cNvPicPr>
            <a:picLocks noGrp="1" noChangeAspect="1"/>
          </p:cNvPicPr>
          <p:nvPr>
            <p:ph idx="1"/>
          </p:nvPr>
        </p:nvPicPr>
        <p:blipFill>
          <a:blip r:embed="rId2" cstate="print"/>
          <a:stretch>
            <a:fillRect/>
          </a:stretch>
        </p:blipFill>
        <p:spPr>
          <a:xfrm>
            <a:off x="251520" y="3356992"/>
            <a:ext cx="4760082" cy="3096344"/>
          </a:xfrm>
          <a:prstGeom prst="rect">
            <a:avLst/>
          </a:prstGeom>
        </p:spPr>
      </p:pic>
      <p:sp>
        <p:nvSpPr>
          <p:cNvPr id="5" name="Прямоугольник 4"/>
          <p:cNvSpPr/>
          <p:nvPr/>
        </p:nvSpPr>
        <p:spPr>
          <a:xfrm>
            <a:off x="3419872" y="1988840"/>
            <a:ext cx="5508104" cy="1938992"/>
          </a:xfrm>
          <a:prstGeom prst="rect">
            <a:avLst/>
          </a:prstGeom>
        </p:spPr>
        <p:txBody>
          <a:bodyPr wrap="square">
            <a:spAutoFit/>
          </a:bodyPr>
          <a:lstStyle/>
          <a:p>
            <a:pPr algn="r"/>
            <a:r>
              <a:rPr lang="ru-RU" sz="2000" i="1" u="sng" dirty="0" smtClean="0">
                <a:solidFill>
                  <a:schemeClr val="tx1">
                    <a:lumMod val="85000"/>
                    <a:lumOff val="15000"/>
                  </a:schemeClr>
                </a:solidFill>
              </a:rPr>
              <a:t>ГБПОУ «</a:t>
            </a:r>
            <a:r>
              <a:rPr lang="ru-RU" sz="2000" i="1" u="sng" dirty="0" err="1" smtClean="0">
                <a:solidFill>
                  <a:schemeClr val="tx1">
                    <a:lumMod val="85000"/>
                    <a:lumOff val="15000"/>
                  </a:schemeClr>
                </a:solidFill>
              </a:rPr>
              <a:t>Кущевский</a:t>
            </a:r>
            <a:r>
              <a:rPr lang="ru-RU" sz="2000" i="1" u="sng" dirty="0" smtClean="0">
                <a:solidFill>
                  <a:schemeClr val="tx1">
                    <a:lumMod val="85000"/>
                    <a:lumOff val="15000"/>
                  </a:schemeClr>
                </a:solidFill>
              </a:rPr>
              <a:t> медицинский колледж»</a:t>
            </a:r>
          </a:p>
          <a:p>
            <a:pPr algn="r"/>
            <a:r>
              <a:rPr lang="ru-RU" sz="2000" i="1" u="sng" dirty="0" smtClean="0">
                <a:solidFill>
                  <a:schemeClr val="tx1">
                    <a:lumMod val="85000"/>
                    <a:lumOff val="15000"/>
                  </a:schemeClr>
                </a:solidFill>
              </a:rPr>
              <a:t> </a:t>
            </a:r>
            <a:r>
              <a:rPr lang="ru-RU" sz="2000" i="1" u="sng" dirty="0" smtClean="0">
                <a:solidFill>
                  <a:schemeClr val="tx1">
                    <a:lumMod val="85000"/>
                    <a:lumOff val="15000"/>
                  </a:schemeClr>
                </a:solidFill>
              </a:rPr>
              <a:t>Отделение «Лечебное дело»</a:t>
            </a:r>
          </a:p>
          <a:p>
            <a:pPr algn="r"/>
            <a:r>
              <a:rPr lang="ru-RU" sz="2000" i="1" u="sng" dirty="0" smtClean="0">
                <a:solidFill>
                  <a:schemeClr val="tx1">
                    <a:lumMod val="85000"/>
                    <a:lumOff val="15000"/>
                  </a:schemeClr>
                </a:solidFill>
              </a:rPr>
              <a:t>Дисциплина БСПП</a:t>
            </a:r>
          </a:p>
          <a:p>
            <a:pPr algn="r"/>
            <a:r>
              <a:rPr lang="ru-RU" sz="2000" i="1" u="sng" dirty="0" smtClean="0">
                <a:solidFill>
                  <a:schemeClr val="tx1">
                    <a:lumMod val="85000"/>
                    <a:lumOff val="15000"/>
                  </a:schemeClr>
                </a:solidFill>
              </a:rPr>
              <a:t>Студентка 111/2 группы</a:t>
            </a:r>
          </a:p>
          <a:p>
            <a:pPr algn="r"/>
            <a:r>
              <a:rPr lang="ru-RU" sz="2000" i="1" u="sng" dirty="0" smtClean="0">
                <a:solidFill>
                  <a:schemeClr val="tx1">
                    <a:lumMod val="85000"/>
                    <a:lumOff val="15000"/>
                  </a:schemeClr>
                </a:solidFill>
              </a:rPr>
              <a:t>Максименко Маргарита Юрьевна </a:t>
            </a:r>
          </a:p>
          <a:p>
            <a:pPr algn="r"/>
            <a:r>
              <a:rPr lang="ru-RU" sz="2000" i="1" u="sng" dirty="0" smtClean="0">
                <a:solidFill>
                  <a:schemeClr val="tx1">
                    <a:lumMod val="85000"/>
                    <a:lumOff val="15000"/>
                  </a:schemeClr>
                </a:solidFill>
              </a:rPr>
              <a:t>Преподаватель Белоусова Л.О</a:t>
            </a:r>
            <a:r>
              <a:rPr lang="ru-RU" sz="1600" i="1" dirty="0" smtClean="0">
                <a:solidFill>
                  <a:schemeClr val="tx1">
                    <a:lumMod val="85000"/>
                    <a:lumOff val="15000"/>
                  </a:schemeClr>
                </a:solidFill>
              </a:rPr>
              <a:t>.</a:t>
            </a:r>
            <a:endParaRPr lang="ru-RU" sz="1600" i="1"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208912" cy="5256584"/>
          </a:xfrm>
        </p:spPr>
        <p:txBody>
          <a:bodyPr>
            <a:normAutofit/>
          </a:bodyPr>
          <a:lstStyle/>
          <a:p>
            <a:pPr>
              <a:buNone/>
            </a:pPr>
            <a:r>
              <a:rPr lang="ru-RU" sz="2000" i="1" dirty="0" smtClean="0">
                <a:solidFill>
                  <a:schemeClr val="accent1">
                    <a:lumMod val="20000"/>
                    <a:lumOff val="80000"/>
                  </a:schemeClr>
                </a:solidFill>
              </a:rPr>
              <a:t>	</a:t>
            </a:r>
            <a:r>
              <a:rPr lang="ru-RU" sz="1600" i="1" dirty="0" smtClean="0">
                <a:solidFill>
                  <a:schemeClr val="tx1">
                    <a:lumMod val="85000"/>
                    <a:lumOff val="15000"/>
                  </a:schemeClr>
                </a:solidFill>
              </a:rPr>
              <a:t>Музыкальная терапия используется для лечения сахарного диабета, так как было установлено, что между уровнем сахара в крови и психическим состоянием существует прямая связь. Таким образом, изменяя и регулируя своё психическое состояние, человек может изменять уровень сахара в крови. В этом большую помощь оказывают звуки природных шумов: прибоя, пения птиц, рокота океанических волн, раскатов грома, шума дождя.</a:t>
            </a:r>
          </a:p>
          <a:p>
            <a:pPr>
              <a:buNone/>
            </a:pPr>
            <a:endParaRPr lang="ru-RU" sz="1600" i="1" dirty="0" smtClean="0">
              <a:solidFill>
                <a:schemeClr val="tx1">
                  <a:lumMod val="85000"/>
                  <a:lumOff val="15000"/>
                </a:schemeClr>
              </a:solidFill>
            </a:endParaRPr>
          </a:p>
          <a:p>
            <a:pPr>
              <a:buNone/>
            </a:pPr>
            <a:r>
              <a:rPr lang="ru-RU" sz="1600" i="1" dirty="0" smtClean="0">
                <a:solidFill>
                  <a:schemeClr val="tx1">
                    <a:lumMod val="85000"/>
                    <a:lumOff val="15000"/>
                  </a:schemeClr>
                </a:solidFill>
              </a:rPr>
              <a:t>	Исследования центра под руководством М.Лазарева показали, что музыкальные вибрации оказывают благотворное влияние на весь организм, особенно на костную структуру, щитовидную железу, массируют внутренние органы, достигая глубоко лежащих тканей, стимулируя в них кровообращение. Музыка повышает способность организма к высвобождению </a:t>
            </a:r>
            <a:r>
              <a:rPr lang="ru-RU" sz="1600" i="1" dirty="0" err="1" smtClean="0">
                <a:solidFill>
                  <a:schemeClr val="tx1">
                    <a:lumMod val="85000"/>
                    <a:lumOff val="15000"/>
                  </a:schemeClr>
                </a:solidFill>
              </a:rPr>
              <a:t>эндорфинов</a:t>
            </a:r>
            <a:r>
              <a:rPr lang="ru-RU" sz="1600" i="1" dirty="0" smtClean="0">
                <a:solidFill>
                  <a:schemeClr val="tx1">
                    <a:lumMod val="85000"/>
                    <a:lumOff val="15000"/>
                  </a:schemeClr>
                </a:solidFill>
              </a:rPr>
              <a:t> – мозговых биохимических веществ, помогающих справляться с болью и стрессом.</a:t>
            </a:r>
          </a:p>
          <a:p>
            <a:endParaRPr lang="ru-RU" sz="2000" dirty="0">
              <a:solidFill>
                <a:schemeClr val="accent1">
                  <a:lumMod val="20000"/>
                  <a:lumOff val="80000"/>
                </a:schemeClr>
              </a:solidFill>
            </a:endParaRPr>
          </a:p>
        </p:txBody>
      </p:sp>
      <p:pic>
        <p:nvPicPr>
          <p:cNvPr id="4" name="Рисунок 3" descr="лечениее.jpg"/>
          <p:cNvPicPr>
            <a:picLocks noChangeAspect="1"/>
          </p:cNvPicPr>
          <p:nvPr/>
        </p:nvPicPr>
        <p:blipFill>
          <a:blip r:embed="rId2" cstate="print"/>
          <a:stretch>
            <a:fillRect/>
          </a:stretch>
        </p:blipFill>
        <p:spPr>
          <a:xfrm>
            <a:off x="4932040" y="4005064"/>
            <a:ext cx="4032448" cy="2625124"/>
          </a:xfrm>
          <a:prstGeom prst="rect">
            <a:avLst/>
          </a:prstGeom>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399032"/>
          </a:xfrm>
        </p:spPr>
        <p:txBody>
          <a:bodyPr>
            <a:normAutofit/>
          </a:bodyPr>
          <a:lstStyle/>
          <a:p>
            <a:pPr algn="ctr"/>
            <a:r>
              <a:rPr lang="ru-RU" sz="2800" dirty="0" smtClean="0">
                <a:solidFill>
                  <a:schemeClr val="tx1">
                    <a:lumMod val="85000"/>
                    <a:lumOff val="15000"/>
                  </a:schemeClr>
                </a:solidFill>
              </a:rPr>
              <a:t>Музыкотерапия для детей</a:t>
            </a:r>
            <a:br>
              <a:rPr lang="ru-RU" sz="2800" dirty="0" smtClean="0">
                <a:solidFill>
                  <a:schemeClr val="tx1">
                    <a:lumMod val="85000"/>
                    <a:lumOff val="15000"/>
                  </a:schemeClr>
                </a:solidFill>
              </a:rPr>
            </a:br>
            <a:endParaRPr lang="ru-RU" sz="2800" dirty="0">
              <a:solidFill>
                <a:schemeClr val="tx1">
                  <a:lumMod val="85000"/>
                  <a:lumOff val="15000"/>
                </a:schemeClr>
              </a:solidFill>
            </a:endParaRPr>
          </a:p>
        </p:txBody>
      </p:sp>
      <p:sp>
        <p:nvSpPr>
          <p:cNvPr id="3" name="Содержимое 2"/>
          <p:cNvSpPr>
            <a:spLocks noGrp="1"/>
          </p:cNvSpPr>
          <p:nvPr>
            <p:ph idx="1"/>
          </p:nvPr>
        </p:nvSpPr>
        <p:spPr>
          <a:xfrm>
            <a:off x="-468560" y="908720"/>
            <a:ext cx="9612560" cy="6237312"/>
          </a:xfrm>
        </p:spPr>
        <p:txBody>
          <a:bodyPr>
            <a:normAutofit fontScale="92500" lnSpcReduction="10000"/>
          </a:bodyPr>
          <a:lstStyle/>
          <a:p>
            <a:pPr algn="ctr">
              <a:buNone/>
            </a:pPr>
            <a:r>
              <a:rPr lang="ru-RU" dirty="0" smtClean="0"/>
              <a:t>	</a:t>
            </a:r>
            <a:r>
              <a:rPr lang="ru-RU" sz="2200" dirty="0" smtClean="0"/>
              <a:t>	</a:t>
            </a:r>
            <a:r>
              <a:rPr lang="ru-RU" sz="2200" i="1" dirty="0" smtClean="0">
                <a:solidFill>
                  <a:schemeClr val="tx1">
                    <a:lumMod val="85000"/>
                    <a:lumOff val="15000"/>
                  </a:schemeClr>
                </a:solidFill>
              </a:rPr>
              <a:t>Структура детского мозга чувствительна к любым воздействиям. Вибрация и ритмика оказывает воздействие на физическом и эмоциональном уровне, внося гармонию во множество процессов, происходящих в организме.</a:t>
            </a:r>
          </a:p>
          <a:p>
            <a:pPr algn="ctr">
              <a:buNone/>
            </a:pPr>
            <a:endParaRPr lang="ru-RU" sz="2200" i="1" dirty="0" smtClean="0">
              <a:solidFill>
                <a:schemeClr val="tx1">
                  <a:lumMod val="85000"/>
                  <a:lumOff val="15000"/>
                </a:schemeClr>
              </a:solidFill>
            </a:endParaRPr>
          </a:p>
          <a:p>
            <a:pPr algn="ctr">
              <a:buNone/>
            </a:pPr>
            <a:endParaRPr lang="ru-RU" sz="2200" i="1" dirty="0" smtClean="0">
              <a:solidFill>
                <a:schemeClr val="tx1">
                  <a:lumMod val="85000"/>
                  <a:lumOff val="15000"/>
                </a:schemeClr>
              </a:solidFill>
            </a:endParaRPr>
          </a:p>
          <a:p>
            <a:pPr algn="ctr">
              <a:buNone/>
            </a:pPr>
            <a:endParaRPr lang="ru-RU" sz="2200" i="1" dirty="0" smtClean="0">
              <a:solidFill>
                <a:schemeClr val="tx1">
                  <a:lumMod val="85000"/>
                  <a:lumOff val="15000"/>
                </a:schemeClr>
              </a:solidFill>
            </a:endParaRPr>
          </a:p>
          <a:p>
            <a:pPr algn="ctr">
              <a:buNone/>
            </a:pPr>
            <a:endParaRPr lang="ru-RU" sz="2200" i="1" dirty="0" smtClean="0">
              <a:solidFill>
                <a:schemeClr val="tx1">
                  <a:lumMod val="85000"/>
                  <a:lumOff val="15000"/>
                </a:schemeClr>
              </a:solidFill>
            </a:endParaRPr>
          </a:p>
          <a:p>
            <a:pPr algn="ctr">
              <a:buNone/>
            </a:pPr>
            <a:endParaRPr lang="ru-RU" sz="2200" i="1" dirty="0" smtClean="0">
              <a:solidFill>
                <a:schemeClr val="tx1">
                  <a:lumMod val="85000"/>
                  <a:lumOff val="15000"/>
                </a:schemeClr>
              </a:solidFill>
            </a:endParaRPr>
          </a:p>
          <a:p>
            <a:pPr algn="ctr">
              <a:buNone/>
            </a:pPr>
            <a:endParaRPr lang="ru-RU" sz="2200" i="1" dirty="0" smtClean="0">
              <a:solidFill>
                <a:schemeClr val="tx1">
                  <a:lumMod val="85000"/>
                  <a:lumOff val="15000"/>
                </a:schemeClr>
              </a:solidFill>
            </a:endParaRPr>
          </a:p>
          <a:p>
            <a:pPr algn="ctr">
              <a:buNone/>
            </a:pPr>
            <a:endParaRPr lang="ru-RU" sz="2200" i="1" dirty="0" smtClean="0">
              <a:solidFill>
                <a:schemeClr val="tx1">
                  <a:lumMod val="85000"/>
                  <a:lumOff val="15000"/>
                </a:schemeClr>
              </a:solidFill>
            </a:endParaRPr>
          </a:p>
          <a:p>
            <a:pPr algn="ctr">
              <a:buNone/>
            </a:pPr>
            <a:endParaRPr lang="ru-RU" sz="2200" i="1" dirty="0" smtClean="0">
              <a:solidFill>
                <a:schemeClr val="tx1">
                  <a:lumMod val="85000"/>
                  <a:lumOff val="15000"/>
                </a:schemeClr>
              </a:solidFill>
            </a:endParaRPr>
          </a:p>
          <a:p>
            <a:pPr algn="ctr">
              <a:buNone/>
            </a:pPr>
            <a:endParaRPr lang="ru-RU" sz="2200" i="1" dirty="0" smtClean="0">
              <a:solidFill>
                <a:schemeClr val="tx1">
                  <a:lumMod val="85000"/>
                  <a:lumOff val="15000"/>
                </a:schemeClr>
              </a:solidFill>
            </a:endParaRPr>
          </a:p>
          <a:p>
            <a:pPr algn="ctr">
              <a:buNone/>
            </a:pPr>
            <a:endParaRPr lang="ru-RU" sz="2200" i="1" dirty="0" smtClean="0">
              <a:solidFill>
                <a:schemeClr val="tx1">
                  <a:lumMod val="85000"/>
                  <a:lumOff val="15000"/>
                </a:schemeClr>
              </a:solidFill>
            </a:endParaRPr>
          </a:p>
          <a:p>
            <a:pPr algn="ctr">
              <a:buNone/>
            </a:pPr>
            <a:r>
              <a:rPr lang="ru-RU" sz="2200" i="1" dirty="0" smtClean="0">
                <a:solidFill>
                  <a:schemeClr val="tx1">
                    <a:lumMod val="85000"/>
                    <a:lumOff val="15000"/>
                  </a:schemeClr>
                </a:solidFill>
              </a:rPr>
              <a:t>		Музыкотерапия применяется с самого раннего возраста. Особенно это полезно для детей, которые пострадали от нехватки кислорода. Особенности структуры их мозга не обеспечивают необходимую выработку ферментов, однако терапия музыкой способствует повышению активности их выработки. Наблюдается улучшение в работе </a:t>
            </a:r>
            <a:r>
              <a:rPr lang="ru-RU" sz="2200" i="1" dirty="0" err="1" smtClean="0">
                <a:solidFill>
                  <a:schemeClr val="tx1">
                    <a:lumMod val="85000"/>
                    <a:lumOff val="15000"/>
                  </a:schemeClr>
                </a:solidFill>
              </a:rPr>
              <a:t>сердечно-сосудистой</a:t>
            </a:r>
            <a:r>
              <a:rPr lang="ru-RU" sz="2200" i="1" dirty="0" smtClean="0">
                <a:solidFill>
                  <a:schemeClr val="tx1">
                    <a:lumMod val="85000"/>
                    <a:lumOff val="15000"/>
                  </a:schemeClr>
                </a:solidFill>
              </a:rPr>
              <a:t> системы, а также дыхательной. Ребенок становится более спокойным, лучше засыпает.</a:t>
            </a:r>
            <a:endParaRPr lang="ru-RU" sz="2200" i="1" dirty="0">
              <a:solidFill>
                <a:schemeClr val="tx1">
                  <a:lumMod val="85000"/>
                  <a:lumOff val="15000"/>
                </a:schemeClr>
              </a:solidFill>
            </a:endParaRPr>
          </a:p>
        </p:txBody>
      </p:sp>
      <p:pic>
        <p:nvPicPr>
          <p:cNvPr id="4" name="Рисунок 3" descr="ДИТ.jpg"/>
          <p:cNvPicPr>
            <a:picLocks noChangeAspect="1"/>
          </p:cNvPicPr>
          <p:nvPr/>
        </p:nvPicPr>
        <p:blipFill>
          <a:blip r:embed="rId2" cstate="print"/>
          <a:stretch>
            <a:fillRect/>
          </a:stretch>
        </p:blipFill>
        <p:spPr>
          <a:xfrm>
            <a:off x="2195736" y="2132856"/>
            <a:ext cx="3888432" cy="2879980"/>
          </a:xfrm>
          <a:prstGeom prst="rect">
            <a:avLst/>
          </a:prstGeom>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399032"/>
          </a:xfrm>
        </p:spPr>
        <p:txBody>
          <a:bodyPr>
            <a:normAutofit/>
          </a:bodyPr>
          <a:lstStyle/>
          <a:p>
            <a:pPr algn="ctr"/>
            <a:r>
              <a:rPr lang="ru-RU" sz="3100" i="1" dirty="0" smtClean="0">
                <a:solidFill>
                  <a:schemeClr val="tx1">
                    <a:lumMod val="85000"/>
                    <a:lumOff val="15000"/>
                  </a:schemeClr>
                </a:solidFill>
              </a:rPr>
              <a:t>Музыкотерапия для пожилых людей</a:t>
            </a:r>
            <a:r>
              <a:rPr lang="ru-RU" b="1" dirty="0" smtClean="0">
                <a:solidFill>
                  <a:schemeClr val="accent1">
                    <a:lumMod val="60000"/>
                    <a:lumOff val="40000"/>
                  </a:schemeClr>
                </a:solidFill>
              </a:rPr>
              <a:t/>
            </a:r>
            <a:br>
              <a:rPr lang="ru-RU" b="1" dirty="0" smtClean="0">
                <a:solidFill>
                  <a:schemeClr val="accent1">
                    <a:lumMod val="60000"/>
                    <a:lumOff val="40000"/>
                  </a:schemeClr>
                </a:solidFill>
              </a:rPr>
            </a:br>
            <a:endParaRPr lang="ru-RU" dirty="0">
              <a:solidFill>
                <a:schemeClr val="accent1">
                  <a:lumMod val="60000"/>
                  <a:lumOff val="40000"/>
                </a:schemeClr>
              </a:solidFill>
            </a:endParaRPr>
          </a:p>
        </p:txBody>
      </p:sp>
      <p:sp>
        <p:nvSpPr>
          <p:cNvPr id="3" name="Содержимое 2"/>
          <p:cNvSpPr>
            <a:spLocks noGrp="1"/>
          </p:cNvSpPr>
          <p:nvPr>
            <p:ph idx="1"/>
          </p:nvPr>
        </p:nvSpPr>
        <p:spPr>
          <a:xfrm>
            <a:off x="0" y="1196752"/>
            <a:ext cx="9144000" cy="6021288"/>
          </a:xfrm>
        </p:spPr>
        <p:txBody>
          <a:bodyPr>
            <a:normAutofit/>
          </a:bodyPr>
          <a:lstStyle/>
          <a:p>
            <a:pPr>
              <a:buNone/>
            </a:pPr>
            <a:r>
              <a:rPr lang="ru-RU" sz="2000" dirty="0" smtClean="0">
                <a:solidFill>
                  <a:schemeClr val="accent1">
                    <a:lumMod val="60000"/>
                    <a:lumOff val="40000"/>
                  </a:schemeClr>
                </a:solidFill>
              </a:rPr>
              <a:t>		</a:t>
            </a:r>
            <a:r>
              <a:rPr lang="ru-RU" sz="1600" i="1" dirty="0" smtClean="0">
                <a:solidFill>
                  <a:schemeClr val="tx1">
                    <a:lumMod val="85000"/>
                    <a:lumOff val="15000"/>
                  </a:schemeClr>
                </a:solidFill>
              </a:rPr>
              <a:t>С годами гармония организма перестает быть данностью – ей требуется забота и поддержка. Игнорировать эту необходимость нельзя – это грозит заболеваниями тела; психика, ранее справляющаяся с множеством эмоциональных нагрузок, с возрастом более чувствительна.</a:t>
            </a:r>
          </a:p>
          <a:p>
            <a:pPr>
              <a:buNone/>
            </a:pPr>
            <a:endParaRPr lang="ru-RU" sz="1600" i="1" dirty="0" smtClean="0">
              <a:solidFill>
                <a:schemeClr val="tx1">
                  <a:lumMod val="85000"/>
                  <a:lumOff val="15000"/>
                </a:schemeClr>
              </a:solidFill>
            </a:endParaRPr>
          </a:p>
          <a:p>
            <a:pPr>
              <a:buNone/>
            </a:pPr>
            <a:endParaRPr lang="ru-RU" sz="1600" i="1" dirty="0" smtClean="0">
              <a:solidFill>
                <a:schemeClr val="tx1">
                  <a:lumMod val="85000"/>
                  <a:lumOff val="15000"/>
                </a:schemeClr>
              </a:solidFill>
            </a:endParaRPr>
          </a:p>
          <a:p>
            <a:pPr>
              <a:buNone/>
            </a:pPr>
            <a:endParaRPr lang="ru-RU" sz="1600" i="1" dirty="0" smtClean="0">
              <a:solidFill>
                <a:schemeClr val="tx1">
                  <a:lumMod val="85000"/>
                  <a:lumOff val="15000"/>
                </a:schemeClr>
              </a:solidFill>
            </a:endParaRPr>
          </a:p>
          <a:p>
            <a:pPr>
              <a:buNone/>
            </a:pPr>
            <a:endParaRPr lang="ru-RU" sz="1600" i="1" dirty="0" smtClean="0">
              <a:solidFill>
                <a:schemeClr val="tx1">
                  <a:lumMod val="85000"/>
                  <a:lumOff val="15000"/>
                </a:schemeClr>
              </a:solidFill>
            </a:endParaRPr>
          </a:p>
          <a:p>
            <a:pPr>
              <a:buNone/>
            </a:pPr>
            <a:r>
              <a:rPr lang="ru-RU" sz="1600" i="1" dirty="0" smtClean="0">
                <a:solidFill>
                  <a:schemeClr val="tx1">
                    <a:lumMod val="85000"/>
                    <a:lumOff val="15000"/>
                  </a:schemeClr>
                </a:solidFill>
              </a:rPr>
              <a:t>		</a:t>
            </a:r>
          </a:p>
          <a:p>
            <a:pPr>
              <a:buNone/>
            </a:pPr>
            <a:endParaRPr lang="ru-RU" sz="1600" i="1" dirty="0" smtClean="0">
              <a:solidFill>
                <a:schemeClr val="tx1">
                  <a:lumMod val="85000"/>
                  <a:lumOff val="15000"/>
                </a:schemeClr>
              </a:solidFill>
            </a:endParaRPr>
          </a:p>
          <a:p>
            <a:pPr>
              <a:buNone/>
            </a:pPr>
            <a:r>
              <a:rPr lang="ru-RU" sz="1600" i="1" dirty="0" smtClean="0">
                <a:solidFill>
                  <a:schemeClr val="tx1">
                    <a:lumMod val="85000"/>
                    <a:lumOff val="15000"/>
                  </a:schemeClr>
                </a:solidFill>
              </a:rPr>
              <a:t>		</a:t>
            </a:r>
          </a:p>
          <a:p>
            <a:pPr>
              <a:buNone/>
            </a:pPr>
            <a:endParaRPr lang="ru-RU" sz="1600" i="1" dirty="0" smtClean="0">
              <a:solidFill>
                <a:schemeClr val="tx1">
                  <a:lumMod val="85000"/>
                  <a:lumOff val="15000"/>
                </a:schemeClr>
              </a:solidFill>
            </a:endParaRPr>
          </a:p>
          <a:p>
            <a:pPr>
              <a:buNone/>
            </a:pPr>
            <a:endParaRPr lang="ru-RU" sz="1600" i="1" dirty="0" smtClean="0">
              <a:solidFill>
                <a:schemeClr val="tx1">
                  <a:lumMod val="85000"/>
                  <a:lumOff val="15000"/>
                </a:schemeClr>
              </a:solidFill>
            </a:endParaRPr>
          </a:p>
          <a:p>
            <a:pPr>
              <a:buNone/>
            </a:pPr>
            <a:endParaRPr lang="ru-RU" sz="1600" i="1" dirty="0" smtClean="0">
              <a:solidFill>
                <a:schemeClr val="tx1">
                  <a:lumMod val="85000"/>
                  <a:lumOff val="15000"/>
                </a:schemeClr>
              </a:solidFill>
            </a:endParaRPr>
          </a:p>
          <a:p>
            <a:pPr>
              <a:buNone/>
            </a:pPr>
            <a:endParaRPr lang="ru-RU" sz="1600" i="1" dirty="0" smtClean="0">
              <a:solidFill>
                <a:schemeClr val="tx1">
                  <a:lumMod val="85000"/>
                  <a:lumOff val="15000"/>
                </a:schemeClr>
              </a:solidFill>
            </a:endParaRPr>
          </a:p>
          <a:p>
            <a:pPr>
              <a:buNone/>
            </a:pPr>
            <a:r>
              <a:rPr lang="ru-RU" sz="1600" i="1" dirty="0" smtClean="0">
                <a:solidFill>
                  <a:schemeClr val="tx1">
                    <a:lumMod val="85000"/>
                    <a:lumOff val="15000"/>
                  </a:schemeClr>
                </a:solidFill>
              </a:rPr>
              <a:t>		Популярнейшая сфера использования психотерапии среди пожилых людей: нормализация давления, седативный эффект. Нередки случаи, когда эффективность лечения мелодиями была замечена при реабилитации после инсультов, различных осложнений. Из-за повышения активности клеток, процесс восстановления ускоряется.</a:t>
            </a:r>
            <a:endParaRPr lang="ru-RU" sz="1600" i="1" dirty="0">
              <a:solidFill>
                <a:schemeClr val="tx1">
                  <a:lumMod val="85000"/>
                  <a:lumOff val="15000"/>
                </a:schemeClr>
              </a:solidFill>
            </a:endParaRPr>
          </a:p>
        </p:txBody>
      </p:sp>
      <p:pic>
        <p:nvPicPr>
          <p:cNvPr id="4" name="Рисунок 3" descr="СТАР.jpg"/>
          <p:cNvPicPr>
            <a:picLocks noChangeAspect="1"/>
          </p:cNvPicPr>
          <p:nvPr/>
        </p:nvPicPr>
        <p:blipFill>
          <a:blip r:embed="rId2" cstate="print"/>
          <a:stretch>
            <a:fillRect/>
          </a:stretch>
        </p:blipFill>
        <p:spPr>
          <a:xfrm>
            <a:off x="2267744" y="2420888"/>
            <a:ext cx="4382201" cy="2556284"/>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72816" y="2132856"/>
            <a:ext cx="7571184" cy="4419872"/>
          </a:xfrm>
        </p:spPr>
        <p:txBody>
          <a:bodyPr>
            <a:normAutofit/>
          </a:bodyPr>
          <a:lstStyle/>
          <a:p>
            <a:pPr algn="r">
              <a:buNone/>
            </a:pPr>
            <a:r>
              <a:rPr lang="ru-RU" sz="1600" i="1" dirty="0" smtClean="0">
                <a:solidFill>
                  <a:schemeClr val="tx1">
                    <a:lumMod val="85000"/>
                    <a:lumOff val="15000"/>
                  </a:schemeClr>
                </a:solidFill>
              </a:rPr>
              <a:t>Физиологическое воздействие музыки на человека основано на том, что нервная система, а с ней и мускулатура обладают способностью усвоения ритма. Музыка как ритмический раздражитель стимулирует физиологические процессы организма, происходящие ритмично как в двигательной, так и вегетативной сфере. Ритмы отдельных органов человека всегда соразмерны. Между ритмом движения и ритмом внутренних органов существует определенная связь. Ритмические движения представляют собой единую функциональную систему, двигательный стереотип. Используя музыку как ритмический раздражитель, можно достигнуть повышения ритмических процессов организма в более строгой компактности и экономичности энергетических затрат.</a:t>
            </a:r>
            <a:endParaRPr lang="ru-RU" sz="1600" i="1" dirty="0">
              <a:solidFill>
                <a:schemeClr val="tx1">
                  <a:lumMod val="85000"/>
                  <a:lumOff val="15000"/>
                </a:schemeClr>
              </a:solidFill>
            </a:endParaRPr>
          </a:p>
        </p:txBody>
      </p:sp>
      <p:pic>
        <p:nvPicPr>
          <p:cNvPr id="4" name="Рисунок 3" descr="пщд.jpg"/>
          <p:cNvPicPr>
            <a:picLocks noChangeAspect="1"/>
          </p:cNvPicPr>
          <p:nvPr/>
        </p:nvPicPr>
        <p:blipFill>
          <a:blip r:embed="rId2" cstate="print"/>
          <a:stretch>
            <a:fillRect/>
          </a:stretch>
        </p:blipFill>
        <p:spPr>
          <a:xfrm>
            <a:off x="5724128" y="404664"/>
            <a:ext cx="2880320" cy="1529059"/>
          </a:xfrm>
          <a:prstGeom prst="rect">
            <a:avLst/>
          </a:prstGeom>
        </p:spPr>
      </p:pic>
      <p:pic>
        <p:nvPicPr>
          <p:cNvPr id="6" name="Рисунок 5" descr="тан.JPG"/>
          <p:cNvPicPr>
            <a:picLocks noChangeAspect="1"/>
          </p:cNvPicPr>
          <p:nvPr/>
        </p:nvPicPr>
        <p:blipFill>
          <a:blip r:embed="rId3" cstate="print"/>
          <a:stretch>
            <a:fillRect/>
          </a:stretch>
        </p:blipFill>
        <p:spPr>
          <a:xfrm>
            <a:off x="251520" y="476672"/>
            <a:ext cx="2394898" cy="1512168"/>
          </a:xfrm>
          <a:prstGeom prst="rect">
            <a:avLst/>
          </a:prstGeom>
        </p:spPr>
      </p:pic>
      <p:pic>
        <p:nvPicPr>
          <p:cNvPr id="7" name="Рисунок 6" descr="лр.jpg"/>
          <p:cNvPicPr>
            <a:picLocks noChangeAspect="1"/>
          </p:cNvPicPr>
          <p:nvPr/>
        </p:nvPicPr>
        <p:blipFill>
          <a:blip r:embed="rId4" cstate="print"/>
          <a:stretch>
            <a:fillRect/>
          </a:stretch>
        </p:blipFill>
        <p:spPr>
          <a:xfrm>
            <a:off x="0" y="4581128"/>
            <a:ext cx="2555776" cy="1724236"/>
          </a:xfrm>
          <a:prstGeom prst="rect">
            <a:avLst/>
          </a:prstGeom>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67544" y="764704"/>
            <a:ext cx="8229600" cy="5616624"/>
          </a:xfrm>
        </p:spPr>
        <p:txBody>
          <a:bodyPr>
            <a:normAutofit/>
          </a:bodyPr>
          <a:lstStyle/>
          <a:p>
            <a:pPr algn="ctr">
              <a:buNone/>
            </a:pPr>
            <a:r>
              <a:rPr lang="ru-RU" sz="1600" i="1" dirty="0" smtClean="0">
                <a:solidFill>
                  <a:schemeClr val="tx1">
                    <a:lumMod val="85000"/>
                    <a:lumOff val="15000"/>
                  </a:schemeClr>
                </a:solidFill>
              </a:rPr>
              <a:t>		Изучение </a:t>
            </a:r>
            <a:r>
              <a:rPr lang="ru-RU" sz="1600" i="1" dirty="0" smtClean="0">
                <a:solidFill>
                  <a:schemeClr val="tx1">
                    <a:lumMod val="85000"/>
                    <a:lumOff val="15000"/>
                  </a:schemeClr>
                </a:solidFill>
              </a:rPr>
              <a:t>эмоциональной значимости отдельных элементов музыки – ритма. Тональности – показало их способность вызывать состояние, адекватное характеру раздражителя: минорные тональности обнаруживают депрессивный эффект, быстрые пульсирующие ритмы действуют возбуждающе и вызывают отрицательные эмоции, мягкие ритмы успокаивают, диссонансы возбуждают, консонансы </a:t>
            </a:r>
            <a:r>
              <a:rPr lang="ru-RU" sz="1600" i="1" dirty="0" smtClean="0">
                <a:solidFill>
                  <a:schemeClr val="tx1">
                    <a:lumMod val="85000"/>
                    <a:lumOff val="15000"/>
                  </a:schemeClr>
                </a:solidFill>
              </a:rPr>
              <a:t>успокаивают.</a:t>
            </a:r>
          </a:p>
          <a:p>
            <a:pPr algn="ctr">
              <a:buNone/>
            </a:pPr>
            <a:r>
              <a:rPr lang="ru-RU" sz="1600" i="1" dirty="0" smtClean="0">
                <a:solidFill>
                  <a:schemeClr val="tx1">
                    <a:lumMod val="85000"/>
                    <a:lumOff val="15000"/>
                  </a:schemeClr>
                </a:solidFill>
              </a:rPr>
              <a:t>	</a:t>
            </a:r>
            <a:r>
              <a:rPr lang="ru-RU" sz="1600" i="1" dirty="0" smtClean="0">
                <a:solidFill>
                  <a:schemeClr val="tx1">
                    <a:lumMod val="85000"/>
                    <a:lumOff val="15000"/>
                  </a:schemeClr>
                </a:solidFill>
              </a:rPr>
              <a:t>В </a:t>
            </a:r>
            <a:r>
              <a:rPr lang="ru-RU" sz="1600" i="1" dirty="0" smtClean="0">
                <a:solidFill>
                  <a:schemeClr val="tx1">
                    <a:lumMod val="85000"/>
                    <a:lumOff val="15000"/>
                  </a:schemeClr>
                </a:solidFill>
              </a:rPr>
              <a:t>качестве психологических механизмов коррекционного воздействия музыкотерапии указывают:</a:t>
            </a:r>
          </a:p>
          <a:p>
            <a:pPr>
              <a:buFontTx/>
              <a:buChar char="-"/>
            </a:pPr>
            <a:r>
              <a:rPr lang="ru-RU" sz="1600" i="1" dirty="0" smtClean="0">
                <a:solidFill>
                  <a:schemeClr val="tx1">
                    <a:lumMod val="85000"/>
                    <a:lumOff val="15000"/>
                  </a:schemeClr>
                </a:solidFill>
              </a:rPr>
              <a:t>катарсис – эмоциональную разрядку, регулирование эмоционального состояния;</a:t>
            </a:r>
          </a:p>
          <a:p>
            <a:pPr>
              <a:buFontTx/>
              <a:buChar char="-"/>
            </a:pPr>
            <a:endParaRPr lang="ru-RU" sz="1600" i="1" dirty="0" smtClean="0">
              <a:solidFill>
                <a:schemeClr val="tx1">
                  <a:lumMod val="85000"/>
                  <a:lumOff val="15000"/>
                </a:schemeClr>
              </a:solidFill>
            </a:endParaRPr>
          </a:p>
          <a:p>
            <a:pPr>
              <a:buFontTx/>
              <a:buChar char="-"/>
            </a:pPr>
            <a:r>
              <a:rPr lang="ru-RU" sz="1600" i="1" dirty="0" smtClean="0">
                <a:solidFill>
                  <a:schemeClr val="tx1">
                    <a:lumMod val="85000"/>
                    <a:lumOff val="15000"/>
                  </a:schemeClr>
                </a:solidFill>
              </a:rPr>
              <a:t>облегчение осознания собственных переживаний;</a:t>
            </a:r>
          </a:p>
          <a:p>
            <a:pPr>
              <a:buFontTx/>
              <a:buChar char="-"/>
            </a:pPr>
            <a:endParaRPr lang="ru-RU" sz="1600" i="1" dirty="0" smtClean="0">
              <a:solidFill>
                <a:schemeClr val="tx1">
                  <a:lumMod val="85000"/>
                  <a:lumOff val="15000"/>
                </a:schemeClr>
              </a:solidFill>
            </a:endParaRPr>
          </a:p>
          <a:p>
            <a:pPr>
              <a:buFontTx/>
              <a:buChar char="-"/>
            </a:pPr>
            <a:r>
              <a:rPr lang="ru-RU" sz="1600" i="1" dirty="0" smtClean="0">
                <a:solidFill>
                  <a:schemeClr val="tx1">
                    <a:lumMod val="85000"/>
                    <a:lumOff val="15000"/>
                  </a:schemeClr>
                </a:solidFill>
              </a:rPr>
              <a:t>конфронтацию с жизненными проблемами;</a:t>
            </a:r>
          </a:p>
          <a:p>
            <a:pPr>
              <a:buFontTx/>
              <a:buChar char="-"/>
            </a:pPr>
            <a:endParaRPr lang="ru-RU" sz="1600" i="1" dirty="0" smtClean="0">
              <a:solidFill>
                <a:schemeClr val="tx1">
                  <a:lumMod val="85000"/>
                  <a:lumOff val="15000"/>
                </a:schemeClr>
              </a:solidFill>
            </a:endParaRPr>
          </a:p>
          <a:p>
            <a:pPr>
              <a:buNone/>
            </a:pPr>
            <a:r>
              <a:rPr lang="ru-RU" sz="1600" i="1" dirty="0" smtClean="0">
                <a:solidFill>
                  <a:schemeClr val="tx1">
                    <a:lumMod val="85000"/>
                    <a:lumOff val="15000"/>
                  </a:schemeClr>
                </a:solidFill>
              </a:rPr>
              <a:t>- приобретение новых средств эмоциональной экспрессии.</a:t>
            </a:r>
          </a:p>
          <a:p>
            <a:endParaRPr lang="ru-RU" sz="1600" i="1" dirty="0" smtClean="0">
              <a:solidFill>
                <a:schemeClr val="tx1">
                  <a:lumMod val="85000"/>
                  <a:lumOff val="15000"/>
                </a:schemeClr>
              </a:solidFill>
            </a:endParaRPr>
          </a:p>
          <a:p>
            <a:endParaRPr lang="ru-RU" sz="1600" i="1" dirty="0">
              <a:solidFill>
                <a:schemeClr val="tx1">
                  <a:lumMod val="85000"/>
                  <a:lumOff val="15000"/>
                </a:schemeClr>
              </a:solidFill>
            </a:endParaRPr>
          </a:p>
        </p:txBody>
      </p:sp>
      <p:pic>
        <p:nvPicPr>
          <p:cNvPr id="3" name="Рисунок 2" descr="инстру.jpg"/>
          <p:cNvPicPr>
            <a:picLocks noChangeAspect="1"/>
          </p:cNvPicPr>
          <p:nvPr/>
        </p:nvPicPr>
        <p:blipFill>
          <a:blip r:embed="rId2" cstate="print"/>
          <a:stretch>
            <a:fillRect/>
          </a:stretch>
        </p:blipFill>
        <p:spPr>
          <a:xfrm>
            <a:off x="5796136" y="4077072"/>
            <a:ext cx="3181294" cy="212199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066800"/>
          </a:xfrm>
        </p:spPr>
        <p:txBody>
          <a:bodyPr>
            <a:noAutofit/>
          </a:bodyPr>
          <a:lstStyle/>
          <a:p>
            <a:pPr algn="ctr"/>
            <a:r>
              <a:rPr lang="ru-RU" sz="2800" i="1" cap="all" dirty="0" smtClean="0">
                <a:solidFill>
                  <a:schemeClr val="tx1">
                    <a:lumMod val="85000"/>
                    <a:lumOff val="15000"/>
                  </a:schemeClr>
                </a:solidFill>
              </a:rPr>
              <a:t>ЛЕЧЕБНОЕ ВОЗДЕЙСТВИЕ МУЗЫКАЛЬНЫХ ИНСТРУМЕНТОВ</a:t>
            </a:r>
            <a:r>
              <a:rPr lang="ru-RU" sz="2800" b="1" i="1" cap="all" dirty="0" smtClean="0">
                <a:solidFill>
                  <a:schemeClr val="tx1">
                    <a:lumMod val="85000"/>
                    <a:lumOff val="15000"/>
                  </a:schemeClr>
                </a:solidFill>
              </a:rPr>
              <a:t/>
            </a:r>
            <a:br>
              <a:rPr lang="ru-RU" sz="2800" b="1" i="1" cap="all" dirty="0" smtClean="0">
                <a:solidFill>
                  <a:schemeClr val="tx1">
                    <a:lumMod val="85000"/>
                    <a:lumOff val="15000"/>
                  </a:schemeClr>
                </a:solidFill>
              </a:rPr>
            </a:br>
            <a:endParaRPr lang="ru-RU" sz="2800" i="1" dirty="0">
              <a:solidFill>
                <a:schemeClr val="tx1">
                  <a:lumMod val="85000"/>
                  <a:lumOff val="15000"/>
                </a:schemeClr>
              </a:solidFill>
            </a:endParaRPr>
          </a:p>
        </p:txBody>
      </p:sp>
      <p:sp>
        <p:nvSpPr>
          <p:cNvPr id="3" name="Содержимое 2"/>
          <p:cNvSpPr>
            <a:spLocks noGrp="1"/>
          </p:cNvSpPr>
          <p:nvPr>
            <p:ph idx="1"/>
          </p:nvPr>
        </p:nvSpPr>
        <p:spPr>
          <a:xfrm>
            <a:off x="467544" y="1700808"/>
            <a:ext cx="8229600" cy="5157192"/>
          </a:xfrm>
        </p:spPr>
        <p:txBody>
          <a:bodyPr>
            <a:normAutofit/>
          </a:bodyPr>
          <a:lstStyle/>
          <a:p>
            <a:pPr>
              <a:buNone/>
            </a:pPr>
            <a:r>
              <a:rPr lang="ru-RU" sz="1600" b="1" i="1" dirty="0" smtClean="0">
                <a:solidFill>
                  <a:schemeClr val="tx1">
                    <a:lumMod val="85000"/>
                    <a:lumOff val="15000"/>
                  </a:schemeClr>
                </a:solidFill>
              </a:rPr>
              <a:t> Балалайка</a:t>
            </a:r>
            <a:r>
              <a:rPr lang="ru-RU" sz="1600" i="1" dirty="0" smtClean="0">
                <a:solidFill>
                  <a:schemeClr val="tx1">
                    <a:lumMod val="85000"/>
                    <a:lumOff val="15000"/>
                  </a:schemeClr>
                </a:solidFill>
              </a:rPr>
              <a:t> – лечит органы пищеварения.</a:t>
            </a:r>
          </a:p>
          <a:p>
            <a:pPr>
              <a:buNone/>
            </a:pPr>
            <a:endParaRPr lang="ru-RU" sz="1600" b="1" i="1" dirty="0" smtClean="0">
              <a:solidFill>
                <a:schemeClr val="tx1">
                  <a:lumMod val="85000"/>
                  <a:lumOff val="15000"/>
                </a:schemeClr>
              </a:solidFill>
            </a:endParaRPr>
          </a:p>
          <a:p>
            <a:pPr>
              <a:buNone/>
            </a:pPr>
            <a:r>
              <a:rPr lang="ru-RU" sz="1600" b="1" i="1" dirty="0" smtClean="0">
                <a:solidFill>
                  <a:schemeClr val="tx1">
                    <a:lumMod val="85000"/>
                    <a:lumOff val="15000"/>
                  </a:schemeClr>
                </a:solidFill>
              </a:rPr>
              <a:t>Барабан </a:t>
            </a:r>
            <a:r>
              <a:rPr lang="ru-RU" sz="1600" i="1" dirty="0" smtClean="0">
                <a:solidFill>
                  <a:schemeClr val="tx1">
                    <a:lumMod val="85000"/>
                    <a:lumOff val="15000"/>
                  </a:schemeClr>
                </a:solidFill>
              </a:rPr>
              <a:t>– восстанавливает ритм сердца, стимулирует кровеносную систему.</a:t>
            </a:r>
          </a:p>
          <a:p>
            <a:pPr>
              <a:buNone/>
            </a:pPr>
            <a:endParaRPr lang="ru-RU" sz="1600" b="1" i="1" dirty="0" smtClean="0">
              <a:solidFill>
                <a:schemeClr val="tx1">
                  <a:lumMod val="85000"/>
                  <a:lumOff val="15000"/>
                </a:schemeClr>
              </a:solidFill>
            </a:endParaRPr>
          </a:p>
          <a:p>
            <a:pPr>
              <a:buNone/>
            </a:pPr>
            <a:r>
              <a:rPr lang="ru-RU" sz="1600" b="1" i="1" dirty="0" smtClean="0">
                <a:solidFill>
                  <a:schemeClr val="tx1">
                    <a:lumMod val="85000"/>
                    <a:lumOff val="15000"/>
                  </a:schemeClr>
                </a:solidFill>
              </a:rPr>
              <a:t>Баян, аккордеон</a:t>
            </a:r>
            <a:r>
              <a:rPr lang="ru-RU" sz="1600" i="1" dirty="0" smtClean="0">
                <a:solidFill>
                  <a:schemeClr val="tx1">
                    <a:lumMod val="85000"/>
                    <a:lumOff val="15000"/>
                  </a:schemeClr>
                </a:solidFill>
              </a:rPr>
              <a:t> – активизирует работу брюшной полости.</a:t>
            </a:r>
          </a:p>
          <a:p>
            <a:pPr>
              <a:buNone/>
            </a:pPr>
            <a:endParaRPr lang="ru-RU" sz="1600" b="1" i="1" dirty="0" smtClean="0">
              <a:solidFill>
                <a:schemeClr val="tx1">
                  <a:lumMod val="85000"/>
                  <a:lumOff val="15000"/>
                </a:schemeClr>
              </a:solidFill>
            </a:endParaRPr>
          </a:p>
          <a:p>
            <a:pPr>
              <a:buNone/>
            </a:pPr>
            <a:r>
              <a:rPr lang="ru-RU" sz="1600" b="1" i="1" dirty="0" smtClean="0">
                <a:solidFill>
                  <a:schemeClr val="tx1">
                    <a:lumMod val="85000"/>
                    <a:lumOff val="15000"/>
                  </a:schemeClr>
                </a:solidFill>
              </a:rPr>
              <a:t>Виолончель</a:t>
            </a:r>
            <a:r>
              <a:rPr lang="ru-RU" sz="1600" i="1" dirty="0" smtClean="0">
                <a:solidFill>
                  <a:schemeClr val="tx1">
                    <a:lumMod val="85000"/>
                    <a:lumOff val="15000"/>
                  </a:schemeClr>
                </a:solidFill>
              </a:rPr>
              <a:t> благотворно влияет на мочеполовую систему, заболевания почек. </a:t>
            </a:r>
            <a:br>
              <a:rPr lang="ru-RU" sz="1600" i="1" dirty="0" smtClean="0">
                <a:solidFill>
                  <a:schemeClr val="tx1">
                    <a:lumMod val="85000"/>
                    <a:lumOff val="15000"/>
                  </a:schemeClr>
                </a:solidFill>
              </a:rPr>
            </a:br>
            <a:endParaRPr lang="ru-RU" sz="1600" i="1" dirty="0" smtClean="0">
              <a:solidFill>
                <a:schemeClr val="tx1">
                  <a:lumMod val="85000"/>
                  <a:lumOff val="15000"/>
                </a:schemeClr>
              </a:solidFill>
            </a:endParaRPr>
          </a:p>
          <a:p>
            <a:pPr>
              <a:buNone/>
            </a:pPr>
            <a:r>
              <a:rPr lang="ru-RU" sz="1600" b="1" i="1" dirty="0" smtClean="0">
                <a:solidFill>
                  <a:schemeClr val="tx1">
                    <a:lumMod val="85000"/>
                    <a:lumOff val="15000"/>
                  </a:schemeClr>
                </a:solidFill>
              </a:rPr>
              <a:t>Кларнет, флейта-пикколо</a:t>
            </a:r>
            <a:r>
              <a:rPr lang="ru-RU" sz="1600" i="1" dirty="0" smtClean="0">
                <a:solidFill>
                  <a:schemeClr val="tx1">
                    <a:lumMod val="85000"/>
                    <a:lumOff val="15000"/>
                  </a:schemeClr>
                </a:solidFill>
              </a:rPr>
              <a:t> – подавляет уныние, улучшает кровообращение.</a:t>
            </a:r>
          </a:p>
          <a:p>
            <a:pPr>
              <a:buNone/>
            </a:pPr>
            <a:endParaRPr lang="ru-RU" sz="1600" i="1" dirty="0" smtClean="0">
              <a:solidFill>
                <a:schemeClr val="tx1">
                  <a:lumMod val="85000"/>
                  <a:lumOff val="15000"/>
                </a:schemeClr>
              </a:solidFill>
            </a:endParaRPr>
          </a:p>
          <a:p>
            <a:pPr>
              <a:buNone/>
            </a:pPr>
            <a:r>
              <a:rPr lang="ru-RU" sz="1600" b="1" i="1" dirty="0" smtClean="0"/>
              <a:t>Флейта</a:t>
            </a:r>
            <a:r>
              <a:rPr lang="ru-RU" sz="1600" i="1" dirty="0" smtClean="0"/>
              <a:t> – очищает </a:t>
            </a:r>
            <a:r>
              <a:rPr lang="ru-RU" sz="1600" i="1" dirty="0" err="1" smtClean="0"/>
              <a:t>бронхолегочную</a:t>
            </a:r>
            <a:r>
              <a:rPr lang="ru-RU" sz="1600" i="1" dirty="0" smtClean="0"/>
              <a:t> систему, лечит несчастную любовь, снимает раздраженность и озлобленность. Воздействует на головной мозг и нервную систему, помогает преодолеть апатию, депрессию.</a:t>
            </a:r>
          </a:p>
          <a:p>
            <a:pPr>
              <a:buNone/>
            </a:pPr>
            <a:r>
              <a:rPr lang="ru-RU" sz="1600" b="1" i="1" dirty="0" smtClean="0">
                <a:solidFill>
                  <a:schemeClr val="tx1">
                    <a:lumMod val="85000"/>
                    <a:lumOff val="15000"/>
                  </a:schemeClr>
                </a:solidFill>
              </a:rPr>
              <a:t>	</a:t>
            </a:r>
          </a:p>
          <a:p>
            <a:pPr>
              <a:buNone/>
            </a:pPr>
            <a:endParaRPr lang="ru-RU" sz="1600" i="1" dirty="0" smtClean="0">
              <a:solidFill>
                <a:schemeClr val="tx1">
                  <a:lumMod val="85000"/>
                  <a:lumOff val="15000"/>
                </a:schemeClr>
              </a:solidFill>
            </a:endParaRPr>
          </a:p>
          <a:p>
            <a:pPr>
              <a:buNone/>
            </a:pPr>
            <a:endParaRPr lang="ru-RU" sz="1600" i="1" dirty="0" smtClean="0">
              <a:solidFill>
                <a:schemeClr val="tx1">
                  <a:lumMod val="85000"/>
                  <a:lumOff val="15000"/>
                </a:schemeClr>
              </a:solidFill>
            </a:endParaRPr>
          </a:p>
        </p:txBody>
      </p:sp>
      <p:pic>
        <p:nvPicPr>
          <p:cNvPr id="5" name="Рисунок 4" descr="иаооа.jpeg"/>
          <p:cNvPicPr>
            <a:picLocks noChangeAspect="1"/>
          </p:cNvPicPr>
          <p:nvPr/>
        </p:nvPicPr>
        <p:blipFill>
          <a:blip r:embed="rId2" cstate="print"/>
          <a:stretch>
            <a:fillRect/>
          </a:stretch>
        </p:blipFill>
        <p:spPr>
          <a:xfrm>
            <a:off x="4932040" y="5013175"/>
            <a:ext cx="4032448" cy="177429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809832"/>
          </a:xfrm>
        </p:spPr>
        <p:txBody>
          <a:bodyPr>
            <a:normAutofit/>
          </a:bodyPr>
          <a:lstStyle/>
          <a:p>
            <a:pPr>
              <a:buNone/>
            </a:pPr>
            <a:r>
              <a:rPr lang="ru-RU" sz="1600" b="1" i="1" dirty="0" smtClean="0">
                <a:solidFill>
                  <a:schemeClr val="tx1">
                    <a:lumMod val="85000"/>
                    <a:lumOff val="15000"/>
                  </a:schemeClr>
                </a:solidFill>
              </a:rPr>
              <a:t>Колокол</a:t>
            </a:r>
            <a:r>
              <a:rPr lang="ru-RU" sz="1600" i="1" dirty="0" smtClean="0">
                <a:solidFill>
                  <a:schemeClr val="tx1">
                    <a:lumMod val="85000"/>
                    <a:lumOff val="15000"/>
                  </a:schemeClr>
                </a:solidFill>
              </a:rPr>
              <a:t> - самый мощный инструмент музыкотерапии. Вибрации колокольного звона упорядочивают все внутренние структуры человека, "промывают" энергетические каналы. Сегодня доступны аудиокассеты с записью колокольных звонов всех народов мира, в том числе и тибетские колокола. Их звуки действительно благотворно влияют на общее самочувствие, но лучше, наверное, слушать колокола той религии, приверженцем который вы себя считаете. Так, пасхальный благовест православных колоколов способен вернуть человеку мир и душевное спокойствие, радость жизни, помочь избавиться от страхов. Однако если вам ближе колокола католические или тибетские, слушайте их.</a:t>
            </a:r>
          </a:p>
          <a:p>
            <a:pPr>
              <a:buNone/>
            </a:pPr>
            <a:r>
              <a:rPr lang="ru-RU" sz="1600" b="1" i="1" dirty="0" smtClean="0">
                <a:solidFill>
                  <a:schemeClr val="tx1">
                    <a:lumMod val="85000"/>
                    <a:lumOff val="15000"/>
                  </a:schemeClr>
                </a:solidFill>
              </a:rPr>
              <a:t>Арфа</a:t>
            </a:r>
            <a:r>
              <a:rPr lang="ru-RU" sz="1600" i="1" dirty="0" smtClean="0">
                <a:solidFill>
                  <a:schemeClr val="tx1">
                    <a:lumMod val="85000"/>
                    <a:lumOff val="15000"/>
                  </a:schemeClr>
                </a:solidFill>
              </a:rPr>
              <a:t> – гармонизирует работу сердца.</a:t>
            </a:r>
          </a:p>
          <a:p>
            <a:pPr>
              <a:buNone/>
            </a:pPr>
            <a:endParaRPr lang="ru-RU" sz="1600" i="1" dirty="0" smtClean="0">
              <a:solidFill>
                <a:schemeClr val="tx1">
                  <a:lumMod val="85000"/>
                  <a:lumOff val="15000"/>
                </a:schemeClr>
              </a:solidFill>
            </a:endParaRPr>
          </a:p>
          <a:p>
            <a:pPr>
              <a:buNone/>
            </a:pPr>
            <a:r>
              <a:rPr lang="ru-RU" sz="1600" b="1" i="1" dirty="0" smtClean="0">
                <a:solidFill>
                  <a:schemeClr val="tx1">
                    <a:lumMod val="85000"/>
                    <a:lumOff val="15000"/>
                  </a:schemeClr>
                </a:solidFill>
              </a:rPr>
              <a:t>Контрабас, виолончель, гитара</a:t>
            </a:r>
            <a:r>
              <a:rPr lang="ru-RU" sz="1600" i="1" dirty="0" smtClean="0">
                <a:solidFill>
                  <a:schemeClr val="tx1">
                    <a:lumMod val="85000"/>
                    <a:lumOff val="15000"/>
                  </a:schemeClr>
                </a:solidFill>
              </a:rPr>
              <a:t> – воздействуют на сердце и тонкую кишку, лечат почки.</a:t>
            </a:r>
          </a:p>
          <a:p>
            <a:pPr>
              <a:buNone/>
            </a:pPr>
            <a:endParaRPr lang="ru-RU" sz="1600" i="1" dirty="0" smtClean="0">
              <a:solidFill>
                <a:schemeClr val="tx1">
                  <a:lumMod val="85000"/>
                  <a:lumOff val="15000"/>
                </a:schemeClr>
              </a:solidFill>
            </a:endParaRPr>
          </a:p>
          <a:p>
            <a:pPr>
              <a:buNone/>
            </a:pPr>
            <a:r>
              <a:rPr lang="ru-RU" sz="1600" b="1" i="1" dirty="0" smtClean="0">
                <a:solidFill>
                  <a:schemeClr val="tx1">
                    <a:lumMod val="85000"/>
                    <a:lumOff val="15000"/>
                  </a:schemeClr>
                </a:solidFill>
              </a:rPr>
              <a:t>Саксофон</a:t>
            </a:r>
            <a:r>
              <a:rPr lang="ru-RU" sz="1600" i="1" dirty="0" smtClean="0">
                <a:solidFill>
                  <a:schemeClr val="tx1">
                    <a:lumMod val="85000"/>
                    <a:lumOff val="15000"/>
                  </a:schemeClr>
                </a:solidFill>
              </a:rPr>
              <a:t> – активизирует сексуальную энергию, половую систему.</a:t>
            </a:r>
          </a:p>
          <a:p>
            <a:pPr>
              <a:buNone/>
            </a:pPr>
            <a:endParaRPr lang="ru-RU" sz="1600" i="1" dirty="0" smtClean="0">
              <a:solidFill>
                <a:schemeClr val="tx1">
                  <a:lumMod val="85000"/>
                  <a:lumOff val="15000"/>
                </a:schemeClr>
              </a:solidFill>
            </a:endParaRPr>
          </a:p>
          <a:p>
            <a:pPr>
              <a:buNone/>
            </a:pPr>
            <a:r>
              <a:rPr lang="ru-RU" sz="1600" i="1" dirty="0" smtClean="0">
                <a:solidFill>
                  <a:schemeClr val="tx1">
                    <a:lumMod val="85000"/>
                    <a:lumOff val="15000"/>
                  </a:schemeClr>
                </a:solidFill>
              </a:rPr>
              <a:t/>
            </a:r>
            <a:br>
              <a:rPr lang="ru-RU" sz="1600" i="1" dirty="0" smtClean="0">
                <a:solidFill>
                  <a:schemeClr val="tx1">
                    <a:lumMod val="85000"/>
                    <a:lumOff val="15000"/>
                  </a:schemeClr>
                </a:solidFill>
              </a:rPr>
            </a:br>
            <a:r>
              <a:rPr lang="ru-RU" sz="1600" i="1" dirty="0" smtClean="0">
                <a:solidFill>
                  <a:schemeClr val="tx1">
                    <a:lumMod val="85000"/>
                    <a:lumOff val="15000"/>
                  </a:schemeClr>
                </a:solidFill>
              </a:rPr>
              <a:t/>
            </a:r>
            <a:br>
              <a:rPr lang="ru-RU" sz="1600" i="1" dirty="0" smtClean="0">
                <a:solidFill>
                  <a:schemeClr val="tx1">
                    <a:lumMod val="85000"/>
                    <a:lumOff val="15000"/>
                  </a:schemeClr>
                </a:solidFill>
              </a:rPr>
            </a:br>
            <a:endParaRPr lang="ru-RU" sz="1600" i="1" dirty="0">
              <a:solidFill>
                <a:schemeClr val="tx1">
                  <a:lumMod val="85000"/>
                  <a:lumOff val="15000"/>
                </a:schemeClr>
              </a:solidFill>
            </a:endParaRPr>
          </a:p>
        </p:txBody>
      </p:sp>
      <p:pic>
        <p:nvPicPr>
          <p:cNvPr id="5" name="Рисунок 4" descr="инст.png"/>
          <p:cNvPicPr>
            <a:picLocks noChangeAspect="1"/>
          </p:cNvPicPr>
          <p:nvPr/>
        </p:nvPicPr>
        <p:blipFill>
          <a:blip r:embed="rId2" cstate="print"/>
          <a:stretch>
            <a:fillRect/>
          </a:stretch>
        </p:blipFill>
        <p:spPr>
          <a:xfrm>
            <a:off x="3779912" y="4494792"/>
            <a:ext cx="4211960" cy="236320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92696"/>
            <a:ext cx="8229600" cy="5976664"/>
          </a:xfrm>
        </p:spPr>
        <p:txBody>
          <a:bodyPr>
            <a:noAutofit/>
          </a:bodyPr>
          <a:lstStyle/>
          <a:p>
            <a:pPr>
              <a:buNone/>
            </a:pPr>
            <a:r>
              <a:rPr lang="ru-RU" sz="1600" i="1" dirty="0" smtClean="0"/>
              <a:t>	</a:t>
            </a:r>
            <a:r>
              <a:rPr lang="ru-RU" sz="1600" b="1" i="1" dirty="0" smtClean="0"/>
              <a:t>Скрипка </a:t>
            </a:r>
            <a:r>
              <a:rPr lang="ru-RU" sz="1600" i="1" dirty="0" smtClean="0"/>
              <a:t>– лечит душу, помогает самопознанию, вызывает сострадание, очень благотворно действует на меланхоликов,</a:t>
            </a:r>
          </a:p>
          <a:p>
            <a:pPr>
              <a:buNone/>
            </a:pPr>
            <a:endParaRPr lang="ru-RU" sz="1600" i="1" dirty="0" smtClean="0"/>
          </a:p>
          <a:p>
            <a:pPr>
              <a:buNone/>
            </a:pPr>
            <a:r>
              <a:rPr lang="ru-RU" sz="1600" b="1" i="1" dirty="0" smtClean="0"/>
              <a:t>	 Пианино</a:t>
            </a:r>
            <a:r>
              <a:rPr lang="ru-RU" sz="1600" i="1" dirty="0" smtClean="0"/>
              <a:t> – воздействует на почки, мочевой пузырь, очищает щитовидную железу</a:t>
            </a:r>
            <a:br>
              <a:rPr lang="ru-RU" sz="1600" i="1" dirty="0" smtClean="0"/>
            </a:br>
            <a:r>
              <a:rPr lang="ru-RU" sz="1600" i="1" dirty="0" smtClean="0"/>
              <a:t/>
            </a:r>
            <a:br>
              <a:rPr lang="ru-RU" sz="1600" i="1" dirty="0" smtClean="0"/>
            </a:br>
            <a:r>
              <a:rPr lang="ru-RU" sz="1600" b="1" i="1" dirty="0" smtClean="0"/>
              <a:t>Труба </a:t>
            </a:r>
            <a:r>
              <a:rPr lang="ru-RU" sz="1600" i="1" dirty="0" smtClean="0"/>
              <a:t>– лечит радикулит</a:t>
            </a:r>
            <a:br>
              <a:rPr lang="ru-RU" sz="1600" i="1" dirty="0" smtClean="0"/>
            </a:br>
            <a:endParaRPr lang="ru-RU" sz="1600" i="1" dirty="0" smtClean="0"/>
          </a:p>
          <a:p>
            <a:pPr>
              <a:buNone/>
            </a:pPr>
            <a:r>
              <a:rPr lang="ru-RU" sz="1600" b="1" i="1" dirty="0" smtClean="0">
                <a:solidFill>
                  <a:schemeClr val="tx1">
                    <a:lumMod val="85000"/>
                    <a:lumOff val="15000"/>
                  </a:schemeClr>
                </a:solidFill>
              </a:rPr>
              <a:t>	</a:t>
            </a:r>
            <a:r>
              <a:rPr lang="ru-RU" sz="1600" b="1" i="1" dirty="0" err="1" smtClean="0">
                <a:solidFill>
                  <a:schemeClr val="tx1">
                    <a:lumMod val="85000"/>
                    <a:lumOff val="15000"/>
                  </a:schemeClr>
                </a:solidFill>
              </a:rPr>
              <a:t>Цимбала</a:t>
            </a:r>
            <a:r>
              <a:rPr lang="ru-RU" sz="1600" i="1" dirty="0" smtClean="0">
                <a:solidFill>
                  <a:schemeClr val="tx1">
                    <a:lumMod val="85000"/>
                    <a:lumOff val="15000"/>
                  </a:schemeClr>
                </a:solidFill>
              </a:rPr>
              <a:t> – уравновешивает печень</a:t>
            </a:r>
            <a:br>
              <a:rPr lang="ru-RU" sz="1600" i="1" dirty="0" smtClean="0">
                <a:solidFill>
                  <a:schemeClr val="tx1">
                    <a:lumMod val="85000"/>
                    <a:lumOff val="15000"/>
                  </a:schemeClr>
                </a:solidFill>
              </a:rPr>
            </a:br>
            <a:endParaRPr lang="ru-RU" sz="1600" i="1" dirty="0" smtClean="0">
              <a:solidFill>
                <a:schemeClr val="tx1">
                  <a:lumMod val="85000"/>
                  <a:lumOff val="15000"/>
                </a:schemeClr>
              </a:solidFill>
            </a:endParaRPr>
          </a:p>
          <a:p>
            <a:pPr algn="ctr">
              <a:buNone/>
            </a:pPr>
            <a:r>
              <a:rPr lang="ru-RU" sz="1600" i="1" dirty="0" smtClean="0">
                <a:solidFill>
                  <a:schemeClr val="tx1">
                    <a:lumMod val="85000"/>
                    <a:lumOff val="15000"/>
                  </a:schemeClr>
                </a:solidFill>
              </a:rPr>
              <a:t>Симфонический оркестр гармонично сочетает в себе большое количество инструментов и воздействует на весь организм в целом. </a:t>
            </a:r>
            <a:br>
              <a:rPr lang="ru-RU" sz="1600" i="1" dirty="0" smtClean="0">
                <a:solidFill>
                  <a:schemeClr val="tx1">
                    <a:lumMod val="85000"/>
                    <a:lumOff val="15000"/>
                  </a:schemeClr>
                </a:solidFill>
              </a:rPr>
            </a:br>
            <a:endParaRPr lang="ru-RU" sz="1600" i="1" dirty="0" smtClean="0">
              <a:solidFill>
                <a:schemeClr val="tx1">
                  <a:lumMod val="85000"/>
                  <a:lumOff val="15000"/>
                </a:schemeClr>
              </a:solidFill>
            </a:endParaRPr>
          </a:p>
          <a:p>
            <a:pPr>
              <a:buNone/>
            </a:pPr>
            <a:endParaRPr lang="ru-RU" sz="1600" i="1" dirty="0"/>
          </a:p>
        </p:txBody>
      </p:sp>
      <p:pic>
        <p:nvPicPr>
          <p:cNvPr id="4" name="Рисунок 3" descr="хобп.jpg"/>
          <p:cNvPicPr>
            <a:picLocks noChangeAspect="1"/>
          </p:cNvPicPr>
          <p:nvPr/>
        </p:nvPicPr>
        <p:blipFill>
          <a:blip r:embed="rId2" cstate="print"/>
          <a:stretch>
            <a:fillRect/>
          </a:stretch>
        </p:blipFill>
        <p:spPr>
          <a:xfrm>
            <a:off x="2051720" y="3617345"/>
            <a:ext cx="4860032" cy="324065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20688"/>
            <a:ext cx="8424936" cy="5976664"/>
          </a:xfrm>
        </p:spPr>
        <p:txBody>
          <a:bodyPr>
            <a:noAutofit/>
          </a:bodyPr>
          <a:lstStyle/>
          <a:p>
            <a:pPr algn="ctr">
              <a:buNone/>
            </a:pPr>
            <a:r>
              <a:rPr lang="ru-RU" sz="2000" i="1" dirty="0" smtClean="0">
                <a:solidFill>
                  <a:schemeClr val="tx1">
                    <a:lumMod val="95000"/>
                    <a:lumOff val="5000"/>
                  </a:schemeClr>
                </a:solidFill>
                <a:hlinkClick r:id="rId2"/>
              </a:rPr>
              <a:t>Использовались источники</a:t>
            </a:r>
            <a:r>
              <a:rPr lang="ru-RU" sz="2000" dirty="0" smtClean="0">
                <a:solidFill>
                  <a:schemeClr val="tx1">
                    <a:lumMod val="95000"/>
                    <a:lumOff val="5000"/>
                  </a:schemeClr>
                </a:solidFill>
                <a:hlinkClick r:id="rId2"/>
              </a:rPr>
              <a:t>:</a:t>
            </a:r>
          </a:p>
          <a:p>
            <a:r>
              <a:rPr lang="en-US" sz="1600" i="1" dirty="0" smtClean="0">
                <a:solidFill>
                  <a:schemeClr val="tx1">
                    <a:lumMod val="85000"/>
                    <a:lumOff val="15000"/>
                  </a:schemeClr>
                </a:solidFill>
                <a:hlinkClick r:id="rId2"/>
              </a:rPr>
              <a:t>https</a:t>
            </a:r>
            <a:r>
              <a:rPr lang="en-US" sz="1600" i="1" dirty="0" smtClean="0">
                <a:solidFill>
                  <a:schemeClr val="tx1">
                    <a:lumMod val="85000"/>
                    <a:lumOff val="15000"/>
                  </a:schemeClr>
                </a:solidFill>
                <a:hlinkClick r:id="rId2"/>
              </a:rPr>
              <a:t>://yandex.ru/images/search?from=tabbar&amp;text=</a:t>
            </a:r>
            <a:r>
              <a:rPr lang="ru-RU" sz="1600" i="1" dirty="0" err="1" smtClean="0">
                <a:solidFill>
                  <a:schemeClr val="tx1">
                    <a:lumMod val="85000"/>
                    <a:lumOff val="15000"/>
                  </a:schemeClr>
                </a:solidFill>
                <a:hlinkClick r:id="rId2"/>
              </a:rPr>
              <a:t>музыкотерапия&amp;</a:t>
            </a:r>
            <a:r>
              <a:rPr lang="en-US" sz="1600" i="1" dirty="0" smtClean="0">
                <a:solidFill>
                  <a:schemeClr val="tx1">
                    <a:lumMod val="85000"/>
                    <a:lumOff val="15000"/>
                  </a:schemeClr>
                </a:solidFill>
                <a:hlinkClick r:id="rId2"/>
              </a:rPr>
              <a:t>p=2&amp;pos=82&amp;rpt=</a:t>
            </a:r>
            <a:r>
              <a:rPr lang="en-US" sz="1600" i="1" dirty="0" err="1" smtClean="0">
                <a:solidFill>
                  <a:schemeClr val="tx1">
                    <a:lumMod val="85000"/>
                    <a:lumOff val="15000"/>
                  </a:schemeClr>
                </a:solidFill>
                <a:hlinkClick r:id="rId2"/>
              </a:rPr>
              <a:t>simage&amp;img_url</a:t>
            </a:r>
            <a:r>
              <a:rPr lang="en-US" sz="1600" i="1" dirty="0" smtClean="0">
                <a:solidFill>
                  <a:schemeClr val="tx1">
                    <a:lumMod val="85000"/>
                    <a:lumOff val="15000"/>
                  </a:schemeClr>
                </a:solidFill>
                <a:hlinkClick r:id="rId2"/>
              </a:rPr>
              <a:t>=https%3A%2F%2Fsun9-25.userapi.com%2FRBA1BDvG-69fY9BG3T_-vxtNFYAuErcSxXYSgA%2FYunTldYKxX8.jpg</a:t>
            </a:r>
            <a:endParaRPr lang="ru-RU" sz="1600" i="1" dirty="0" smtClean="0">
              <a:solidFill>
                <a:schemeClr val="tx1">
                  <a:lumMod val="85000"/>
                  <a:lumOff val="15000"/>
                </a:schemeClr>
              </a:solidFill>
            </a:endParaRPr>
          </a:p>
          <a:p>
            <a:r>
              <a:rPr lang="en-US" sz="1600" i="1" dirty="0" smtClean="0">
                <a:solidFill>
                  <a:schemeClr val="tx1">
                    <a:lumMod val="85000"/>
                    <a:lumOff val="15000"/>
                  </a:schemeClr>
                </a:solidFill>
                <a:hlinkClick r:id="rId3"/>
              </a:rPr>
              <a:t>https://yandex.ru/images/search?from=tabbar&amp;text=</a:t>
            </a:r>
            <a:r>
              <a:rPr lang="ru-RU" sz="1600" i="1" dirty="0" err="1" smtClean="0">
                <a:solidFill>
                  <a:schemeClr val="tx1">
                    <a:lumMod val="85000"/>
                    <a:lumOff val="15000"/>
                  </a:schemeClr>
                </a:solidFill>
                <a:hlinkClick r:id="rId3"/>
              </a:rPr>
              <a:t>музыкотерапия&amp;</a:t>
            </a:r>
            <a:r>
              <a:rPr lang="en-US" sz="1600" i="1" dirty="0" smtClean="0">
                <a:solidFill>
                  <a:schemeClr val="tx1">
                    <a:lumMod val="85000"/>
                    <a:lumOff val="15000"/>
                  </a:schemeClr>
                </a:solidFill>
                <a:hlinkClick r:id="rId3"/>
              </a:rPr>
              <a:t>p=8&amp;pos=241&amp;rpt=</a:t>
            </a:r>
            <a:r>
              <a:rPr lang="en-US" sz="1600" i="1" dirty="0" err="1" smtClean="0">
                <a:solidFill>
                  <a:schemeClr val="tx1">
                    <a:lumMod val="85000"/>
                    <a:lumOff val="15000"/>
                  </a:schemeClr>
                </a:solidFill>
                <a:hlinkClick r:id="rId3"/>
              </a:rPr>
              <a:t>simage&amp;img_url</a:t>
            </a:r>
            <a:r>
              <a:rPr lang="en-US" sz="1600" i="1" dirty="0" smtClean="0">
                <a:solidFill>
                  <a:schemeClr val="tx1">
                    <a:lumMod val="85000"/>
                    <a:lumOff val="15000"/>
                  </a:schemeClr>
                </a:solidFill>
                <a:hlinkClick r:id="rId3"/>
              </a:rPr>
              <a:t>=https%3A%2F%2Fi.ytimg.com%2Fvi%2F9M9fIhJXoX4%2Fmaxresdefault.jpg</a:t>
            </a:r>
            <a:endParaRPr lang="ru-RU" sz="1600" i="1" dirty="0" smtClean="0">
              <a:solidFill>
                <a:schemeClr val="tx1">
                  <a:lumMod val="85000"/>
                  <a:lumOff val="15000"/>
                </a:schemeClr>
              </a:solidFill>
            </a:endParaRPr>
          </a:p>
          <a:p>
            <a:r>
              <a:rPr lang="en-US" sz="1600" i="1" dirty="0" smtClean="0">
                <a:solidFill>
                  <a:schemeClr val="tx1">
                    <a:lumMod val="85000"/>
                    <a:lumOff val="15000"/>
                  </a:schemeClr>
                </a:solidFill>
                <a:hlinkClick r:id="rId4"/>
              </a:rPr>
              <a:t>https://yandex.ru/images/search?text=</a:t>
            </a:r>
            <a:r>
              <a:rPr lang="ru-RU" sz="1600" i="1" dirty="0" smtClean="0">
                <a:solidFill>
                  <a:schemeClr val="tx1">
                    <a:lumMod val="85000"/>
                    <a:lumOff val="15000"/>
                  </a:schemeClr>
                </a:solidFill>
                <a:hlinkClick r:id="rId4"/>
              </a:rPr>
              <a:t>музыкотерапия%20врачи&amp;</a:t>
            </a:r>
            <a:r>
              <a:rPr lang="en-US" sz="1600" i="1" dirty="0" smtClean="0">
                <a:solidFill>
                  <a:schemeClr val="tx1">
                    <a:lumMod val="85000"/>
                    <a:lumOff val="15000"/>
                  </a:schemeClr>
                </a:solidFill>
                <a:hlinkClick r:id="rId4"/>
              </a:rPr>
              <a:t>from=</a:t>
            </a:r>
            <a:r>
              <a:rPr lang="en-US" sz="1600" i="1" dirty="0" err="1" smtClean="0">
                <a:solidFill>
                  <a:schemeClr val="tx1">
                    <a:lumMod val="85000"/>
                    <a:lumOff val="15000"/>
                  </a:schemeClr>
                </a:solidFill>
                <a:hlinkClick r:id="rId4"/>
              </a:rPr>
              <a:t>tabbar&amp;pos</a:t>
            </a:r>
            <a:r>
              <a:rPr lang="en-US" sz="1600" i="1" dirty="0" smtClean="0">
                <a:solidFill>
                  <a:schemeClr val="tx1">
                    <a:lumMod val="85000"/>
                    <a:lumOff val="15000"/>
                  </a:schemeClr>
                </a:solidFill>
                <a:hlinkClick r:id="rId4"/>
              </a:rPr>
              <a:t>=13&amp;img_url=https%3A%2F%2Fst3.depositphotos.com%2F12522434%2F15369%2Fi%2F950%2Fdepositphotos_153698588-stock-photo-doctor-hand-holding-ukulele-musical.jpg&amp;rpt=</a:t>
            </a:r>
            <a:r>
              <a:rPr lang="en-US" sz="1600" i="1" dirty="0" err="1" smtClean="0">
                <a:solidFill>
                  <a:schemeClr val="tx1">
                    <a:lumMod val="85000"/>
                    <a:lumOff val="15000"/>
                  </a:schemeClr>
                </a:solidFill>
                <a:hlinkClick r:id="rId4"/>
              </a:rPr>
              <a:t>simage</a:t>
            </a:r>
            <a:endParaRPr lang="ru-RU" sz="1600" i="1" dirty="0" smtClean="0">
              <a:solidFill>
                <a:schemeClr val="tx1">
                  <a:lumMod val="85000"/>
                  <a:lumOff val="15000"/>
                </a:schemeClr>
              </a:solidFill>
            </a:endParaRPr>
          </a:p>
          <a:p>
            <a:r>
              <a:rPr lang="en-US" sz="1600" i="1" dirty="0" smtClean="0">
                <a:solidFill>
                  <a:schemeClr val="tx1">
                    <a:lumMod val="85000"/>
                    <a:lumOff val="15000"/>
                  </a:schemeClr>
                </a:solidFill>
                <a:hlinkClick r:id="rId5"/>
              </a:rPr>
              <a:t>https://yandex.ru/images/search?text=</a:t>
            </a:r>
            <a:r>
              <a:rPr lang="ru-RU" sz="1600" i="1" dirty="0" smtClean="0">
                <a:solidFill>
                  <a:schemeClr val="tx1">
                    <a:lumMod val="85000"/>
                    <a:lumOff val="15000"/>
                  </a:schemeClr>
                </a:solidFill>
                <a:hlinkClick r:id="rId5"/>
              </a:rPr>
              <a:t>Мирзакарим%20норбеков&amp;</a:t>
            </a:r>
            <a:r>
              <a:rPr lang="en-US" sz="1600" i="1" dirty="0" smtClean="0">
                <a:solidFill>
                  <a:schemeClr val="tx1">
                    <a:lumMod val="85000"/>
                    <a:lumOff val="15000"/>
                  </a:schemeClr>
                </a:solidFill>
                <a:hlinkClick r:id="rId5"/>
              </a:rPr>
              <a:t>from=</a:t>
            </a:r>
            <a:r>
              <a:rPr lang="en-US" sz="1600" i="1" dirty="0" err="1" smtClean="0">
                <a:solidFill>
                  <a:schemeClr val="tx1">
                    <a:lumMod val="85000"/>
                    <a:lumOff val="15000"/>
                  </a:schemeClr>
                </a:solidFill>
                <a:hlinkClick r:id="rId5"/>
              </a:rPr>
              <a:t>tabbar&amp;p</a:t>
            </a:r>
            <a:r>
              <a:rPr lang="en-US" sz="1600" i="1" dirty="0" smtClean="0">
                <a:solidFill>
                  <a:schemeClr val="tx1">
                    <a:lumMod val="85000"/>
                    <a:lumOff val="15000"/>
                  </a:schemeClr>
                </a:solidFill>
                <a:hlinkClick r:id="rId5"/>
              </a:rPr>
              <a:t>=5&amp;pos=164&amp;rpt=</a:t>
            </a:r>
            <a:r>
              <a:rPr lang="en-US" sz="1600" i="1" dirty="0" err="1" smtClean="0">
                <a:solidFill>
                  <a:schemeClr val="tx1">
                    <a:lumMod val="85000"/>
                    <a:lumOff val="15000"/>
                  </a:schemeClr>
                </a:solidFill>
                <a:hlinkClick r:id="rId5"/>
              </a:rPr>
              <a:t>simage&amp;img_url</a:t>
            </a:r>
            <a:r>
              <a:rPr lang="en-US" sz="1600" i="1" dirty="0" smtClean="0">
                <a:solidFill>
                  <a:schemeClr val="tx1">
                    <a:lumMod val="85000"/>
                    <a:lumOff val="15000"/>
                  </a:schemeClr>
                </a:solidFill>
                <a:hlinkClick r:id="rId5"/>
              </a:rPr>
              <a:t>=https%3A%2F%2Fskafeto.com%2Fwp-content%2Fuploads%2F2018%2F05%2FScreenshot_13-2.jpg</a:t>
            </a:r>
            <a:endParaRPr lang="ru-RU" sz="1600" i="1" dirty="0" smtClean="0">
              <a:solidFill>
                <a:schemeClr val="tx1">
                  <a:lumMod val="85000"/>
                  <a:lumOff val="15000"/>
                </a:schemeClr>
              </a:solidFill>
            </a:endParaRPr>
          </a:p>
          <a:p>
            <a:r>
              <a:rPr lang="en-US" sz="1600" i="1" dirty="0" smtClean="0">
                <a:solidFill>
                  <a:schemeClr val="tx1">
                    <a:lumMod val="85000"/>
                    <a:lumOff val="15000"/>
                  </a:schemeClr>
                </a:solidFill>
              </a:rPr>
              <a:t>https://yandex.ru/images/search?from=tabbar&amp;text=</a:t>
            </a:r>
            <a:r>
              <a:rPr lang="ru-RU" sz="1600" i="1" dirty="0" smtClean="0">
                <a:solidFill>
                  <a:schemeClr val="tx1">
                    <a:lumMod val="85000"/>
                    <a:lumOff val="15000"/>
                  </a:schemeClr>
                </a:solidFill>
              </a:rPr>
              <a:t>музыкотерапия%20пульс&amp;</a:t>
            </a:r>
            <a:r>
              <a:rPr lang="en-US" sz="1600" i="1" dirty="0" smtClean="0">
                <a:solidFill>
                  <a:schemeClr val="tx1">
                    <a:lumMod val="85000"/>
                    <a:lumOff val="15000"/>
                  </a:schemeClr>
                </a:solidFill>
              </a:rPr>
              <a:t>p=2&amp;pos=85&amp;rpt=</a:t>
            </a:r>
            <a:r>
              <a:rPr lang="en-US" sz="1600" i="1" dirty="0" err="1" smtClean="0">
                <a:solidFill>
                  <a:schemeClr val="tx1">
                    <a:lumMod val="85000"/>
                    <a:lumOff val="15000"/>
                  </a:schemeClr>
                </a:solidFill>
              </a:rPr>
              <a:t>simage&amp;img_url</a:t>
            </a:r>
            <a:r>
              <a:rPr lang="en-US" sz="1600" i="1" dirty="0" smtClean="0">
                <a:solidFill>
                  <a:schemeClr val="tx1">
                    <a:lumMod val="85000"/>
                    <a:lumOff val="15000"/>
                  </a:schemeClr>
                </a:solidFill>
              </a:rPr>
              <a:t>=https%3A%2F%2Fscontent-sea1-1.cdninstagram.com%2Fv%2Ft51.2885-15%2Fe35%2F60657707_339006073679898_8279632569896582329_n.jpg%3F_nc_ht%3Dscontent-sea1-1.cdninstagram.com%26_nc_cat%3D106%26_nc_ohc%3DCgCtXDB7AIcAX_EYztz%26oh%3Deee3378ceedd0cb405205715f17bf926%26oe%3D5EBA103F</a:t>
            </a:r>
            <a:endParaRPr lang="ru-RU" sz="1600" i="1" dirty="0" smtClean="0">
              <a:solidFill>
                <a:schemeClr val="tx1">
                  <a:lumMod val="85000"/>
                  <a:lumOff val="15000"/>
                </a:schemeClr>
              </a:solidFill>
            </a:endParaRPr>
          </a:p>
          <a:p>
            <a:r>
              <a:rPr lang="en-US" sz="1600" i="1" dirty="0" smtClean="0"/>
              <a:t>https://yandex.ru/images/search?text=</a:t>
            </a:r>
            <a:r>
              <a:rPr lang="ru-RU" sz="1600" i="1" dirty="0" smtClean="0"/>
              <a:t>музыкотерапия%20формы&amp;</a:t>
            </a:r>
            <a:r>
              <a:rPr lang="en-US" sz="1600" i="1" dirty="0" smtClean="0"/>
              <a:t>from=</a:t>
            </a:r>
            <a:r>
              <a:rPr lang="en-US" sz="1600" i="1" dirty="0" err="1" smtClean="0"/>
              <a:t>tabbar&amp;p</a:t>
            </a:r>
            <a:r>
              <a:rPr lang="en-US" sz="1600" i="1" dirty="0" smtClean="0"/>
              <a:t>=13&amp;pos=418&amp;rpt=</a:t>
            </a:r>
            <a:r>
              <a:rPr lang="en-US" sz="1600" i="1" dirty="0" err="1" smtClean="0"/>
              <a:t>simage&amp;img_url</a:t>
            </a:r>
            <a:r>
              <a:rPr lang="en-US" sz="1600" i="1" dirty="0" smtClean="0"/>
              <a:t>=https%3A%2F%2Fpbs.twimg.com%2Fmedia%2FDut_ePMXcAE9BVh.jpg</a:t>
            </a:r>
            <a:endParaRPr lang="ru-RU" sz="16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196752"/>
            <a:ext cx="8229600" cy="4325112"/>
          </a:xfrm>
        </p:spPr>
        <p:txBody>
          <a:bodyPr>
            <a:normAutofit/>
          </a:bodyPr>
          <a:lstStyle/>
          <a:p>
            <a:pPr algn="ctr"/>
            <a:r>
              <a:rPr lang="ru-RU" sz="2000" i="1" dirty="0" smtClean="0">
                <a:solidFill>
                  <a:schemeClr val="tx1">
                    <a:lumMod val="85000"/>
                    <a:lumOff val="15000"/>
                  </a:schemeClr>
                </a:solidFill>
              </a:rPr>
              <a:t>Музыкотерапия – это лечение, которое подразумевает прослушивание определенных композиций</a:t>
            </a:r>
          </a:p>
          <a:p>
            <a:endParaRPr lang="ru-RU" sz="2000" dirty="0">
              <a:solidFill>
                <a:schemeClr val="tx1">
                  <a:lumMod val="85000"/>
                  <a:lumOff val="15000"/>
                </a:schemeClr>
              </a:solidFill>
            </a:endParaRPr>
          </a:p>
        </p:txBody>
      </p:sp>
      <p:pic>
        <p:nvPicPr>
          <p:cNvPr id="4" name="Рисунок 3" descr="леч.jpg"/>
          <p:cNvPicPr>
            <a:picLocks noChangeAspect="1"/>
          </p:cNvPicPr>
          <p:nvPr/>
        </p:nvPicPr>
        <p:blipFill>
          <a:blip r:embed="rId2" cstate="print"/>
          <a:stretch>
            <a:fillRect/>
          </a:stretch>
        </p:blipFill>
        <p:spPr>
          <a:xfrm>
            <a:off x="1691680" y="2492896"/>
            <a:ext cx="5652120" cy="37699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066800"/>
          </a:xfrm>
        </p:spPr>
        <p:txBody>
          <a:bodyPr>
            <a:normAutofit/>
          </a:bodyPr>
          <a:lstStyle/>
          <a:p>
            <a:pPr algn="ctr"/>
            <a:r>
              <a:rPr lang="ru-RU" sz="2800" i="1" dirty="0" smtClean="0">
                <a:solidFill>
                  <a:schemeClr val="tx1">
                    <a:lumMod val="85000"/>
                    <a:lumOff val="15000"/>
                  </a:schemeClr>
                </a:solidFill>
              </a:rPr>
              <a:t>Формы</a:t>
            </a:r>
            <a:r>
              <a:rPr lang="en-US" sz="2800" i="1" dirty="0" smtClean="0">
                <a:solidFill>
                  <a:schemeClr val="tx1">
                    <a:lumMod val="85000"/>
                    <a:lumOff val="15000"/>
                  </a:schemeClr>
                </a:solidFill>
              </a:rPr>
              <a:t> </a:t>
            </a:r>
            <a:r>
              <a:rPr lang="ru-RU" sz="2800" i="1" dirty="0" smtClean="0">
                <a:solidFill>
                  <a:schemeClr val="tx1">
                    <a:lumMod val="85000"/>
                    <a:lumOff val="15000"/>
                  </a:schemeClr>
                </a:solidFill>
              </a:rPr>
              <a:t>музыкотерапии</a:t>
            </a:r>
            <a:endParaRPr lang="ru-RU" sz="2800" dirty="0">
              <a:solidFill>
                <a:schemeClr val="tx1">
                  <a:lumMod val="85000"/>
                  <a:lumOff val="15000"/>
                </a:schemeClr>
              </a:solidFill>
            </a:endParaRPr>
          </a:p>
        </p:txBody>
      </p:sp>
      <p:sp>
        <p:nvSpPr>
          <p:cNvPr id="3" name="Содержимое 2"/>
          <p:cNvSpPr>
            <a:spLocks noGrp="1"/>
          </p:cNvSpPr>
          <p:nvPr>
            <p:ph idx="1"/>
          </p:nvPr>
        </p:nvSpPr>
        <p:spPr>
          <a:xfrm>
            <a:off x="467544" y="1700808"/>
            <a:ext cx="8229600" cy="4829168"/>
          </a:xfrm>
        </p:spPr>
        <p:txBody>
          <a:bodyPr>
            <a:normAutofit/>
          </a:bodyPr>
          <a:lstStyle/>
          <a:p>
            <a:r>
              <a:rPr lang="ru-RU" sz="1600" i="1" dirty="0" smtClean="0">
                <a:solidFill>
                  <a:schemeClr val="tx1">
                    <a:lumMod val="85000"/>
                    <a:lumOff val="15000"/>
                  </a:schemeClr>
                </a:solidFill>
              </a:rPr>
              <a:t>Интегративная. Проходит в сочетании с иными видами терапии, относящимся к искусству (танцы, рисование и так далее).</a:t>
            </a:r>
          </a:p>
          <a:p>
            <a:r>
              <a:rPr lang="ru-RU" sz="1600" i="1" dirty="0" smtClean="0">
                <a:solidFill>
                  <a:schemeClr val="tx1">
                    <a:lumMod val="85000"/>
                    <a:lumOff val="15000"/>
                  </a:schemeClr>
                </a:solidFill>
              </a:rPr>
              <a:t>Рецептивная. Человек пассивно слушает музыкальное произведение или его отдельные моменты.</a:t>
            </a:r>
            <a:endParaRPr lang="en-US" sz="1600" i="1" dirty="0" smtClean="0">
              <a:solidFill>
                <a:schemeClr val="tx1">
                  <a:lumMod val="85000"/>
                  <a:lumOff val="15000"/>
                </a:schemeClr>
              </a:solidFill>
            </a:endParaRPr>
          </a:p>
          <a:p>
            <a:r>
              <a:rPr lang="ru-RU" sz="1600" i="1" dirty="0" smtClean="0">
                <a:solidFill>
                  <a:schemeClr val="tx1">
                    <a:lumMod val="85000"/>
                    <a:lumOff val="15000"/>
                  </a:schemeClr>
                </a:solidFill>
              </a:rPr>
              <a:t>Активная. Человек сам создает мелодию, играя на инструментах, занимаясь пением или отбивая ритм.</a:t>
            </a:r>
          </a:p>
          <a:p>
            <a:endParaRPr lang="ru-RU" sz="3200" i="1" dirty="0" smtClean="0">
              <a:solidFill>
                <a:schemeClr val="accent1">
                  <a:lumMod val="40000"/>
                  <a:lumOff val="60000"/>
                </a:schemeClr>
              </a:solidFill>
            </a:endParaRPr>
          </a:p>
          <a:p>
            <a:endParaRPr lang="ru-RU" sz="3200" i="1" dirty="0" smtClean="0">
              <a:solidFill>
                <a:schemeClr val="accent1">
                  <a:lumMod val="40000"/>
                  <a:lumOff val="60000"/>
                </a:schemeClr>
              </a:solidFill>
            </a:endParaRPr>
          </a:p>
          <a:p>
            <a:endParaRPr lang="ru-RU" sz="3200" i="1" dirty="0" smtClean="0">
              <a:solidFill>
                <a:schemeClr val="accent1">
                  <a:lumMod val="40000"/>
                  <a:lumOff val="60000"/>
                </a:schemeClr>
              </a:solidFill>
            </a:endParaRPr>
          </a:p>
          <a:p>
            <a:endParaRPr lang="ru-RU" sz="3200" i="1" dirty="0" smtClean="0">
              <a:solidFill>
                <a:schemeClr val="accent1">
                  <a:lumMod val="40000"/>
                  <a:lumOff val="60000"/>
                </a:schemeClr>
              </a:solidFill>
            </a:endParaRPr>
          </a:p>
          <a:p>
            <a:pPr algn="r">
              <a:buNone/>
            </a:pPr>
            <a:endParaRPr lang="ru-RU" sz="2000" i="1" dirty="0" smtClean="0">
              <a:solidFill>
                <a:schemeClr val="tx1">
                  <a:lumMod val="85000"/>
                  <a:lumOff val="15000"/>
                </a:schemeClr>
              </a:solidFill>
            </a:endParaRPr>
          </a:p>
          <a:p>
            <a:pPr algn="r">
              <a:buNone/>
            </a:pPr>
            <a:r>
              <a:rPr lang="ru-RU" sz="2000" i="1" dirty="0" smtClean="0">
                <a:solidFill>
                  <a:schemeClr val="tx1">
                    <a:lumMod val="85000"/>
                    <a:lumOff val="15000"/>
                  </a:schemeClr>
                </a:solidFill>
              </a:rPr>
              <a:t>Музыкально-терапевтические методы подбираются индивидуально</a:t>
            </a:r>
          </a:p>
          <a:p>
            <a:endParaRPr lang="ru-RU" dirty="0"/>
          </a:p>
        </p:txBody>
      </p:sp>
      <p:pic>
        <p:nvPicPr>
          <p:cNvPr id="4" name="Рисунок 3" descr="ee839993be6c0a5a17af2039b13ce72b.jpg"/>
          <p:cNvPicPr>
            <a:picLocks noChangeAspect="1"/>
          </p:cNvPicPr>
          <p:nvPr/>
        </p:nvPicPr>
        <p:blipFill>
          <a:blip r:embed="rId2" cstate="print"/>
          <a:stretch>
            <a:fillRect/>
          </a:stretch>
        </p:blipFill>
        <p:spPr>
          <a:xfrm>
            <a:off x="2699792" y="3140968"/>
            <a:ext cx="3744416" cy="2517522"/>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066800"/>
          </a:xfrm>
        </p:spPr>
        <p:txBody>
          <a:bodyPr>
            <a:normAutofit/>
          </a:bodyPr>
          <a:lstStyle/>
          <a:p>
            <a:pPr algn="ctr"/>
            <a:r>
              <a:rPr lang="ru-RU" sz="2800" i="1" dirty="0" smtClean="0">
                <a:solidFill>
                  <a:schemeClr val="tx1">
                    <a:lumMod val="85000"/>
                    <a:lumOff val="15000"/>
                  </a:schemeClr>
                </a:solidFill>
              </a:rPr>
              <a:t>Шведская школа музыкотерапии</a:t>
            </a:r>
            <a:endParaRPr lang="ru-RU" sz="2800" i="1" dirty="0">
              <a:solidFill>
                <a:schemeClr val="tx1">
                  <a:lumMod val="85000"/>
                  <a:lumOff val="15000"/>
                </a:schemeClr>
              </a:solidFill>
            </a:endParaRPr>
          </a:p>
        </p:txBody>
      </p:sp>
      <p:sp>
        <p:nvSpPr>
          <p:cNvPr id="3" name="Содержимое 2"/>
          <p:cNvSpPr>
            <a:spLocks noGrp="1"/>
          </p:cNvSpPr>
          <p:nvPr>
            <p:ph idx="1"/>
          </p:nvPr>
        </p:nvSpPr>
        <p:spPr>
          <a:xfrm>
            <a:off x="467544" y="1700808"/>
            <a:ext cx="8229600" cy="4325112"/>
          </a:xfrm>
        </p:spPr>
        <p:txBody>
          <a:bodyPr>
            <a:normAutofit/>
          </a:bodyPr>
          <a:lstStyle/>
          <a:p>
            <a:pPr>
              <a:buNone/>
            </a:pPr>
            <a:r>
              <a:rPr lang="ru-RU" sz="2000" i="1" dirty="0" smtClean="0">
                <a:solidFill>
                  <a:schemeClr val="tx1">
                    <a:lumMod val="85000"/>
                    <a:lumOff val="15000"/>
                  </a:schemeClr>
                </a:solidFill>
              </a:rPr>
              <a:t>		</a:t>
            </a:r>
            <a:r>
              <a:rPr lang="ru-RU" sz="1600" i="1" dirty="0" smtClean="0">
                <a:solidFill>
                  <a:schemeClr val="tx1">
                    <a:lumMod val="85000"/>
                    <a:lumOff val="15000"/>
                  </a:schemeClr>
                </a:solidFill>
              </a:rPr>
              <a:t>Шведская школа музыкотерапии делает акцент на том, что музыка воздействует на физическом уровне и способна добраться даже до глубинных слоев личности. Терапия применяется для установления контакта, когда человек демонстрирует закрытость или нет возможности работать в системе диалогового общения. Музыку делят на успокаивающую и активизирующую.</a:t>
            </a:r>
          </a:p>
          <a:p>
            <a:endParaRPr lang="ru-RU" sz="2000" dirty="0">
              <a:solidFill>
                <a:schemeClr val="tx1">
                  <a:lumMod val="85000"/>
                  <a:lumOff val="15000"/>
                </a:schemeClr>
              </a:solidFill>
            </a:endParaRPr>
          </a:p>
        </p:txBody>
      </p:sp>
      <p:pic>
        <p:nvPicPr>
          <p:cNvPr id="4" name="Рисунок 3" descr="швед.jpg"/>
          <p:cNvPicPr>
            <a:picLocks noChangeAspect="1"/>
          </p:cNvPicPr>
          <p:nvPr/>
        </p:nvPicPr>
        <p:blipFill>
          <a:blip r:embed="rId2" cstate="print"/>
          <a:stretch>
            <a:fillRect/>
          </a:stretch>
        </p:blipFill>
        <p:spPr>
          <a:xfrm>
            <a:off x="1475656" y="3212976"/>
            <a:ext cx="6048672" cy="34021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066800"/>
          </a:xfrm>
        </p:spPr>
        <p:txBody>
          <a:bodyPr>
            <a:normAutofit/>
          </a:bodyPr>
          <a:lstStyle/>
          <a:p>
            <a:pPr algn="ctr"/>
            <a:r>
              <a:rPr lang="ru-RU" sz="2800" i="1" dirty="0" smtClean="0">
                <a:solidFill>
                  <a:schemeClr val="tx1">
                    <a:lumMod val="85000"/>
                    <a:lumOff val="15000"/>
                  </a:schemeClr>
                </a:solidFill>
              </a:rPr>
              <a:t>Американская школа музыкотерапии</a:t>
            </a:r>
            <a:endParaRPr lang="ru-RU" sz="2800" i="1" dirty="0">
              <a:solidFill>
                <a:schemeClr val="tx1">
                  <a:lumMod val="85000"/>
                  <a:lumOff val="15000"/>
                </a:schemeClr>
              </a:solidFill>
            </a:endParaRPr>
          </a:p>
        </p:txBody>
      </p:sp>
      <p:sp>
        <p:nvSpPr>
          <p:cNvPr id="3" name="Содержимое 2"/>
          <p:cNvSpPr>
            <a:spLocks noGrp="1"/>
          </p:cNvSpPr>
          <p:nvPr>
            <p:ph idx="1"/>
          </p:nvPr>
        </p:nvSpPr>
        <p:spPr>
          <a:xfrm>
            <a:off x="467544" y="1628800"/>
            <a:ext cx="8229600" cy="4325112"/>
          </a:xfrm>
        </p:spPr>
        <p:txBody>
          <a:bodyPr>
            <a:normAutofit/>
          </a:bodyPr>
          <a:lstStyle/>
          <a:p>
            <a:pPr>
              <a:buNone/>
            </a:pPr>
            <a:r>
              <a:rPr lang="ru-RU" sz="2000" i="1" dirty="0" smtClean="0">
                <a:solidFill>
                  <a:schemeClr val="tx1">
                    <a:lumMod val="85000"/>
                    <a:lumOff val="15000"/>
                  </a:schemeClr>
                </a:solidFill>
              </a:rPr>
              <a:t>		</a:t>
            </a:r>
            <a:r>
              <a:rPr lang="ru-RU" sz="1600" i="1" dirty="0" smtClean="0">
                <a:solidFill>
                  <a:schemeClr val="tx1">
                    <a:lumMod val="85000"/>
                    <a:lumOff val="15000"/>
                  </a:schemeClr>
                </a:solidFill>
              </a:rPr>
              <a:t>Американская школа фокусируется на изучении того, как влияет определенная композиция на человеческую психику. В основе теоретической базы находится теория психоанализа. Основная цель музыки – раскрытие каналов для выхода накопившихся эмоций. Это помогает в ситуациях, когда есть страхи, тревожные мысли и другие механизмы, блокирующие естественный ход эмоциональных переживаний. Согласно американскому подходу, для каждого типа заболевания необходима определенная композиция, протестированная ранее специалистами.</a:t>
            </a:r>
          </a:p>
          <a:p>
            <a:pPr>
              <a:buNone/>
            </a:pPr>
            <a:endParaRPr lang="ru-RU" sz="1600" dirty="0">
              <a:solidFill>
                <a:schemeClr val="tx1">
                  <a:lumMod val="85000"/>
                  <a:lumOff val="15000"/>
                </a:schemeClr>
              </a:solidFill>
            </a:endParaRPr>
          </a:p>
        </p:txBody>
      </p:sp>
      <p:pic>
        <p:nvPicPr>
          <p:cNvPr id="4" name="Рисунок 3" descr="амер.jpg"/>
          <p:cNvPicPr>
            <a:picLocks noChangeAspect="1"/>
          </p:cNvPicPr>
          <p:nvPr/>
        </p:nvPicPr>
        <p:blipFill>
          <a:blip r:embed="rId2" cstate="print"/>
          <a:stretch>
            <a:fillRect/>
          </a:stretch>
        </p:blipFill>
        <p:spPr>
          <a:xfrm>
            <a:off x="2123728" y="3501008"/>
            <a:ext cx="4752528" cy="317061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1066800"/>
          </a:xfrm>
        </p:spPr>
        <p:txBody>
          <a:bodyPr>
            <a:normAutofit fontScale="90000"/>
          </a:bodyPr>
          <a:lstStyle/>
          <a:p>
            <a:pPr algn="ctr"/>
            <a:r>
              <a:rPr lang="ru-RU" sz="3100" i="1" dirty="0" smtClean="0">
                <a:solidFill>
                  <a:schemeClr val="tx1">
                    <a:lumMod val="85000"/>
                    <a:lumOff val="15000"/>
                  </a:schemeClr>
                </a:solidFill>
              </a:rPr>
              <a:t>Музыкотерапия как метод </a:t>
            </a:r>
            <a:r>
              <a:rPr lang="ru-RU" sz="3100" i="1" dirty="0" err="1" smtClean="0">
                <a:solidFill>
                  <a:schemeClr val="tx1">
                    <a:lumMod val="85000"/>
                    <a:lumOff val="15000"/>
                  </a:schemeClr>
                </a:solidFill>
              </a:rPr>
              <a:t>психокоррекции</a:t>
            </a:r>
            <a:r>
              <a:rPr lang="ru-RU" sz="3100" i="1" dirty="0" smtClean="0">
                <a:solidFill>
                  <a:schemeClr val="tx1">
                    <a:lumMod val="85000"/>
                    <a:lumOff val="15000"/>
                  </a:schemeClr>
                </a:solidFill>
              </a:rPr>
              <a:t> личности</a:t>
            </a:r>
            <a:r>
              <a:rPr lang="ru-RU" b="1" dirty="0" smtClean="0"/>
              <a:t/>
            </a:r>
            <a:br>
              <a:rPr lang="ru-RU" b="1" dirty="0" smtClean="0"/>
            </a:br>
            <a:endParaRPr lang="ru-RU" dirty="0"/>
          </a:p>
        </p:txBody>
      </p:sp>
      <p:sp>
        <p:nvSpPr>
          <p:cNvPr id="3" name="Содержимое 2"/>
          <p:cNvSpPr>
            <a:spLocks noGrp="1"/>
          </p:cNvSpPr>
          <p:nvPr>
            <p:ph idx="1"/>
          </p:nvPr>
        </p:nvSpPr>
        <p:spPr>
          <a:xfrm>
            <a:off x="467544" y="1916832"/>
            <a:ext cx="8229600" cy="4325112"/>
          </a:xfrm>
        </p:spPr>
        <p:txBody>
          <a:bodyPr>
            <a:normAutofit/>
          </a:bodyPr>
          <a:lstStyle/>
          <a:p>
            <a:pPr>
              <a:buNone/>
            </a:pPr>
            <a:r>
              <a:rPr lang="ru-RU" sz="2000" i="1" dirty="0" smtClean="0">
                <a:solidFill>
                  <a:schemeClr val="tx1">
                    <a:lumMod val="85000"/>
                    <a:lumOff val="15000"/>
                  </a:schemeClr>
                </a:solidFill>
              </a:rPr>
              <a:t>		</a:t>
            </a:r>
            <a:r>
              <a:rPr lang="ru-RU" sz="1600" i="1" dirty="0" smtClean="0">
                <a:solidFill>
                  <a:schemeClr val="tx1">
                    <a:lumMod val="85000"/>
                    <a:lumOff val="15000"/>
                  </a:schemeClr>
                </a:solidFill>
              </a:rPr>
              <a:t>Музыкальные композиции имеют непосредственное влияние на разные системы человеческих органов, влияя на глубину дыхания, скорость деятельности нейронных путей, сокращения сердца, расслабление или напряжение мышц. Благодаря воздействию терапии, происходит изменения в эмоциональном состоянии. </a:t>
            </a:r>
          </a:p>
          <a:p>
            <a:endParaRPr lang="ru-RU" dirty="0"/>
          </a:p>
        </p:txBody>
      </p:sp>
      <p:pic>
        <p:nvPicPr>
          <p:cNvPr id="4" name="Рисунок 3" descr="писхо.jpg"/>
          <p:cNvPicPr>
            <a:picLocks noChangeAspect="1"/>
          </p:cNvPicPr>
          <p:nvPr/>
        </p:nvPicPr>
        <p:blipFill>
          <a:blip r:embed="rId2" cstate="print"/>
          <a:stretch>
            <a:fillRect/>
          </a:stretch>
        </p:blipFill>
        <p:spPr>
          <a:xfrm>
            <a:off x="1979712" y="3104710"/>
            <a:ext cx="4680520" cy="35103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1399032"/>
          </a:xfrm>
        </p:spPr>
        <p:txBody>
          <a:bodyPr>
            <a:noAutofit/>
          </a:bodyPr>
          <a:lstStyle/>
          <a:p>
            <a:pPr algn="ctr"/>
            <a:r>
              <a:rPr lang="ru-RU" sz="2800" i="1" dirty="0" smtClean="0">
                <a:solidFill>
                  <a:schemeClr val="tx1">
                    <a:lumMod val="85000"/>
                    <a:lumOff val="15000"/>
                  </a:schemeClr>
                </a:solidFill>
              </a:rPr>
              <a:t>Влияние музыки на </a:t>
            </a:r>
            <a:r>
              <a:rPr lang="ru-RU" sz="2800" i="1" dirty="0" err="1" smtClean="0">
                <a:solidFill>
                  <a:schemeClr val="tx1">
                    <a:lumMod val="85000"/>
                    <a:lumOff val="15000"/>
                  </a:schemeClr>
                </a:solidFill>
              </a:rPr>
              <a:t>психоэмоциональное</a:t>
            </a:r>
            <a:r>
              <a:rPr lang="ru-RU" sz="2800" i="1" dirty="0" smtClean="0">
                <a:solidFill>
                  <a:schemeClr val="tx1">
                    <a:lumMod val="85000"/>
                    <a:lumOff val="15000"/>
                  </a:schemeClr>
                </a:solidFill>
              </a:rPr>
              <a:t> состояние человека</a:t>
            </a:r>
            <a:endParaRPr lang="ru-RU" sz="2800" i="1" dirty="0">
              <a:solidFill>
                <a:schemeClr val="tx1">
                  <a:lumMod val="85000"/>
                  <a:lumOff val="15000"/>
                </a:schemeClr>
              </a:solidFill>
            </a:endParaRPr>
          </a:p>
        </p:txBody>
      </p:sp>
      <p:sp>
        <p:nvSpPr>
          <p:cNvPr id="3" name="Содержимое 2"/>
          <p:cNvSpPr>
            <a:spLocks noGrp="1"/>
          </p:cNvSpPr>
          <p:nvPr>
            <p:ph idx="1"/>
          </p:nvPr>
        </p:nvSpPr>
        <p:spPr>
          <a:xfrm>
            <a:off x="395536" y="1916832"/>
            <a:ext cx="8229600" cy="3346392"/>
          </a:xfrm>
        </p:spPr>
        <p:txBody>
          <a:bodyPr>
            <a:normAutofit/>
          </a:bodyPr>
          <a:lstStyle/>
          <a:p>
            <a:pPr algn="ctr">
              <a:buNone/>
            </a:pPr>
            <a:r>
              <a:rPr lang="ru-RU" sz="1600" i="1" dirty="0" smtClean="0">
                <a:solidFill>
                  <a:schemeClr val="tx1">
                    <a:lumMod val="85000"/>
                    <a:lumOff val="15000"/>
                  </a:schemeClr>
                </a:solidFill>
              </a:rPr>
              <a:t>Музыка – феноменальное явление. Её взаимоотношения с человеком удивительны. Мелодичные звуки вершат чудеса – в человеке пробуждается, преобразуется душа, меняются состояние, настроение… </a:t>
            </a:r>
          </a:p>
          <a:p>
            <a:pPr algn="ctr">
              <a:buNone/>
            </a:pPr>
            <a:r>
              <a:rPr lang="ru-RU" sz="1600" i="1" dirty="0" smtClean="0">
                <a:solidFill>
                  <a:schemeClr val="tx1">
                    <a:lumMod val="85000"/>
                    <a:lumOff val="15000"/>
                  </a:schemeClr>
                </a:solidFill>
              </a:rPr>
              <a:t>Музыка властвует над нашими эмоциями, которые, оказывается, даже побеждают физическую боль.</a:t>
            </a:r>
            <a:endParaRPr lang="ru-RU" sz="1600" i="1" dirty="0">
              <a:solidFill>
                <a:schemeClr val="tx1">
                  <a:lumMod val="85000"/>
                  <a:lumOff val="15000"/>
                </a:schemeClr>
              </a:solidFill>
            </a:endParaRPr>
          </a:p>
        </p:txBody>
      </p:sp>
      <p:pic>
        <p:nvPicPr>
          <p:cNvPr id="4" name="Рисунок 3" descr="деее.png"/>
          <p:cNvPicPr>
            <a:picLocks noChangeAspect="1"/>
          </p:cNvPicPr>
          <p:nvPr/>
        </p:nvPicPr>
        <p:blipFill>
          <a:blip r:embed="rId2" cstate="print"/>
          <a:stretch>
            <a:fillRect/>
          </a:stretch>
        </p:blipFill>
        <p:spPr>
          <a:xfrm>
            <a:off x="1547664" y="3501008"/>
            <a:ext cx="6244050" cy="2880320"/>
          </a:xfrm>
          <a:prstGeom prst="rect">
            <a:avLst/>
          </a:prstGeo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2852936"/>
          </a:xfrm>
        </p:spPr>
        <p:txBody>
          <a:bodyPr>
            <a:normAutofit/>
          </a:bodyPr>
          <a:lstStyle/>
          <a:p>
            <a:pPr algn="ctr"/>
            <a:r>
              <a:rPr lang="ru-RU" sz="1600" i="1" dirty="0" smtClean="0">
                <a:solidFill>
                  <a:schemeClr val="tx1">
                    <a:lumMod val="85000"/>
                    <a:lumOff val="15000"/>
                  </a:schemeClr>
                </a:solidFill>
                <a:effectLst/>
                <a:latin typeface="Arial" pitchFamily="34" charset="0"/>
                <a:cs typeface="Arial" pitchFamily="34" charset="0"/>
              </a:rPr>
              <a:t>Узбекский учёный </a:t>
            </a:r>
            <a:r>
              <a:rPr lang="ru-RU" sz="1600" i="1" dirty="0" err="1" smtClean="0">
                <a:solidFill>
                  <a:schemeClr val="tx1">
                    <a:lumMod val="85000"/>
                    <a:lumOff val="15000"/>
                  </a:schemeClr>
                </a:solidFill>
                <a:effectLst/>
                <a:latin typeface="Arial" pitchFamily="34" charset="0"/>
                <a:cs typeface="Arial" pitchFamily="34" charset="0"/>
              </a:rPr>
              <a:t>Мирзакарим</a:t>
            </a:r>
            <a:r>
              <a:rPr lang="ru-RU" sz="1600" i="1" dirty="0" smtClean="0">
                <a:solidFill>
                  <a:schemeClr val="tx1">
                    <a:lumMod val="85000"/>
                    <a:lumOff val="15000"/>
                  </a:schemeClr>
                </a:solidFill>
                <a:effectLst/>
                <a:latin typeface="Arial" pitchFamily="34" charset="0"/>
                <a:cs typeface="Arial" pitchFamily="34" charset="0"/>
              </a:rPr>
              <a:t> </a:t>
            </a:r>
            <a:r>
              <a:rPr lang="ru-RU" sz="1600" i="1" dirty="0" err="1" smtClean="0">
                <a:solidFill>
                  <a:schemeClr val="tx1">
                    <a:lumMod val="85000"/>
                    <a:lumOff val="15000"/>
                  </a:schemeClr>
                </a:solidFill>
                <a:effectLst/>
                <a:latin typeface="Arial" pitchFamily="34" charset="0"/>
                <a:cs typeface="Arial" pitchFamily="34" charset="0"/>
              </a:rPr>
              <a:t>Норбеков</a:t>
            </a:r>
            <a:r>
              <a:rPr lang="ru-RU" sz="1600" i="1" dirty="0" smtClean="0">
                <a:solidFill>
                  <a:schemeClr val="tx1">
                    <a:lumMod val="85000"/>
                    <a:lumOff val="15000"/>
                  </a:schemeClr>
                </a:solidFill>
                <a:effectLst/>
                <a:latin typeface="Arial" pitchFamily="34" charset="0"/>
                <a:cs typeface="Arial" pitchFamily="34" charset="0"/>
              </a:rPr>
              <a:t> установил: здоровье зависит от эмоционального центра человеческого организма. Он подчёркивает: “Хаос не в мире, он внутри нас”. И именно музыка побеждает этот хаос, гармонизирует эмоциональную сферу человека.</a:t>
            </a:r>
            <a:endParaRPr lang="ru-RU" sz="1600" i="1" dirty="0">
              <a:solidFill>
                <a:schemeClr val="tx1">
                  <a:lumMod val="85000"/>
                  <a:lumOff val="15000"/>
                </a:schemeClr>
              </a:solidFill>
              <a:effectLst/>
              <a:latin typeface="Arial" pitchFamily="34" charset="0"/>
              <a:cs typeface="Arial" pitchFamily="34" charset="0"/>
            </a:endParaRPr>
          </a:p>
        </p:txBody>
      </p:sp>
      <p:pic>
        <p:nvPicPr>
          <p:cNvPr id="4" name="Содержимое 3" descr="e,p.jpg"/>
          <p:cNvPicPr>
            <a:picLocks noGrp="1" noChangeAspect="1"/>
          </p:cNvPicPr>
          <p:nvPr>
            <p:ph idx="1"/>
          </p:nvPr>
        </p:nvPicPr>
        <p:blipFill>
          <a:blip r:embed="rId2" cstate="print"/>
          <a:stretch>
            <a:fillRect/>
          </a:stretch>
        </p:blipFill>
        <p:spPr>
          <a:xfrm>
            <a:off x="1209646" y="2708276"/>
            <a:ext cx="6354823" cy="3746500"/>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013176"/>
            <a:ext cx="8229600" cy="1577330"/>
          </a:xfrm>
        </p:spPr>
        <p:txBody>
          <a:bodyPr>
            <a:normAutofit/>
          </a:bodyPr>
          <a:lstStyle/>
          <a:p>
            <a:pPr algn="r"/>
            <a:r>
              <a:rPr lang="ru-RU" dirty="0" smtClean="0"/>
              <a:t>.</a:t>
            </a:r>
            <a:endParaRPr lang="ru-RU" dirty="0"/>
          </a:p>
        </p:txBody>
      </p:sp>
      <p:sp>
        <p:nvSpPr>
          <p:cNvPr id="3" name="Содержимое 2"/>
          <p:cNvSpPr>
            <a:spLocks noGrp="1"/>
          </p:cNvSpPr>
          <p:nvPr>
            <p:ph idx="1"/>
          </p:nvPr>
        </p:nvSpPr>
        <p:spPr>
          <a:xfrm>
            <a:off x="0" y="548680"/>
            <a:ext cx="8625136" cy="6048672"/>
          </a:xfrm>
        </p:spPr>
        <p:txBody>
          <a:bodyPr>
            <a:normAutofit/>
          </a:bodyPr>
          <a:lstStyle/>
          <a:p>
            <a:r>
              <a:rPr lang="ru-RU" sz="2000" i="1" dirty="0" smtClean="0">
                <a:solidFill>
                  <a:schemeClr val="tx1">
                    <a:lumMod val="85000"/>
                    <a:lumOff val="15000"/>
                  </a:schemeClr>
                </a:solidFill>
              </a:rPr>
              <a:t>Медики установили, что струнные инструменты наиболее эффективны при болезнях сердца. Кларнет улучшает работу кровеносных сосудов, флейта оказывает положительное воздействие на лёгкие и бронхи, а труба эффективна при радикулитах и невритах. Но среди музыкальных инструментов можно выделить лидера по воздействию на состояние человека это орган.</a:t>
            </a:r>
          </a:p>
          <a:p>
            <a:r>
              <a:rPr lang="ru-RU" sz="2000" i="1" dirty="0" smtClean="0">
                <a:solidFill>
                  <a:schemeClr val="tx1">
                    <a:lumMod val="85000"/>
                    <a:lumOff val="15000"/>
                  </a:schemeClr>
                </a:solidFill>
              </a:rPr>
              <a:t>Определенные ноты влияют на определенные органы:</a:t>
            </a:r>
          </a:p>
          <a:p>
            <a:pPr>
              <a:buNone/>
            </a:pPr>
            <a:r>
              <a:rPr lang="ru-RU" sz="2000" i="1" dirty="0" smtClean="0">
                <a:solidFill>
                  <a:schemeClr val="tx1">
                    <a:lumMod val="85000"/>
                    <a:lumOff val="15000"/>
                  </a:schemeClr>
                </a:solidFill>
              </a:rPr>
              <a:t>		· звуковая частота, соответствующая ноте до, влияет преимущественно на функции желудка и поджелудочной железы;</a:t>
            </a:r>
          </a:p>
          <a:p>
            <a:pPr>
              <a:buNone/>
            </a:pPr>
            <a:r>
              <a:rPr lang="ru-RU" sz="2000" i="1" dirty="0" smtClean="0">
                <a:solidFill>
                  <a:schemeClr val="tx1">
                    <a:lumMod val="85000"/>
                    <a:lumOff val="15000"/>
                  </a:schemeClr>
                </a:solidFill>
              </a:rPr>
              <a:t>		· ре — на желчный пузырь и печень;</a:t>
            </a:r>
          </a:p>
          <a:p>
            <a:pPr>
              <a:buNone/>
            </a:pPr>
            <a:r>
              <a:rPr lang="ru-RU" sz="2000" i="1" dirty="0" smtClean="0">
                <a:solidFill>
                  <a:schemeClr val="tx1">
                    <a:lumMod val="85000"/>
                    <a:lumOff val="15000"/>
                  </a:schemeClr>
                </a:solidFill>
              </a:rPr>
              <a:t>		· ми — на органы зрения и слуха;</a:t>
            </a:r>
          </a:p>
          <a:p>
            <a:pPr>
              <a:buNone/>
            </a:pPr>
            <a:r>
              <a:rPr lang="ru-RU" sz="2000" i="1" dirty="0" smtClean="0">
                <a:solidFill>
                  <a:schemeClr val="tx1">
                    <a:lumMod val="85000"/>
                    <a:lumOff val="15000"/>
                  </a:schemeClr>
                </a:solidFill>
              </a:rPr>
              <a:t>		·фа — на мочеполовую систему;</a:t>
            </a:r>
          </a:p>
          <a:p>
            <a:pPr>
              <a:buNone/>
            </a:pPr>
            <a:r>
              <a:rPr lang="ru-RU" sz="2000" i="1" dirty="0" smtClean="0">
                <a:solidFill>
                  <a:schemeClr val="tx1">
                    <a:lumMod val="85000"/>
                    <a:lumOff val="15000"/>
                  </a:schemeClr>
                </a:solidFill>
              </a:rPr>
              <a:t>		· соль — на функции сердца;</a:t>
            </a:r>
          </a:p>
          <a:p>
            <a:pPr>
              <a:buNone/>
            </a:pPr>
            <a:r>
              <a:rPr lang="ru-RU" sz="2000" i="1" dirty="0" smtClean="0">
                <a:solidFill>
                  <a:schemeClr val="tx1">
                    <a:lumMod val="85000"/>
                    <a:lumOff val="15000"/>
                  </a:schemeClr>
                </a:solidFill>
              </a:rPr>
              <a:t>		· ля — легкие и почки;</a:t>
            </a:r>
          </a:p>
          <a:p>
            <a:pPr>
              <a:buNone/>
            </a:pPr>
            <a:r>
              <a:rPr lang="ru-RU" sz="2000" i="1" dirty="0" smtClean="0">
                <a:solidFill>
                  <a:schemeClr val="tx1">
                    <a:lumMod val="85000"/>
                    <a:lumOff val="15000"/>
                  </a:schemeClr>
                </a:solidFill>
              </a:rPr>
              <a:t>		· си — на функцию </a:t>
            </a:r>
            <a:r>
              <a:rPr lang="ru-RU" sz="2000" i="1" dirty="0" err="1" smtClean="0">
                <a:solidFill>
                  <a:schemeClr val="tx1">
                    <a:lumMod val="85000"/>
                    <a:lumOff val="15000"/>
                  </a:schemeClr>
                </a:solidFill>
              </a:rPr>
              <a:t>энергообмена</a:t>
            </a:r>
            <a:r>
              <a:rPr lang="ru-RU" sz="2000" i="1" dirty="0" smtClean="0">
                <a:solidFill>
                  <a:schemeClr val="tx1">
                    <a:lumMod val="85000"/>
                    <a:lumOff val="15000"/>
                  </a:schemeClr>
                </a:solidFill>
              </a:rPr>
              <a:t>, согревая тело.</a:t>
            </a:r>
          </a:p>
          <a:p>
            <a:pPr>
              <a:buNone/>
            </a:pPr>
            <a:r>
              <a:rPr lang="ru-RU" sz="2000" i="1" dirty="0" smtClean="0">
                <a:solidFill>
                  <a:schemeClr val="tx1">
                    <a:lumMod val="85000"/>
                    <a:lumOff val="15000"/>
                  </a:schemeClr>
                </a:solidFill>
              </a:rPr>
              <a:t>Низкие звуки резонируют больше с нижней частью тела, высокие — с верхней (головой).</a:t>
            </a:r>
          </a:p>
          <a:p>
            <a:endParaRPr lang="ru-RU" sz="2000" dirty="0">
              <a:solidFill>
                <a:schemeClr val="tx1">
                  <a:lumMod val="85000"/>
                  <a:lumOff val="15000"/>
                </a:schemeClr>
              </a:solidFill>
            </a:endParaRPr>
          </a:p>
        </p:txBody>
      </p:sp>
      <p:pic>
        <p:nvPicPr>
          <p:cNvPr id="4" name="Рисунок 3" descr="vep.jpg"/>
          <p:cNvPicPr>
            <a:picLocks noChangeAspect="1"/>
          </p:cNvPicPr>
          <p:nvPr/>
        </p:nvPicPr>
        <p:blipFill>
          <a:blip r:embed="rId2" cstate="print"/>
          <a:stretch>
            <a:fillRect/>
          </a:stretch>
        </p:blipFill>
        <p:spPr>
          <a:xfrm>
            <a:off x="5076056" y="3429000"/>
            <a:ext cx="3600400" cy="1770532"/>
          </a:xfrm>
          <a:prstGeom prst="rect">
            <a:avLst/>
          </a:prstGeom>
        </p:spPr>
      </p:pic>
    </p:spTree>
  </p:cSld>
  <p:clrMapOvr>
    <a:masterClrMapping/>
  </p:clrMapOvr>
  <p:transition>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256</TotalTime>
  <Words>379</Words>
  <Application>Microsoft Office PowerPoint</Application>
  <PresentationFormat>Экран (4:3)</PresentationFormat>
  <Paragraphs>111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Городская</vt:lpstr>
      <vt:lpstr>Музыкотерапия</vt:lpstr>
      <vt:lpstr>Слайд 2</vt:lpstr>
      <vt:lpstr>Формы музыкотерапии</vt:lpstr>
      <vt:lpstr>Шведская школа музыкотерапии</vt:lpstr>
      <vt:lpstr>Американская школа музыкотерапии</vt:lpstr>
      <vt:lpstr>Музыкотерапия как метод психокоррекции личности </vt:lpstr>
      <vt:lpstr>Влияние музыки на психоэмоциональное состояние человека</vt:lpstr>
      <vt:lpstr>Узбекский учёный Мирзакарим Норбеков установил: здоровье зависит от эмоционального центра человеческого организма. Он подчёркивает: “Хаос не в мире, он внутри нас”. И именно музыка побеждает этот хаос, гармонизирует эмоциональную сферу человека.</vt:lpstr>
      <vt:lpstr>.</vt:lpstr>
      <vt:lpstr>Слайд 10</vt:lpstr>
      <vt:lpstr>Музыкотерапия для детей </vt:lpstr>
      <vt:lpstr>Музыкотерапия для пожилых людей </vt:lpstr>
      <vt:lpstr>Слайд 13</vt:lpstr>
      <vt:lpstr>Слайд 14</vt:lpstr>
      <vt:lpstr>ЛЕЧЕБНОЕ ВОЗДЕЙСТВИЕ МУЗЫКАЛЬНЫХ ИНСТРУМЕНТОВ </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Музыкотерапия</dc:title>
  <dc:creator>Admin</dc:creator>
  <cp:lastModifiedBy>Admin</cp:lastModifiedBy>
  <cp:revision>34</cp:revision>
  <dcterms:created xsi:type="dcterms:W3CDTF">2020-12-09T20:07:52Z</dcterms:created>
  <dcterms:modified xsi:type="dcterms:W3CDTF">2020-12-14T16:22:31Z</dcterms:modified>
</cp:coreProperties>
</file>