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274194-789F-4371-B0C5-03BEB9A34742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810352-D4F9-42B9-A8C4-6D80E662E91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Работу выполнила студентка гбпоу«кущёвский медицинский колледж» </a:t>
            </a:r>
          </a:p>
          <a:p>
            <a:pPr algn="r"/>
            <a:r>
              <a:rPr lang="ru-RU" dirty="0" smtClean="0"/>
              <a:t>111 группы 2 подгруппы </a:t>
            </a:r>
          </a:p>
          <a:p>
            <a:pPr algn="r"/>
            <a:r>
              <a:rPr lang="ru-RU" dirty="0" smtClean="0"/>
              <a:t>отделения лечебное дело</a:t>
            </a:r>
          </a:p>
          <a:p>
            <a:pPr algn="r"/>
            <a:r>
              <a:rPr lang="ru-RU" dirty="0" smtClean="0"/>
              <a:t> Ермоленко Анастасия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пациента самоконтролю и </a:t>
            </a:r>
            <a:r>
              <a:rPr lang="ru-RU" dirty="0" err="1" smtClean="0"/>
              <a:t>самоуходу</a:t>
            </a:r>
            <a:r>
              <a:rPr lang="ru-RU" dirty="0" smtClean="0"/>
              <a:t> в роли фельдшера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6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обучения </a:t>
            </a:r>
            <a:r>
              <a:rPr lang="ru-RU" dirty="0" err="1"/>
              <a:t>самоуходу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ПРАКТИЧЕСКИЙ </a:t>
            </a:r>
            <a:r>
              <a:rPr lang="ru-RU" dirty="0" smtClean="0"/>
              <a:t>КУРС</a:t>
            </a:r>
          </a:p>
          <a:p>
            <a:pPr marL="0" indent="0">
              <a:buNone/>
            </a:pPr>
            <a:r>
              <a:rPr lang="ru-RU" dirty="0"/>
              <a:t>Выработка практических умений по </a:t>
            </a:r>
            <a:r>
              <a:rPr lang="ru-RU" dirty="0" err="1"/>
              <a:t>самоуходу</a:t>
            </a:r>
            <a:r>
              <a:rPr lang="ru-RU" dirty="0"/>
              <a:t> при данном заболевании</a:t>
            </a:r>
          </a:p>
          <a:p>
            <a:pPr marL="0" indent="0">
              <a:buNone/>
            </a:pPr>
            <a:r>
              <a:rPr lang="ru-RU" dirty="0"/>
              <a:t>Корректировка образа жизни, изменение привычек</a:t>
            </a:r>
          </a:p>
          <a:p>
            <a:pPr marL="0" indent="0">
              <a:buNone/>
            </a:pPr>
            <a:r>
              <a:rPr lang="ru-RU" dirty="0"/>
              <a:t>Самоконтроль своего физического и психического состояния</a:t>
            </a:r>
          </a:p>
          <a:p>
            <a:pPr marL="0" indent="0">
              <a:buNone/>
            </a:pPr>
            <a:r>
              <a:rPr lang="ru-RU" dirty="0"/>
              <a:t>Обучение методам оказания само- и взаимопомощи, в том числе приемам психогигиенической и психотерапевтической самопомощи</a:t>
            </a:r>
          </a:p>
        </p:txBody>
      </p:sp>
    </p:spTree>
    <p:extLst>
      <p:ext uri="{BB962C8B-B14F-4D97-AF65-F5344CB8AC3E}">
        <p14:creationId xmlns:p14="http://schemas.microsoft.com/office/powerpoint/2010/main" val="16725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обучения </a:t>
            </a:r>
            <a:r>
              <a:rPr lang="ru-RU" dirty="0" err="1"/>
              <a:t>самоуходу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ЗАКЛЮЧИТЕЛЬНОЕ </a:t>
            </a:r>
            <a:r>
              <a:rPr lang="ru-RU" dirty="0" smtClean="0"/>
              <a:t>ЗАНЯТИЕ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Осуществить </a:t>
            </a:r>
            <a:r>
              <a:rPr lang="ru-RU" dirty="0"/>
              <a:t>контроль знаний и умений пациентов путем компьютерного или ручного </a:t>
            </a:r>
            <a:r>
              <a:rPr lang="ru-RU" dirty="0" smtClean="0"/>
              <a:t>тестирования. </a:t>
            </a:r>
            <a:r>
              <a:rPr lang="ru-RU" dirty="0"/>
              <a:t>Чем выше разница результатов полученного и исходного уровня </a:t>
            </a:r>
            <a:r>
              <a:rPr lang="ru-RU" dirty="0" smtClean="0"/>
              <a:t>знаний, </a:t>
            </a:r>
            <a:r>
              <a:rPr lang="ru-RU" dirty="0"/>
              <a:t>тем выше эффективность простой медицинской услуги обучения </a:t>
            </a:r>
            <a:r>
              <a:rPr lang="ru-RU" dirty="0" err="1"/>
              <a:t>самоуходу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Провести </a:t>
            </a:r>
            <a:r>
              <a:rPr lang="ru-RU" dirty="0"/>
              <a:t>анонимное анкетирование для оценки качества простой медицинской услуги и получения предложений по дальнейшему улучшению обучения </a:t>
            </a:r>
            <a:r>
              <a:rPr lang="ru-RU" dirty="0" err="1"/>
              <a:t>самоуходу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Провести </a:t>
            </a:r>
            <a:r>
              <a:rPr lang="ru-RU" dirty="0"/>
              <a:t>анонимное анкетирование для оценки простой медицинской услуги и получения предложений по дальнейшему улучшению обучения </a:t>
            </a:r>
            <a:r>
              <a:rPr lang="ru-RU" dirty="0" err="1"/>
              <a:t>самоуходу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1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обучения близких уходу за тяжелобольными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/>
              <a:t>ПОДГОТОВКА К </a:t>
            </a:r>
            <a:r>
              <a:rPr lang="ru-RU" dirty="0" smtClean="0"/>
              <a:t>МАНИПУЛЯЦИИ</a:t>
            </a:r>
          </a:p>
          <a:p>
            <a:r>
              <a:rPr lang="ru-RU" dirty="0"/>
              <a:t>Определить степень подвижности или активности пациента</a:t>
            </a:r>
          </a:p>
          <a:p>
            <a:endParaRPr lang="ru-RU" dirty="0"/>
          </a:p>
          <a:p>
            <a:r>
              <a:rPr lang="ru-RU" dirty="0" smtClean="0"/>
              <a:t>Психоэмоциональный </a:t>
            </a:r>
            <a:r>
              <a:rPr lang="ru-RU" dirty="0"/>
              <a:t>статус пациента</a:t>
            </a:r>
          </a:p>
          <a:p>
            <a:endParaRPr lang="ru-RU" dirty="0"/>
          </a:p>
          <a:p>
            <a:r>
              <a:rPr lang="ru-RU" dirty="0" smtClean="0"/>
              <a:t>Способ </a:t>
            </a:r>
            <a:r>
              <a:rPr lang="ru-RU" dirty="0"/>
              <a:t>удовлетворения основных потребностей пациента</a:t>
            </a:r>
          </a:p>
          <a:p>
            <a:endParaRPr lang="ru-RU" dirty="0"/>
          </a:p>
          <a:p>
            <a:r>
              <a:rPr lang="ru-RU" dirty="0" smtClean="0"/>
              <a:t>Социальное </a:t>
            </a:r>
            <a:r>
              <a:rPr lang="ru-RU" dirty="0"/>
              <a:t>и культурное окружение пациента</a:t>
            </a:r>
          </a:p>
          <a:p>
            <a:endParaRPr lang="ru-RU" dirty="0"/>
          </a:p>
          <a:p>
            <a:r>
              <a:rPr lang="ru-RU" dirty="0" smtClean="0"/>
              <a:t>Возможности </a:t>
            </a:r>
            <a:r>
              <a:rPr lang="ru-RU" dirty="0"/>
              <a:t>и предпочтения пациента при уходе за ним</a:t>
            </a:r>
          </a:p>
          <a:p>
            <a:endParaRPr lang="ru-RU" dirty="0"/>
          </a:p>
          <a:p>
            <a:r>
              <a:rPr lang="ru-RU" dirty="0" smtClean="0"/>
              <a:t>Психическое </a:t>
            </a:r>
            <a:r>
              <a:rPr lang="ru-RU" dirty="0"/>
              <a:t>развитие (умственное, социальное, волевое)</a:t>
            </a:r>
          </a:p>
          <a:p>
            <a:endParaRPr lang="ru-RU" dirty="0"/>
          </a:p>
          <a:p>
            <a:r>
              <a:rPr lang="ru-RU" dirty="0" smtClean="0"/>
              <a:t>Отношение </a:t>
            </a:r>
            <a:r>
              <a:rPr lang="ru-RU" dirty="0"/>
              <a:t>к обучению пациента и его близких</a:t>
            </a:r>
          </a:p>
          <a:p>
            <a:endParaRPr lang="ru-RU" dirty="0"/>
          </a:p>
          <a:p>
            <a:r>
              <a:rPr lang="ru-RU" dirty="0" smtClean="0"/>
              <a:t>Потребность </a:t>
            </a:r>
            <a:r>
              <a:rPr lang="ru-RU" dirty="0"/>
              <a:t>близких в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24886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обучения близких уходу за тяжелобольными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ПОДГОТОВКА </a:t>
            </a:r>
            <a:r>
              <a:rPr lang="ru-RU" dirty="0"/>
              <a:t>К МАНИПУЛЯЦИИ</a:t>
            </a:r>
          </a:p>
          <a:p>
            <a:r>
              <a:rPr lang="ru-RU" dirty="0" smtClean="0"/>
              <a:t>1</a:t>
            </a:r>
            <a:r>
              <a:rPr lang="ru-RU" dirty="0"/>
              <a:t>. Наладить терапевтические отношения с пациентом и его </a:t>
            </a:r>
            <a:r>
              <a:rPr lang="ru-RU" dirty="0" smtClean="0"/>
              <a:t>близкими</a:t>
            </a:r>
            <a:endParaRPr lang="ru-RU" dirty="0"/>
          </a:p>
          <a:p>
            <a:r>
              <a:rPr lang="ru-RU" dirty="0"/>
              <a:t>2. Сформулировать мотивы к обучению близких пациента</a:t>
            </a:r>
          </a:p>
          <a:p>
            <a:r>
              <a:rPr lang="ru-RU" dirty="0"/>
              <a:t>3. Объяснить близким пациента цели и задачи обучения, ознакомить с учебной программой, содержанием обучения, методами оценки усвоения </a:t>
            </a:r>
            <a:r>
              <a:rPr lang="ru-RU" dirty="0" smtClean="0"/>
              <a:t>материала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2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обучения близких уходу за тяжелобольными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ВЫПОЛНЕНИЕ ПРОГРАММЫ </a:t>
            </a:r>
            <a:r>
              <a:rPr lang="ru-RU" dirty="0" smtClean="0"/>
              <a:t>ОБУЧЕНИЯ</a:t>
            </a:r>
          </a:p>
          <a:p>
            <a:pPr marL="0" indent="0">
              <a:buNone/>
            </a:pPr>
            <a:r>
              <a:rPr lang="ru-RU" dirty="0"/>
              <a:t>1.Объяснить близким пациента в доступной форме строение органов и систем органов, функции которых нарушены у пациента, патофизиологию его заболевания, факторы риска, методы профилактики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2.Предоставить близким пациента адекватную информацию о лечении и уходе (это важно для уменьшения беспокойства, поддержания уверенности и обеспечения комфорта).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3.Содействовать близким пациента в получении информации, необходимой для организации и выполнения ухода за пациентом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4.Объяснить близким пациента значение соблюдения пациентом диеты и питьевого режима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5.Объяснить близким пациента опасность изоляции и одиночества пациента, способы ее преодоления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6.Объяснить близким пациента важность правильного приема назначенных пациенту врачом лекарственных средств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7.Помочь близким пациента выбрать необходимые средства по уходу за пациентом в соответствии с его личными предпочтениями и финансовыми возможностями семьи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8.Научить близких пациента способам ухода за пациентом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9.Научить близких пациента правильно использовать специальные приспособления и вспомогательные средства при уходе за пациентом</a:t>
            </a:r>
          </a:p>
        </p:txBody>
      </p:sp>
    </p:spTree>
    <p:extLst>
      <p:ext uri="{BB962C8B-B14F-4D97-AF65-F5344CB8AC3E}">
        <p14:creationId xmlns:p14="http://schemas.microsoft.com/office/powerpoint/2010/main" val="38175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обучения близких уходу за тяжелобольными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6.Объяснить близким пациента важность правильного приема назначенных пациенту врачом лекарственных средств</a:t>
            </a:r>
          </a:p>
          <a:p>
            <a:endParaRPr lang="ru-RU" dirty="0"/>
          </a:p>
          <a:p>
            <a:r>
              <a:rPr lang="ru-RU" dirty="0"/>
              <a:t>7.Помочь близким пациента выбрать необходимые средства по уходу за пациентом в соответствии с его личными предпочтениями и финансовыми возможностями семьи</a:t>
            </a:r>
          </a:p>
          <a:p>
            <a:endParaRPr lang="ru-RU" dirty="0"/>
          </a:p>
          <a:p>
            <a:r>
              <a:rPr lang="ru-RU" dirty="0"/>
              <a:t>8.Научить близких пациента способам ухода за пациентом</a:t>
            </a:r>
          </a:p>
          <a:p>
            <a:endParaRPr lang="ru-RU" dirty="0"/>
          </a:p>
          <a:p>
            <a:r>
              <a:rPr lang="ru-RU" dirty="0"/>
              <a:t>9.Научить близких пациента правильно использовать специальные приспособления и вспомогательные средства при уходе за </a:t>
            </a:r>
            <a:r>
              <a:rPr lang="ru-RU" dirty="0" smtClean="0"/>
              <a:t>пациентом</a:t>
            </a:r>
          </a:p>
          <a:p>
            <a:r>
              <a:rPr lang="ru-RU" dirty="0"/>
              <a:t>10. Убедить близких пациента в необходимости вести дневник контроля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обучения близких уходу за тяжелобольными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4200" dirty="0"/>
              <a:t>Окончание процедуры.</a:t>
            </a:r>
          </a:p>
          <a:p>
            <a:endParaRPr lang="ru-RU" dirty="0"/>
          </a:p>
          <a:p>
            <a:r>
              <a:rPr lang="ru-RU" dirty="0"/>
              <a:t>7. Ознакомить пациента с полученными результатами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8. Обработать руки гигиеническим способом, осушить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9. Сделать соответствующую запись о результатах выполнения в медицинскую документацию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 отказе пациента от проведения оценки, а также при наличии подозрений в истинности предоставляемых данных (симуляция, аггравация, диссимуляция) диагностировать и документировать невербальные признаки болевого синдрома (маркеры боли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При проведении оценки уровня боли по шкале Мак-</a:t>
            </a:r>
            <a:r>
              <a:rPr lang="ru-RU" dirty="0" err="1"/>
              <a:t>Гилл</a:t>
            </a:r>
            <a:r>
              <a:rPr lang="ru-RU" dirty="0"/>
              <a:t> (</a:t>
            </a:r>
            <a:r>
              <a:rPr lang="ru-RU" dirty="0" err="1"/>
              <a:t>McGill</a:t>
            </a:r>
            <a:r>
              <a:rPr lang="ru-RU" dirty="0"/>
              <a:t>) необходимо попросить пациента отметить одно слово, которое наиболее точно отражает его болевые ощущения в любых (не обязательно во всех) классах оценочной шкалы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педиатрической, геронтологической, психиатрической практике, а также в случаях, когда проведение оценки уровня боли затруднено языковым барьером, может быть использована пиктографическая шкала, схематично изображающая выражения лица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4482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пациента и его родственников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Главное в обучении пациента и его родственников </a:t>
            </a:r>
          </a:p>
          <a:p>
            <a:r>
              <a:rPr lang="ru-RU" dirty="0"/>
              <a:t>Н</a:t>
            </a:r>
            <a:r>
              <a:rPr lang="ru-RU" dirty="0" smtClean="0"/>
              <a:t>аладить вербальный и невербальный контакт</a:t>
            </a:r>
          </a:p>
          <a:p>
            <a:r>
              <a:rPr lang="ru-RU" dirty="0" smtClean="0"/>
              <a:t>Получить доверие пациента и его родственников</a:t>
            </a:r>
          </a:p>
          <a:p>
            <a:r>
              <a:rPr lang="ru-RU" dirty="0" smtClean="0"/>
              <a:t>Чётко объяснить цели и задачи самоухода и самоконтроля</a:t>
            </a:r>
          </a:p>
          <a:p>
            <a:r>
              <a:rPr lang="ru-RU" dirty="0" smtClean="0"/>
              <a:t>Объяснить план действий</a:t>
            </a:r>
          </a:p>
          <a:p>
            <a:r>
              <a:rPr lang="ru-RU" dirty="0" smtClean="0"/>
              <a:t>Показать на практике выполнение манипуляций</a:t>
            </a:r>
          </a:p>
          <a:p>
            <a:r>
              <a:rPr lang="ru-RU" dirty="0" smtClean="0"/>
              <a:t>Проконтролировать правильное выполнение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0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cyberpedia.su</a:t>
            </a:r>
          </a:p>
          <a:p>
            <a:r>
              <a:rPr lang="en-US" dirty="0"/>
              <a:t>studopedia.ru</a:t>
            </a:r>
          </a:p>
          <a:p>
            <a:r>
              <a:rPr lang="en-US" dirty="0"/>
              <a:t>revolution.allbest.ru</a:t>
            </a:r>
          </a:p>
          <a:p>
            <a:r>
              <a:rPr lang="en-US"/>
              <a:t>www.bibliofond.ru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2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Объяснить: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З</a:t>
            </a:r>
            <a:r>
              <a:rPr lang="ru-RU" dirty="0" smtClean="0"/>
              <a:t>начимость обучения самоконтролю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предусматривают обучение и самоконтроль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Задачи обучения </a:t>
            </a:r>
            <a:r>
              <a:rPr lang="ru-RU" dirty="0" err="1" smtClean="0"/>
              <a:t>самоуходу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Методы </a:t>
            </a:r>
            <a:r>
              <a:rPr lang="ru-RU" dirty="0" smtClean="0"/>
              <a:t>обучения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Формы </a:t>
            </a:r>
            <a:r>
              <a:rPr lang="ru-RU" dirty="0" smtClean="0"/>
              <a:t>обучения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Алгоритм обучения </a:t>
            </a:r>
            <a:r>
              <a:rPr lang="ru-RU" dirty="0" err="1" smtClean="0"/>
              <a:t>самоуходу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Алгоритм </a:t>
            </a:r>
            <a:r>
              <a:rPr lang="ru-RU" dirty="0"/>
              <a:t>обучения близких уходу за тяжелобольными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255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Значимость обучения пациента </a:t>
            </a:r>
            <a:r>
              <a:rPr lang="ru-RU" dirty="0" err="1" smtClean="0"/>
              <a:t>самоуходу</a:t>
            </a:r>
            <a:r>
              <a:rPr lang="ru-RU" dirty="0" smtClean="0"/>
              <a:t> и самоконтролю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Система обучения и самоконтроля имеет огромное значение, так как позволяет поддерживать состояние компенсации и предупреждать развитие тяжелой </a:t>
            </a:r>
            <a:r>
              <a:rPr lang="ru-RU" dirty="0" smtClean="0"/>
              <a:t>артропатии</a:t>
            </a:r>
            <a:endParaRPr lang="ru-RU" dirty="0"/>
          </a:p>
          <a:p>
            <a:r>
              <a:rPr lang="ru-RU" dirty="0" smtClean="0"/>
              <a:t>Цель самоухода – </a:t>
            </a:r>
            <a:r>
              <a:rPr lang="ru-RU" dirty="0"/>
              <a:t>научить пациентов жить полноценной жизнью.</a:t>
            </a:r>
          </a:p>
        </p:txBody>
      </p:sp>
    </p:spTree>
    <p:extLst>
      <p:ext uri="{BB962C8B-B14F-4D97-AF65-F5344CB8AC3E}">
        <p14:creationId xmlns:p14="http://schemas.microsoft.com/office/powerpoint/2010/main" val="28511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О</a:t>
            </a:r>
            <a:r>
              <a:rPr lang="ru-RU" sz="3100" dirty="0" smtClean="0"/>
              <a:t>бучение </a:t>
            </a:r>
            <a:r>
              <a:rPr lang="ru-RU" sz="3100" dirty="0"/>
              <a:t>и самоконтроль предусматривают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· ознакомление с сутью заболевания, механизмами его развития, прогнозом, принципами лечения;</a:t>
            </a:r>
          </a:p>
          <a:p>
            <a:endParaRPr lang="ru-RU" dirty="0"/>
          </a:p>
          <a:p>
            <a:r>
              <a:rPr lang="ru-RU" dirty="0"/>
              <a:t>· соблюдение правильного режима труда и отдыха;</a:t>
            </a:r>
          </a:p>
          <a:p>
            <a:endParaRPr lang="ru-RU" dirty="0"/>
          </a:p>
          <a:p>
            <a:r>
              <a:rPr lang="ru-RU" dirty="0"/>
              <a:t>· занятия физкультурой, посещение бассейна</a:t>
            </a:r>
          </a:p>
          <a:p>
            <a:endParaRPr lang="ru-RU" dirty="0"/>
          </a:p>
          <a:p>
            <a:r>
              <a:rPr lang="ru-RU" dirty="0"/>
              <a:t>· организацию правильного лечебного питания;</a:t>
            </a:r>
          </a:p>
          <a:p>
            <a:endParaRPr lang="ru-RU" dirty="0"/>
          </a:p>
          <a:p>
            <a:r>
              <a:rPr lang="ru-RU" dirty="0"/>
              <a:t>· постоянный контроль массы своего тела;</a:t>
            </a:r>
          </a:p>
          <a:p>
            <a:endParaRPr lang="ru-RU" dirty="0"/>
          </a:p>
          <a:p>
            <a:r>
              <a:rPr lang="ru-RU" dirty="0"/>
              <a:t>· изучение клиники экстренных состояний и мер по их предупреждению, а также оказание неотложной помощи;</a:t>
            </a:r>
          </a:p>
          <a:p>
            <a:endParaRPr lang="ru-RU" dirty="0"/>
          </a:p>
          <a:p>
            <a:r>
              <a:rPr lang="ru-RU" dirty="0"/>
              <a:t>· изучение методики инъекций фактора.</a:t>
            </a:r>
          </a:p>
        </p:txBody>
      </p:sp>
    </p:spTree>
    <p:extLst>
      <p:ext uri="{BB962C8B-B14F-4D97-AF65-F5344CB8AC3E}">
        <p14:creationId xmlns:p14="http://schemas.microsoft.com/office/powerpoint/2010/main" val="19015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обучения </a:t>
            </a:r>
            <a:r>
              <a:rPr lang="ru-RU" dirty="0" err="1"/>
              <a:t>самоуходу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Дать </a:t>
            </a:r>
            <a:r>
              <a:rPr lang="ru-RU" dirty="0"/>
              <a:t>общие знания по данному заболеванию</a:t>
            </a:r>
          </a:p>
          <a:p>
            <a:r>
              <a:rPr lang="ru-RU" dirty="0"/>
              <a:t>Научить способам доступной самодиагностики, самоконтроля своего психического и физического состояния, самопомощи и самолечения</a:t>
            </a:r>
          </a:p>
          <a:p>
            <a:r>
              <a:rPr lang="ru-RU" dirty="0"/>
              <a:t>Выработать практические навыки по </a:t>
            </a:r>
            <a:r>
              <a:rPr lang="ru-RU" dirty="0" err="1"/>
              <a:t>самоуходу</a:t>
            </a:r>
            <a:endParaRPr lang="ru-RU" dirty="0"/>
          </a:p>
          <a:p>
            <a:r>
              <a:rPr lang="ru-RU" dirty="0"/>
              <a:t>Активизировать внутреннюю мотивацию пациентов на выполнение врачебных и сестринских рекомендаций</a:t>
            </a:r>
          </a:p>
          <a:p>
            <a:r>
              <a:rPr lang="ru-RU" dirty="0"/>
              <a:t>Оказывать персональную психологическую и медицинскую помощь</a:t>
            </a:r>
          </a:p>
        </p:txBody>
      </p:sp>
    </p:spTree>
    <p:extLst>
      <p:ext uri="{BB962C8B-B14F-4D97-AF65-F5344CB8AC3E}">
        <p14:creationId xmlns:p14="http://schemas.microsoft.com/office/powerpoint/2010/main" val="2943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Объяснительно-иллюстративный - </a:t>
            </a:r>
            <a:r>
              <a:rPr lang="ru-RU" dirty="0"/>
              <a:t>объяснение учебного материала сопровождается различными визуальными средствами</a:t>
            </a:r>
          </a:p>
          <a:p>
            <a:r>
              <a:rPr lang="ru-RU" dirty="0" smtClean="0"/>
              <a:t>Репродуктивный - способ </a:t>
            </a:r>
            <a:r>
              <a:rPr lang="ru-RU" dirty="0"/>
              <a:t>организации деятельности учащихся по неоднократному воспроизведению сообщённых им знаний и показанных способов действий. </a:t>
            </a:r>
            <a:r>
              <a:rPr lang="ru-RU" dirty="0" err="1"/>
              <a:t>Р.м</a:t>
            </a:r>
            <a:r>
              <a:rPr lang="ru-RU" dirty="0"/>
              <a:t>. называют также инструктивно-репродуктивным, т.к. непременная черта этого метода - инструктаж.</a:t>
            </a:r>
          </a:p>
        </p:txBody>
      </p:sp>
    </p:spTree>
    <p:extLst>
      <p:ext uri="{BB962C8B-B14F-4D97-AF65-F5344CB8AC3E}">
        <p14:creationId xmlns:p14="http://schemas.microsoft.com/office/powerpoint/2010/main" val="21490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Формы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Лекционно-семинарские </a:t>
            </a:r>
            <a:r>
              <a:rPr lang="ru-RU" dirty="0"/>
              <a:t>и практические занятия</a:t>
            </a:r>
          </a:p>
          <a:p>
            <a:r>
              <a:rPr lang="ru-RU" dirty="0"/>
              <a:t>Работа малыми группами</a:t>
            </a:r>
          </a:p>
          <a:p>
            <a:r>
              <a:rPr lang="ru-RU" dirty="0" smtClean="0"/>
              <a:t>Индивидуальное </a:t>
            </a:r>
            <a:r>
              <a:rPr lang="ru-RU" dirty="0"/>
              <a:t>обучение с использованием учебно-методических пособий, электронных учебников и т.д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0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обучения </a:t>
            </a:r>
            <a:r>
              <a:rPr lang="ru-RU" dirty="0" err="1"/>
              <a:t>самоуходу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600" dirty="0"/>
              <a:t>ВВОДНОЕ </a:t>
            </a:r>
            <a:r>
              <a:rPr lang="ru-RU" sz="3600" dirty="0" smtClean="0"/>
              <a:t>ЗАНЯТИЕ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Представиться пациентам, сформулировать мотивы к обучению пациентов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Объяснить пациентам цель и задачи обучения, ознакомить с планом и программой, содержанием обучения, методами оценки усвоения материала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Определить потребности пациентов в обучении </a:t>
            </a:r>
            <a:r>
              <a:rPr lang="ru-RU" sz="3200" dirty="0" err="1"/>
              <a:t>самоуходу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Оценить образ жизни каждого обучающегося, его социальное и культурное окружение, влияние последнего на процесс обучения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Выявить исходный уровень знаний пациентов по данному заболеванию путем компьютерного или ручного тестирования (</a:t>
            </a:r>
            <a:r>
              <a:rPr lang="ru-RU" sz="3200" dirty="0" err="1"/>
              <a:t>претест</a:t>
            </a:r>
            <a:r>
              <a:rPr lang="ru-RU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Провести психологическое обследование пациентов с помощью опросников (Миннесотского многопрофильного личностного опросника (MMPI) для определения </a:t>
            </a:r>
            <a:r>
              <a:rPr lang="ru-RU" sz="3200" dirty="0" err="1"/>
              <a:t>характериологических</a:t>
            </a:r>
            <a:r>
              <a:rPr lang="ru-RU" sz="3200" dirty="0"/>
              <a:t> особенностей личности, личностного опросника </a:t>
            </a:r>
            <a:r>
              <a:rPr lang="ru-RU" sz="3200" dirty="0" err="1"/>
              <a:t>Бехтеревского</a:t>
            </a:r>
            <a:r>
              <a:rPr lang="ru-RU" sz="3200" dirty="0"/>
              <a:t> института (ЛОБИ) для определения типа отношения пациентов к своему заболеванию</a:t>
            </a:r>
          </a:p>
        </p:txBody>
      </p:sp>
    </p:spTree>
    <p:extLst>
      <p:ext uri="{BB962C8B-B14F-4D97-AF65-F5344CB8AC3E}">
        <p14:creationId xmlns:p14="http://schemas.microsoft.com/office/powerpoint/2010/main" val="34482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обучения </a:t>
            </a:r>
            <a:r>
              <a:rPr lang="ru-RU" dirty="0" err="1"/>
              <a:t>самоуходу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ОСНОВНОЙ КУРС </a:t>
            </a:r>
            <a:r>
              <a:rPr lang="ru-RU" dirty="0" smtClean="0"/>
              <a:t>ЗАНЯТИЙ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болезни, ее этиология, факторы риска возникновения </a:t>
            </a:r>
            <a:r>
              <a:rPr lang="ru-RU" dirty="0" smtClean="0"/>
              <a:t>болезни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Клиническая симптоматика, особенности течения данного </a:t>
            </a:r>
            <a:r>
              <a:rPr lang="ru-RU" dirty="0" smtClean="0"/>
              <a:t>заболевания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Основные </a:t>
            </a:r>
            <a:r>
              <a:rPr lang="ru-RU" dirty="0" smtClean="0"/>
              <a:t>осложнения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Лечение и </a:t>
            </a:r>
            <a:r>
              <a:rPr lang="ru-RU" dirty="0" smtClean="0"/>
              <a:t>профилактика</a:t>
            </a:r>
          </a:p>
          <a:p>
            <a:pPr marL="0" indent="0">
              <a:buNone/>
            </a:pPr>
            <a:r>
              <a:rPr lang="ru-RU" dirty="0"/>
              <a:t>На занятиях используются учебно-наглядные материалы, учебно-методические пособия и рекомендации, составленные в свете принципов доказательной медицины</a:t>
            </a:r>
          </a:p>
        </p:txBody>
      </p:sp>
    </p:spTree>
    <p:extLst>
      <p:ext uri="{BB962C8B-B14F-4D97-AF65-F5344CB8AC3E}">
        <p14:creationId xmlns:p14="http://schemas.microsoft.com/office/powerpoint/2010/main" val="33889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</TotalTime>
  <Words>1037</Words>
  <Application>Microsoft Office PowerPoint</Application>
  <PresentationFormat>Экран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Обучение пациента самоконтролю и самоуходу в роли фельдшера</vt:lpstr>
      <vt:lpstr>Цели работы</vt:lpstr>
      <vt:lpstr>Значимость обучения пациента самоуходу и самоконтролю</vt:lpstr>
      <vt:lpstr>Обучение и самоконтроль предусматривают </vt:lpstr>
      <vt:lpstr>Задачи обучения самоуходу </vt:lpstr>
      <vt:lpstr>Методы обучения </vt:lpstr>
      <vt:lpstr>Формы обучения </vt:lpstr>
      <vt:lpstr>Алгоритм обучения самоуходу</vt:lpstr>
      <vt:lpstr>Алгоритм обучения самоуходу</vt:lpstr>
      <vt:lpstr>Алгоритм обучения самоуходу</vt:lpstr>
      <vt:lpstr>Алгоритм обучения самоуходу</vt:lpstr>
      <vt:lpstr>Алгоритм обучения близких уходу за тяжелобольными</vt:lpstr>
      <vt:lpstr>Алгоритм обучения близких уходу за тяжелобольными</vt:lpstr>
      <vt:lpstr>Алгоритм обучения близких уходу за тяжелобольными</vt:lpstr>
      <vt:lpstr>Алгоритм обучения близких уходу за тяжелобольными</vt:lpstr>
      <vt:lpstr>Алгоритм обучения близких уходу за тяжелобольными</vt:lpstr>
      <vt:lpstr>Обучение пациента и его родственников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2020-12-10T05:10:44Z</dcterms:created>
  <dcterms:modified xsi:type="dcterms:W3CDTF">2020-12-13T17:31:26Z</dcterms:modified>
</cp:coreProperties>
</file>