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2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9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56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3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1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7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9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9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2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2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7BBF-C10D-4229-8B8E-AC5D34DDE482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207547-C33A-41E4-8281-17E946445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nn.ru/law/index.php?option=com_content&amp;view=category&amp;layout=blog&amp;id=197&amp;Itemid=28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3037" y="1204607"/>
            <a:ext cx="8600062" cy="116510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Юрист - медиатор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3082" y="5519024"/>
            <a:ext cx="4339028" cy="10968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Работу выполнила: студентка гр.31Ю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Зубанова Ксения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Преподаватель: Комарова И.И.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947" y="107309"/>
            <a:ext cx="8500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 smtClean="0"/>
              <a:t>Министерство образования, науки и политики Нижегородской области</a:t>
            </a:r>
          </a:p>
          <a:p>
            <a:pPr algn="ctr"/>
            <a:r>
              <a:rPr lang="ru-RU" altLang="ru-RU" dirty="0" smtClean="0"/>
              <a:t>Государственное бюджетное профессиональное образовательное учреждение Нижегородский Губернский колледж</a:t>
            </a:r>
          </a:p>
          <a:p>
            <a:endParaRPr lang="ru-RU" dirty="0"/>
          </a:p>
        </p:txBody>
      </p:sp>
      <p:pic>
        <p:nvPicPr>
          <p:cNvPr id="1026" name="Picture 2" descr="https://mozhaisky.mos.ru/%D0%BA%20%D0%BF%D1%83%D0%B1%D0%BB%D0%B8%D0%BA%D0%B0%D1%86%D0%B8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4" y="2707820"/>
            <a:ext cx="6461650" cy="3486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4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57" y="274749"/>
            <a:ext cx="8596668" cy="1320800"/>
          </a:xfrm>
        </p:spPr>
        <p:txBody>
          <a:bodyPr/>
          <a:lstStyle/>
          <a:p>
            <a:r>
              <a:rPr lang="ru-RU" b="1" dirty="0"/>
              <a:t>Карьера и зарплата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58" y="1210614"/>
            <a:ext cx="7204536" cy="542200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Профессиональный медиатор может либо проводить процедуры в частном порядке, либо работать в компаниях, специализирующихся на предоставлении услуг медиации. 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Возможен </a:t>
            </a:r>
            <a:r>
              <a:rPr lang="ru-RU" dirty="0">
                <a:solidFill>
                  <a:schemeClr val="tx1"/>
                </a:solidFill>
              </a:rPr>
              <a:t>также вариант, когда специалист на постоянной основе занимает свое место в непрофильной организации – школе или больнице, где его основной обязанностью является помощь в разрешении конфликтов.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Сколько </a:t>
            </a:r>
            <a:r>
              <a:rPr lang="ru-RU" dirty="0">
                <a:solidFill>
                  <a:schemeClr val="tx1"/>
                </a:solidFill>
              </a:rPr>
              <a:t>зарабатывает специалист за одну процедуру медиации, определяется в частном порядке по соглашению с клиентами. В настоящий момент средняя заработная плата по России варьируется от 25 до 80 тысяч рублей. В Москве данный параметр увеличивается до промежутка 80-125 тысяч рублей. В принципе, в развитых регионах за проведение одной процедуры медиатор может получить порядка 30 тысяч рублей. Профессиональные </a:t>
            </a:r>
            <a:r>
              <a:rPr lang="ru-RU" dirty="0" err="1">
                <a:solidFill>
                  <a:schemeClr val="tx1"/>
                </a:solidFill>
              </a:rPr>
              <a:t>конфликтологи</a:t>
            </a:r>
            <a:r>
              <a:rPr lang="ru-RU" dirty="0">
                <a:solidFill>
                  <a:schemeClr val="tx1"/>
                </a:solidFill>
              </a:rPr>
              <a:t>-медиаторы зарабатывают на уровне адвокатов</a:t>
            </a:r>
            <a:r>
              <a:rPr lang="ru-RU" dirty="0"/>
              <a:t>.</a:t>
            </a:r>
          </a:p>
        </p:txBody>
      </p:sp>
      <p:pic>
        <p:nvPicPr>
          <p:cNvPr id="10242" name="Picture 2" descr="https://vestivrn.ru/i/2c/2cb6fd94db0206d2c098440fdfa1f0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33" y="4140558"/>
            <a:ext cx="3938293" cy="220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s://avatars.mds.yandex.net/get-zen_doc/251164/pub_5e9800b4fb11426fb1069fb2_5e9802865a36af666d4fd90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7" y="870753"/>
            <a:ext cx="3368900" cy="224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317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450761"/>
            <a:ext cx="6053069" cy="5629239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Непрофессиональный медиатор возможности строить карьеру не имеет, так как работать в компаниях по проведению медиации им запрещено. Однако профессиональные медиаторы могут расти в рамках собственной организации вплоть до руководителя предприятия.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Так </a:t>
            </a:r>
            <a:r>
              <a:rPr lang="ru-RU" sz="2000" dirty="0">
                <a:solidFill>
                  <a:schemeClr val="tx1"/>
                </a:solidFill>
              </a:rPr>
              <a:t>как квалифицированный медиатор является еще и хорошим психологом, многие из них решают переквалифицироваться в соседствующую сферу деятельности. Особые перспективы имеются у </a:t>
            </a:r>
            <a:r>
              <a:rPr lang="ru-RU" sz="2000" dirty="0" err="1">
                <a:solidFill>
                  <a:schemeClr val="tx1"/>
                </a:solidFill>
              </a:rPr>
              <a:t>конфликтологов</a:t>
            </a:r>
            <a:r>
              <a:rPr lang="ru-RU" sz="2000" dirty="0">
                <a:solidFill>
                  <a:schemeClr val="tx1"/>
                </a:solidFill>
              </a:rPr>
              <a:t>, специализирующихся на разрешении споров в экономической сфере.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ближайшее время в России </a:t>
            </a:r>
            <a:r>
              <a:rPr lang="ru-RU" sz="2000" dirty="0" smtClean="0">
                <a:solidFill>
                  <a:schemeClr val="tx1"/>
                </a:solidFill>
              </a:rPr>
              <a:t>прогнозируется </a:t>
            </a:r>
            <a:r>
              <a:rPr lang="ru-RU" sz="2000" dirty="0">
                <a:solidFill>
                  <a:schemeClr val="tx1"/>
                </a:solidFill>
              </a:rPr>
              <a:t>развитие данной сферы, а значит, и карьерных перспектив у таких специалистов станет больше.</a:t>
            </a:r>
          </a:p>
        </p:txBody>
      </p:sp>
      <p:pic>
        <p:nvPicPr>
          <p:cNvPr id="11271" name="Picture 7" descr="https://static.tildacdn.com/tild3336-6530-4539-b234-643834366334/20180705121945-5246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4" y="2098032"/>
            <a:ext cx="4699760" cy="3524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26" y="274749"/>
            <a:ext cx="8596668" cy="1320800"/>
          </a:xfrm>
        </p:spPr>
        <p:txBody>
          <a:bodyPr/>
          <a:lstStyle/>
          <a:p>
            <a:r>
              <a:rPr lang="ru-RU" b="1" dirty="0"/>
              <a:t>Как стать медиатором?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197736"/>
            <a:ext cx="6078829" cy="5447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России учиться по специальной программе подготовки медиаторов стоит только в тех случаях, когда специалист планирует заниматься этим на профессиональной основе. Перед этим, правда, все равно придется получить диплом о высшем образовании, в идеале – психолога или юриста. Для непрофессиональных медиаторов никакого специального образования не требуется. Сама по себе специальность «Медиация» отсутствует как в высших учебных заведениях, так и в средних специальных образовательных учреждениях. Проходить требуемую подготовку получится только на специальных курсах, организованных при учебных заведениях крупных городов.</a:t>
            </a:r>
          </a:p>
        </p:txBody>
      </p:sp>
      <p:pic>
        <p:nvPicPr>
          <p:cNvPr id="12290" name="Picture 2" descr="http://joannaleefer.com/wp-content/uploads/2016/02/Med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91" y="1866005"/>
            <a:ext cx="4938377" cy="3713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29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3" y="261870"/>
            <a:ext cx="8596668" cy="1320800"/>
          </a:xfrm>
        </p:spPr>
        <p:txBody>
          <a:bodyPr/>
          <a:lstStyle/>
          <a:p>
            <a:r>
              <a:rPr lang="ru-RU" dirty="0"/>
              <a:t>Медиация в Нижнем Новгороде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1" y="1390918"/>
            <a:ext cx="8062177" cy="576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Центр медиации и </a:t>
            </a:r>
            <a:r>
              <a:rPr lang="ru-RU" sz="2200" dirty="0" smtClean="0">
                <a:solidFill>
                  <a:schemeClr val="tx1"/>
                </a:solidFill>
              </a:rPr>
              <a:t>права </a:t>
            </a:r>
            <a:r>
              <a:rPr lang="ru-RU" sz="2200" b="1" dirty="0" smtClean="0">
                <a:solidFill>
                  <a:schemeClr val="tx1"/>
                </a:solidFill>
              </a:rPr>
              <a:t>юридического </a:t>
            </a:r>
            <a:r>
              <a:rPr lang="ru-RU" sz="2200" b="1" dirty="0">
                <a:solidFill>
                  <a:schemeClr val="tx1"/>
                </a:solidFill>
              </a:rPr>
              <a:t>факультета Нижегородского государственного </a:t>
            </a:r>
            <a:r>
              <a:rPr lang="ru-RU" sz="2200" b="1" dirty="0" smtClean="0">
                <a:solidFill>
                  <a:schemeClr val="tx1"/>
                </a:solidFill>
              </a:rPr>
              <a:t>университета им</a:t>
            </a:r>
            <a:r>
              <a:rPr lang="ru-RU" sz="2200" b="1" dirty="0">
                <a:solidFill>
                  <a:schemeClr val="tx1"/>
                </a:solidFill>
              </a:rPr>
              <a:t>. Н.И. </a:t>
            </a:r>
            <a:r>
              <a:rPr lang="ru-RU" sz="2200" b="1" dirty="0" smtClean="0">
                <a:solidFill>
                  <a:schemeClr val="tx1"/>
                </a:solidFill>
              </a:rPr>
              <a:t>Лобачевского.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Приказом ректора ННГУ им. Н.И. Лобачевского № 235-ОД от 02.06.2015 года на базе юридического факультета создан </a:t>
            </a:r>
            <a:r>
              <a:rPr lang="ru-RU" sz="2200" dirty="0">
                <a:solidFill>
                  <a:schemeClr val="tx1"/>
                </a:solidFill>
                <a:hlinkClick r:id="rId2"/>
              </a:rPr>
              <a:t>«Центр медиации и права»</a:t>
            </a:r>
            <a:r>
              <a:rPr lang="ru-RU" sz="2200" dirty="0">
                <a:solidFill>
                  <a:schemeClr val="tx1"/>
                </a:solidFill>
              </a:rPr>
              <a:t>. Основными направлениями деятельности Центра являются:</a:t>
            </a:r>
          </a:p>
          <a:p>
            <a:r>
              <a:rPr lang="ru-RU" sz="2200" dirty="0">
                <a:solidFill>
                  <a:schemeClr val="tx1"/>
                </a:solidFill>
              </a:rPr>
              <a:t>научно-исследовательская, организационно-правовая и аналитическая деятельность по проблемам внедрения и применения медиации;</a:t>
            </a:r>
          </a:p>
          <a:p>
            <a:r>
              <a:rPr lang="ru-RU" sz="2200" dirty="0">
                <a:solidFill>
                  <a:schemeClr val="tx1"/>
                </a:solidFill>
              </a:rPr>
              <a:t>работа с общеобразовательными учреждениями по обучения медиации школьников, учителей, работников центров школьных служб медиации;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повышение квалификации специалистов широкого профиля с целью обучения альтернативным методам разрешения споров и внедрения медиации в правовую и социальную практику;</a:t>
            </a:r>
          </a:p>
          <a:p>
            <a:r>
              <a:rPr lang="ru-RU" sz="2200" dirty="0">
                <a:solidFill>
                  <a:schemeClr val="tx1"/>
                </a:solidFill>
              </a:rPr>
              <a:t>сотрудничество с органами государственной и муниципальной власти, судами, прокуратурой, нотариатом, адвокатурой и др. для осуществления обучения медиации государственных служащих и работников указанных структур;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внедрение изучения медиации в образовательный процесс.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3314" name="Picture 2" descr="https://bigenc.ru/media/2016/10/27/1237285117/23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8" y="2305318"/>
            <a:ext cx="3392328" cy="235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76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210" y="244699"/>
            <a:ext cx="9033336" cy="5396248"/>
          </a:xfrm>
        </p:spPr>
        <p:txBody>
          <a:bodyPr/>
          <a:lstStyle/>
          <a:p>
            <a:pPr marL="0" indent="0">
              <a:buNone/>
            </a:pPr>
            <a:r>
              <a:rPr lang="ru-RU" sz="1600" b="1" smtClean="0">
                <a:solidFill>
                  <a:schemeClr val="tx1"/>
                </a:solidFill>
              </a:rPr>
              <a:t>Российский </a:t>
            </a:r>
            <a:r>
              <a:rPr lang="ru-RU" sz="1600" b="1" dirty="0" smtClean="0">
                <a:solidFill>
                  <a:schemeClr val="tx1"/>
                </a:solidFill>
              </a:rPr>
              <a:t>государственный университет правосудия Нижний Новгород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Приволжский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филиал активно проводит работу по внедрению концепции альтернативных способов разрешения споров. Сотрудники филиала работают в двух направлениях развития института медиации: информационно-просветительском и образовательном.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+mj-lt"/>
              </a:rPr>
              <a:t>Основная цель внедрения процедуры медиации в социальные отношения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 - это предотвращение конфликтов, обучение клиентов конструктивному разрешению конфликтных ситуаций, формирование общей культуры поведения в споре, приобретение навыков управления конфликтами.</a:t>
            </a:r>
          </a:p>
          <a:p>
            <a:pPr marL="0" marR="75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На базе факультета проводится обучение по следующим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программам дополнительного образования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marR="750" indent="0" algn="just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40632"/>
              </p:ext>
            </p:extLst>
          </p:nvPr>
        </p:nvGraphicFramePr>
        <p:xfrm>
          <a:off x="711312" y="3490174"/>
          <a:ext cx="7368400" cy="31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2100">
                  <a:extLst>
                    <a:ext uri="{9D8B030D-6E8A-4147-A177-3AD203B41FA5}">
                      <a16:colId xmlns:a16="http://schemas.microsoft.com/office/drawing/2014/main" val="758324350"/>
                    </a:ext>
                  </a:extLst>
                </a:gridCol>
                <a:gridCol w="1842100">
                  <a:extLst>
                    <a:ext uri="{9D8B030D-6E8A-4147-A177-3AD203B41FA5}">
                      <a16:colId xmlns:a16="http://schemas.microsoft.com/office/drawing/2014/main" val="613955557"/>
                    </a:ext>
                  </a:extLst>
                </a:gridCol>
                <a:gridCol w="1842100">
                  <a:extLst>
                    <a:ext uri="{9D8B030D-6E8A-4147-A177-3AD203B41FA5}">
                      <a16:colId xmlns:a16="http://schemas.microsoft.com/office/drawing/2014/main" val="1959658063"/>
                    </a:ext>
                  </a:extLst>
                </a:gridCol>
                <a:gridCol w="1842100">
                  <a:extLst>
                    <a:ext uri="{9D8B030D-6E8A-4147-A177-3AD203B41FA5}">
                      <a16:colId xmlns:a16="http://schemas.microsoft.com/office/drawing/2014/main" val="4010239687"/>
                    </a:ext>
                  </a:extLst>
                </a:gridCol>
              </a:tblGrid>
              <a:tr h="314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Наименование программы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Категория слушателей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Количество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Стоимость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30204448"/>
                  </a:ext>
                </a:extLst>
              </a:tr>
              <a:tr h="565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Разрешение споров при помощи посредника (медиатора)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Лица, имеющие высшее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252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46 000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38762170"/>
                  </a:ext>
                </a:extLst>
              </a:tr>
              <a:tr h="941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Восстановительные технологии и медиация в воспитательной деятельности образовательных организаций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Сотрудники образовательных учреждений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6 400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78678531"/>
                  </a:ext>
                </a:extLst>
              </a:tr>
              <a:tr h="8162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Медиативные технологии в системе профилактики преступлений несовершеннолетних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Сотрудники образовательных учреждений, сотрудники  комиссий по делам несовершеннолетних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6 400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83790251"/>
                  </a:ext>
                </a:extLst>
              </a:tr>
            </a:tbl>
          </a:graphicData>
        </a:graphic>
      </p:graphicFrame>
      <p:pic>
        <p:nvPicPr>
          <p:cNvPr id="14340" name="Picture 4" descr="https://setka-kor.com/nn/wp-content/uploads/sites/7/2019/10/142798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68" y="3612477"/>
            <a:ext cx="3692007" cy="253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40" y="635359"/>
            <a:ext cx="9110611" cy="1180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15362" name="Picture 2" descr="https://r1.nubex.ru/s7528-237/f484_1d/sluzhba_mediac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2" y="2396966"/>
            <a:ext cx="8517877" cy="27117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236113"/>
            <a:ext cx="8596668" cy="1320800"/>
          </a:xfrm>
        </p:spPr>
        <p:txBody>
          <a:bodyPr/>
          <a:lstStyle/>
          <a:p>
            <a:r>
              <a:rPr lang="ru-RU" dirty="0"/>
              <a:t>Кто такой </a:t>
            </a:r>
            <a:r>
              <a:rPr lang="ru-RU" dirty="0" smtClean="0"/>
              <a:t>медиатор?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236373"/>
            <a:ext cx="8565664" cy="20734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Медиатор — независимое лицо, при участии которого стороны принимают решение. Медиатор определяется спорящими сторонами и является посредником, не представляющим ничьих интересов. Задача медиатора — помочь гражданам найти верное и взаимовыгодное решение конфликта. Медиатор является своего рода судьёй, не обладающим судебной властью. По факту медиаторами выступают практикующие юристы или лица с высшим юридическим образованием.</a:t>
            </a:r>
          </a:p>
        </p:txBody>
      </p:sp>
      <p:pic>
        <p:nvPicPr>
          <p:cNvPr id="2050" name="Picture 2" descr="https://inbusiness.kz/ru/images/original/23/images/I2FCPL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2" y="3608351"/>
            <a:ext cx="4291555" cy="285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reight.cargo.site/t/original/i/c415192d09914a50b4634e5de031167afeeb446a05f5f47a1ab544bb8dce71d6/FCiccolella_Mediation_We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0" y="3721993"/>
            <a:ext cx="3191412" cy="274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373487"/>
            <a:ext cx="7152198" cy="605307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Медиация </a:t>
            </a:r>
            <a:r>
              <a:rPr lang="ru-RU" sz="2000" dirty="0">
                <a:solidFill>
                  <a:schemeClr val="tx1"/>
                </a:solidFill>
              </a:rPr>
              <a:t>затрагивает различные социальные аспекты человеческой </a:t>
            </a:r>
            <a:r>
              <a:rPr lang="ru-RU" sz="2000" dirty="0" smtClean="0">
                <a:solidFill>
                  <a:schemeClr val="tx1"/>
                </a:solidFill>
              </a:rPr>
              <a:t>жизни.</a:t>
            </a:r>
          </a:p>
          <a:p>
            <a:r>
              <a:rPr lang="ru-RU" dirty="0">
                <a:solidFill>
                  <a:schemeClr val="tx1"/>
                </a:solidFill>
              </a:rPr>
              <a:t>Можно сказать, что </a:t>
            </a:r>
            <a:r>
              <a:rPr lang="ru-RU" dirty="0" err="1">
                <a:solidFill>
                  <a:schemeClr val="tx1"/>
                </a:solidFill>
              </a:rPr>
              <a:t>конфликтолог</a:t>
            </a:r>
            <a:r>
              <a:rPr lang="ru-RU" dirty="0">
                <a:solidFill>
                  <a:schemeClr val="tx1"/>
                </a:solidFill>
              </a:rPr>
              <a:t> – это судья, не имеющий судебной власти. Именно поэтому процедура медиации часто выбирается в качестве альтернативы судебному разбирательству, хотя может использоваться и как дополнение.</a:t>
            </a:r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Медиатор</a:t>
            </a:r>
            <a:r>
              <a:rPr lang="ru-RU" dirty="0">
                <a:solidFill>
                  <a:schemeClr val="tx1"/>
                </a:solidFill>
              </a:rPr>
              <a:t>, как и юрист, не имеет права разглашать сведения о своих клиентах и проводимых процедурах. </a:t>
            </a:r>
            <a:r>
              <a:rPr lang="ru-RU" b="1" dirty="0">
                <a:solidFill>
                  <a:schemeClr val="tx1"/>
                </a:solidFill>
              </a:rPr>
              <a:t>Правила сохранения профессиональной тайны должны распространяться на следующие аспекты:</a:t>
            </a:r>
            <a:endParaRPr lang="ru-RU" dirty="0">
              <a:solidFill>
                <a:schemeClr val="tx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факт обращения к процедуре медиации;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все документы;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полученные сведения;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выяснившуюся информацию;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условия соглашения о самой медиации, включая денежные расчеты.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vatars.mds.yandex.net/get-zen_doc/237236/pub_5d886e060ce57b00add3083a_5d889af32fda8600b1e1cd4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06" y="1750871"/>
            <a:ext cx="4438313" cy="320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2960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309093"/>
            <a:ext cx="9195515" cy="29235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На законодательном уровне процедура медиации регулируется Федеральным законом РФ от 27.07.2010 г</a:t>
            </a:r>
            <a:r>
              <a:rPr lang="ru-RU" sz="2000" b="1" dirty="0">
                <a:solidFill>
                  <a:schemeClr val="tx1"/>
                </a:solidFill>
              </a:rPr>
              <a:t>. № 193-ФЗ </a:t>
            </a:r>
            <a:r>
              <a:rPr lang="ru-RU" sz="2000" dirty="0">
                <a:solidFill>
                  <a:schemeClr val="tx1"/>
                </a:solidFill>
              </a:rPr>
              <a:t>«Об альтернативной процедуре урегулирования споров с участием посредника (процедуре медиации)», вступившим в силу с 1 января 2011 г. Медиация представляет собой отличную от судебной процедуру урегулирования конфликтов между сторонами. Медиация не является также и третейским судом. Решения принимается с участием медиатора по взаимному соглашению сторон.</a:t>
            </a:r>
          </a:p>
        </p:txBody>
      </p:sp>
      <p:pic>
        <p:nvPicPr>
          <p:cNvPr id="3074" name="Picture 2" descr="https://ysia.ru/wp-content/uploads/2019/11/Landlord-Tenant-Mediation-1-e1573021476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8" y="3174642"/>
            <a:ext cx="5434884" cy="329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g.bookshop.ua/pic_big/13888797_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67" y="2382591"/>
            <a:ext cx="2567829" cy="4027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037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51" y="274749"/>
            <a:ext cx="8596668" cy="1320800"/>
          </a:xfrm>
        </p:spPr>
        <p:txBody>
          <a:bodyPr/>
          <a:lstStyle/>
          <a:p>
            <a:r>
              <a:rPr lang="ru-RU" b="1" dirty="0"/>
              <a:t>Плюсы и минусы профессии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8768"/>
              </p:ext>
            </p:extLst>
          </p:nvPr>
        </p:nvGraphicFramePr>
        <p:xfrm>
          <a:off x="484151" y="1234941"/>
          <a:ext cx="81280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150366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53655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36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свободный график работы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специалисту по урегулированию конфликтов может быть сложным находить новых клиентов. Многие люди в России пока еще не понимают смысла медиации и сразу же отправляются в суд, вместо того чтобы инициировать медиативную процедуру</a:t>
                      </a:r>
                      <a:endParaRPr lang="ru-RU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2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привязки к офису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6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заработная плата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46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медиатор в большей степени налаживает коммуникации между сторонами, а не решает их спор, а это является менее стрессовым занятием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9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медиатором помогает устанавливать новые связи, учит строить логические конструкции, развивает навыки убеждения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особо привлекательными выглядят и карьерные перспективы переговорщика – по сути, пока что дорасти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конфликтолог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может только до руководителя специализированной организации или СРО медиаторов</a:t>
                      </a:r>
                      <a:endParaRPr lang="ru-RU" i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5161"/>
                  </a:ext>
                </a:extLst>
              </a:tr>
            </a:tbl>
          </a:graphicData>
        </a:graphic>
      </p:graphicFrame>
      <p:pic>
        <p:nvPicPr>
          <p:cNvPr id="5122" name="Picture 2" descr="https://mediator33.ru/wp-content/uploads/2018/08/3-237264_1_6-696x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19" y="2477609"/>
            <a:ext cx="2825234" cy="2833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93" y="236113"/>
            <a:ext cx="8596668" cy="6525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 </a:t>
            </a:r>
            <a:r>
              <a:rPr lang="ru-RU" b="1" dirty="0" smtClean="0"/>
              <a:t>занимается медиатор?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152" name="Picture 8" descr="http://mail.open-almaty.com/images/news/22.06.2018/%D0%9C%D0%B5%D0%B4%D0%B8%D0%B0%D1%82%D0%BE%D1%80%D1%8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3" y="1067999"/>
            <a:ext cx="7500751" cy="548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15" y="120203"/>
            <a:ext cx="8596668" cy="1320800"/>
          </a:xfrm>
        </p:spPr>
        <p:txBody>
          <a:bodyPr/>
          <a:lstStyle/>
          <a:p>
            <a:r>
              <a:rPr lang="ru-RU" dirty="0"/>
              <a:t>Требования к медиаторам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927279"/>
            <a:ext cx="7064064" cy="5653825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chemeClr val="tx1"/>
                </a:solidFill>
              </a:rPr>
              <a:t>Непрофессиональным </a:t>
            </a:r>
            <a:r>
              <a:rPr lang="ru-RU" dirty="0">
                <a:solidFill>
                  <a:schemeClr val="tx1"/>
                </a:solidFill>
              </a:rPr>
              <a:t>медиатором способен стать любой человек, который </a:t>
            </a:r>
            <a:endParaRPr lang="ru-RU" dirty="0" smtClean="0">
              <a:solidFill>
                <a:schemeClr val="tx1"/>
              </a:solidFill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достиг совершеннолетия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обладает полной дееспособностью </a:t>
            </a:r>
            <a:endParaRPr lang="ru-RU" dirty="0" smtClean="0">
              <a:solidFill>
                <a:schemeClr val="tx1"/>
              </a:solidFill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ранее не был судим. 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tx1"/>
                </a:solidFill>
              </a:rPr>
              <a:t>Стандарты</a:t>
            </a:r>
            <a:r>
              <a:rPr lang="ru-RU" dirty="0">
                <a:solidFill>
                  <a:schemeClr val="tx1"/>
                </a:solidFill>
              </a:rPr>
              <a:t>, предъявляемые к </a:t>
            </a:r>
            <a:r>
              <a:rPr lang="ru-RU" b="1" dirty="0">
                <a:solidFill>
                  <a:schemeClr val="tx1"/>
                </a:solidFill>
              </a:rPr>
              <a:t>профессиональному </a:t>
            </a:r>
            <a:r>
              <a:rPr lang="ru-RU" dirty="0">
                <a:solidFill>
                  <a:schemeClr val="tx1"/>
                </a:solidFill>
              </a:rPr>
              <a:t>медиатору, несколько выше: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это должно быть лицо, достигшее двадцатипятилетнего возраста;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профессиональный медиатор должен обладать любым высшим образованием, а также дополнительно пройти обучение по программе подготовки медиаторов.</a:t>
            </a:r>
          </a:p>
          <a:p>
            <a:pPr marL="0" indent="0" fontAlgn="base">
              <a:buNone/>
            </a:pPr>
            <a:r>
              <a:rPr lang="ru-RU" dirty="0">
                <a:solidFill>
                  <a:schemeClr val="tx1"/>
                </a:solidFill>
              </a:rPr>
              <a:t>Медиаторы могут заниматься иной деятельностью, но не вправе занимать государственные и муниципальные </a:t>
            </a:r>
            <a:r>
              <a:rPr lang="ru-RU" dirty="0" smtClean="0">
                <a:solidFill>
                  <a:schemeClr val="tx1"/>
                </a:solidFill>
              </a:rPr>
              <a:t>должности. Медиаторы </a:t>
            </a:r>
            <a:r>
              <a:rPr lang="ru-RU" dirty="0">
                <a:solidFill>
                  <a:schemeClr val="tx1"/>
                </a:solidFill>
              </a:rPr>
              <a:t>не вправе: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быть представителем какой-либо стороны;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оказывать какой-либо стороне юридическую, консультационную или иную помощь;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осуществлять деятельность медиатора, если при проведении процедуры медиации он лично (прямо или косвенно) заинтересован в её результате, в том числе состоит с лицом, являющимся одной из сторон, в родственных отношениях;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делать без согласия сторон публичные заявления по существу спора.</a:t>
            </a:r>
          </a:p>
          <a:p>
            <a:endParaRPr lang="ru-RU" dirty="0"/>
          </a:p>
        </p:txBody>
      </p:sp>
      <p:pic>
        <p:nvPicPr>
          <p:cNvPr id="7172" name="Picture 4" descr="https://www.harkinscommercial.com/wp-content/uploads/2015/09/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3" y="553791"/>
            <a:ext cx="3830275" cy="255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https://www.coaching-pathfinder.de/wp-content/uploads/Bewerbungs-Coaching-600x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11" y="3638282"/>
            <a:ext cx="3734873" cy="266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35" y="197476"/>
            <a:ext cx="8596668" cy="1320800"/>
          </a:xfrm>
        </p:spPr>
        <p:txBody>
          <a:bodyPr/>
          <a:lstStyle/>
          <a:p>
            <a:r>
              <a:rPr lang="ru-RU" b="1" dirty="0"/>
              <a:t>Личные качества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081826"/>
            <a:ext cx="7248219" cy="522882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>
                <a:solidFill>
                  <a:schemeClr val="tx1"/>
                </a:solidFill>
              </a:rPr>
              <a:t>Для осуществления функций медиатора человек должен обладать определёнными качествами: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способностью убеждать;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выдержанностью;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развитой речью;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способностью быстро понимать суть проблемы;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терпимостью к позиции других людей, даже если эта позиция простроена на неверном представлении о законности и справедливости.</a:t>
            </a:r>
          </a:p>
          <a:p>
            <a:pPr marL="0" indent="0" fontAlgn="base">
              <a:buNone/>
            </a:pPr>
            <a:r>
              <a:rPr lang="ru-RU" sz="2000" dirty="0">
                <a:solidFill>
                  <a:schemeClr val="tx1"/>
                </a:solidFill>
              </a:rPr>
              <a:t>Требований к базовой специальности медиатора законом не установлено. Существуют курсы подготовки медиаторов, которые не базируются на профессиональном юридическом образовании, но чаще медиаторами выступают практикующие юристы или лица с высшим юридическим образованием.</a:t>
            </a:r>
          </a:p>
          <a:p>
            <a:endParaRPr lang="ru-RU" sz="2000" dirty="0"/>
          </a:p>
        </p:txBody>
      </p:sp>
      <p:pic>
        <p:nvPicPr>
          <p:cNvPr id="8196" name="Picture 4" descr="https://im0-tub-ru.yandex.net/i?id=7fa3994218af2a8b08a8da01d0c638b5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26" y="1981916"/>
            <a:ext cx="4002109" cy="2833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93" y="390659"/>
            <a:ext cx="8596668" cy="1320800"/>
          </a:xfrm>
        </p:spPr>
        <p:txBody>
          <a:bodyPr/>
          <a:lstStyle/>
          <a:p>
            <a:r>
              <a:rPr lang="ru-RU" b="1" dirty="0"/>
              <a:t>Профессиональные навыки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518" y="1551906"/>
            <a:ext cx="5491645" cy="5306094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 </a:t>
            </a:r>
            <a:r>
              <a:rPr lang="ru-RU" sz="2000" dirty="0">
                <a:solidFill>
                  <a:schemeClr val="tx1"/>
                </a:solidFill>
              </a:rPr>
              <a:t>профессиональным навыкам, необходимым для </a:t>
            </a:r>
            <a:r>
              <a:rPr lang="ru-RU" sz="2000" dirty="0" err="1">
                <a:solidFill>
                  <a:schemeClr val="tx1"/>
                </a:solidFill>
              </a:rPr>
              <a:t>конфликтолога</a:t>
            </a:r>
            <a:r>
              <a:rPr lang="ru-RU" sz="2000" dirty="0">
                <a:solidFill>
                  <a:schemeClr val="tx1"/>
                </a:solidFill>
              </a:rPr>
              <a:t>, можно отнести: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применение психологических приемов;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умение вести переговоры;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понимание юридических аспектов.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Все остальное, что потребуется от медиатора, он сможет изучить, проходя специализированную программу подготовку специалистов.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3" descr="https://im0-tub-ru.yandex.net/i?id=eea301d96e3051e4fd23218cd5634c7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71" y="2073498"/>
            <a:ext cx="4527074" cy="2653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08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816</Words>
  <Application>Microsoft Office PowerPoint</Application>
  <PresentationFormat>Широкоэкранный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Юрист - медиатор</vt:lpstr>
      <vt:lpstr>Кто такой медиатор? </vt:lpstr>
      <vt:lpstr>Презентация PowerPoint</vt:lpstr>
      <vt:lpstr>Презентация PowerPoint</vt:lpstr>
      <vt:lpstr>Плюсы и минусы профессии </vt:lpstr>
      <vt:lpstr>Чем занимается медиатор? </vt:lpstr>
      <vt:lpstr>Требования к медиаторам </vt:lpstr>
      <vt:lpstr>Личные качества </vt:lpstr>
      <vt:lpstr>Профессиональные навыки </vt:lpstr>
      <vt:lpstr>Карьера и зарплата </vt:lpstr>
      <vt:lpstr>Презентация PowerPoint</vt:lpstr>
      <vt:lpstr>Как стать медиатором? </vt:lpstr>
      <vt:lpstr>Медиация в Нижнем Новгороде 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Юрист - медиатор</dc:title>
  <dc:creator>HOME</dc:creator>
  <cp:lastModifiedBy>HOME</cp:lastModifiedBy>
  <cp:revision>20</cp:revision>
  <dcterms:created xsi:type="dcterms:W3CDTF">2020-11-18T07:58:12Z</dcterms:created>
  <dcterms:modified xsi:type="dcterms:W3CDTF">2020-12-03T08:53:05Z</dcterms:modified>
</cp:coreProperties>
</file>