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5" r:id="rId2"/>
    <p:sldId id="258" r:id="rId3"/>
    <p:sldId id="260" r:id="rId4"/>
    <p:sldId id="267" r:id="rId5"/>
    <p:sldId id="27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1229"/>
    <a:srgbClr val="FF99FF"/>
    <a:srgbClr val="CC99FF"/>
    <a:srgbClr val="FFCCFF"/>
    <a:srgbClr val="FFCCCC"/>
    <a:srgbClr val="000000"/>
    <a:srgbClr val="FF99CC"/>
    <a:srgbClr val="EC94A3"/>
    <a:srgbClr val="CCEC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86643" autoAdjust="0"/>
  </p:normalViewPr>
  <p:slideViewPr>
    <p:cSldViewPr snapToGrid="0">
      <p:cViewPr varScale="1">
        <p:scale>
          <a:sx n="64" d="100"/>
          <a:sy n="64" d="100"/>
        </p:scale>
        <p:origin x="97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0099">
                <a:alpha val="50196"/>
              </a:srgbClr>
            </a:solidFill>
            <a:ln w="57150" cmpd="sng">
              <a:solidFill>
                <a:schemeClr val="tx1">
                  <a:lumMod val="95000"/>
                  <a:lumOff val="5000"/>
                </a:schemeClr>
              </a:solidFill>
            </a:ln>
            <a:effectLst>
              <a:glow rad="114300">
                <a:srgbClr val="A50021">
                  <a:alpha val="50000"/>
                </a:srgb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glow" dir="t"/>
            </a:scene3d>
            <a:sp3d prstMaterial="translucentPowder">
              <a:bevelT/>
              <a:bevelB prst="slope"/>
            </a:sp3d>
          </c:spPr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0.12200000000000001</c:v>
                </c:pt>
                <c:pt idx="1">
                  <c:v>0.11799999999999999</c:v>
                </c:pt>
                <c:pt idx="2">
                  <c:v>0.11700000000000003</c:v>
                </c:pt>
                <c:pt idx="3">
                  <c:v>0.12400000000000001</c:v>
                </c:pt>
                <c:pt idx="4">
                  <c:v>0.10299999999999998</c:v>
                </c:pt>
                <c:pt idx="5">
                  <c:v>0.13</c:v>
                </c:pt>
                <c:pt idx="6">
                  <c:v>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A7-417F-8DC1-E1F580558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082496"/>
        <c:axId val="153084288"/>
      </c:areaChart>
      <c:catAx>
        <c:axId val="15308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3084288"/>
        <c:crosses val="autoZero"/>
        <c:auto val="1"/>
        <c:lblAlgn val="ctr"/>
        <c:lblOffset val="100"/>
        <c:noMultiLvlLbl val="0"/>
      </c:catAx>
      <c:valAx>
        <c:axId val="153084288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one"/>
        <c:crossAx val="153082496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200" i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828955402892993E-2"/>
          <c:y val="1.0795620208380971E-2"/>
          <c:w val="0.83928157225736744"/>
          <c:h val="0.78534651815746814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C1229">
                <a:alpha val="50000"/>
              </a:srgbClr>
            </a:solidFill>
            <a:ln w="57150" cmpd="sng">
              <a:solidFill>
                <a:schemeClr val="tx1">
                  <a:lumMod val="95000"/>
                  <a:lumOff val="5000"/>
                </a:schemeClr>
              </a:solidFill>
            </a:ln>
            <a:effectLst>
              <a:glow rad="114300">
                <a:srgbClr val="A50021">
                  <a:alpha val="50000"/>
                </a:srgb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glow" dir="t"/>
            </a:scene3d>
            <a:sp3d prstMaterial="translucentPowder">
              <a:bevelT/>
              <a:bevelB prst="slope"/>
            </a:sp3d>
          </c:spPr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146.19999999999999</c:v>
                </c:pt>
                <c:pt idx="1">
                  <c:v>135.69999999999999</c:v>
                </c:pt>
                <c:pt idx="2">
                  <c:v>136.19999999999999</c:v>
                </c:pt>
                <c:pt idx="3">
                  <c:v>143.1</c:v>
                </c:pt>
                <c:pt idx="4">
                  <c:v>136.80000000000001</c:v>
                </c:pt>
                <c:pt idx="5">
                  <c:v>139.6</c:v>
                </c:pt>
                <c:pt idx="6">
                  <c:v>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19-46D8-82CD-2AE805ECA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148864"/>
        <c:axId val="154150400"/>
      </c:areaChart>
      <c:catAx>
        <c:axId val="15414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4150400"/>
        <c:crosses val="autoZero"/>
        <c:auto val="1"/>
        <c:lblAlgn val="ctr"/>
        <c:lblOffset val="100"/>
        <c:noMultiLvlLbl val="0"/>
      </c:catAx>
      <c:valAx>
        <c:axId val="15415040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54148864"/>
        <c:crosses val="autoZero"/>
        <c:crossBetween val="midCat"/>
      </c:valAx>
    </c:plotArea>
    <c:plotVisOnly val="1"/>
    <c:dispBlanksAs val="zero"/>
    <c:showDLblsOverMax val="0"/>
  </c:chart>
  <c:spPr>
    <a:noFill/>
    <a:ln>
      <a:noFill/>
    </a:ln>
    <a:scene3d>
      <a:camera prst="orthographicFront"/>
      <a:lightRig rig="threePt" dir="t"/>
    </a:scene3d>
    <a:sp3d>
      <a:bevelB/>
    </a:sp3d>
  </c:spPr>
  <c:txPr>
    <a:bodyPr/>
    <a:lstStyle/>
    <a:p>
      <a:pPr>
        <a:defRPr sz="1200" i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</c:v>
                </c:pt>
              </c:strCache>
            </c:strRef>
          </c:tx>
          <c:spPr>
            <a:solidFill>
              <a:srgbClr val="EC4444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Mg, мг</c:v>
                </c:pt>
                <c:pt idx="1">
                  <c:v>Калий, мг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113.9</c:v>
                </c:pt>
                <c:pt idx="1">
                  <c:v>623.9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DE-468B-8756-A88ED1CF2D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Фактически</c:v>
                </c:pt>
              </c:strCache>
            </c:strRef>
          </c:tx>
          <c:spPr>
            <a:solidFill>
              <a:srgbClr val="93153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Mg, мг</c:v>
                </c:pt>
                <c:pt idx="1">
                  <c:v>Калий, мг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400</c:v>
                </c:pt>
                <c:pt idx="1">
                  <c:v>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DE-468B-8756-A88ED1CF2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101056"/>
        <c:axId val="155102592"/>
        <c:axId val="0"/>
      </c:bar3DChart>
      <c:catAx>
        <c:axId val="155101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102592"/>
        <c:crosses val="autoZero"/>
        <c:auto val="1"/>
        <c:lblAlgn val="ctr"/>
        <c:lblOffset val="100"/>
        <c:noMultiLvlLbl val="0"/>
      </c:catAx>
      <c:valAx>
        <c:axId val="155102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101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609366155322088"/>
          <c:y val="0.25821217941327734"/>
          <c:w val="0.36914476908895816"/>
          <c:h val="0.34748383319801407"/>
        </c:manualLayout>
      </c:layout>
      <c:overlay val="0"/>
      <c:txPr>
        <a:bodyPr/>
        <a:lstStyle/>
        <a:p>
          <a:pPr>
            <a:defRPr sz="1600" i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8D8DD"/>
    </a:solidFill>
    <a:scene3d>
      <a:camera prst="orthographicFront"/>
      <a:lightRig rig="threePt" dir="t"/>
    </a:scene3d>
    <a:sp3d>
      <a:bevelT prst="slope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</c:v>
                </c:pt>
              </c:strCache>
            </c:strRef>
          </c:tx>
          <c:spPr>
            <a:solidFill>
              <a:srgbClr val="93153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А, мкг</c:v>
                </c:pt>
                <c:pt idx="1">
                  <c:v>В9, мкг</c:v>
                </c:pt>
                <c:pt idx="2">
                  <c:v>С, мг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900</c:v>
                </c:pt>
                <c:pt idx="1">
                  <c:v>400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C0-4A5E-B283-924A7BD0BA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Фактически</c:v>
                </c:pt>
              </c:strCache>
            </c:strRef>
          </c:tx>
          <c:spPr>
            <a:solidFill>
              <a:srgbClr val="EC4444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А, мкг</c:v>
                </c:pt>
                <c:pt idx="1">
                  <c:v>В9, мкг</c:v>
                </c:pt>
                <c:pt idx="2">
                  <c:v>С, мг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485</c:v>
                </c:pt>
                <c:pt idx="1">
                  <c:v>68.8</c:v>
                </c:pt>
                <c:pt idx="2">
                  <c:v>94.5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C0-4A5E-B283-924A7BD0B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093696"/>
        <c:axId val="158095232"/>
        <c:axId val="0"/>
      </c:bar3DChart>
      <c:catAx>
        <c:axId val="158093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1">
                <a:effectLst/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8095232"/>
        <c:crosses val="autoZero"/>
        <c:auto val="1"/>
        <c:lblAlgn val="ctr"/>
        <c:lblOffset val="100"/>
        <c:noMultiLvlLbl val="0"/>
      </c:catAx>
      <c:valAx>
        <c:axId val="158095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8093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80581270345329"/>
          <c:y val="0.30408530690020957"/>
          <c:w val="0.36852181191064592"/>
          <c:h val="0.39182901072907039"/>
        </c:manualLayout>
      </c:layout>
      <c:overlay val="0"/>
      <c:txPr>
        <a:bodyPr/>
        <a:lstStyle/>
        <a:p>
          <a:pPr>
            <a:defRPr sz="1600" i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8D8DD"/>
    </a:solidFill>
    <a:ln cmpd="sng"/>
    <a:scene3d>
      <a:camera prst="orthographicFront"/>
      <a:lightRig rig="threePt" dir="t"/>
    </a:scene3d>
    <a:sp3d>
      <a:bevelT prst="slope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39EEA-3C96-493F-832F-7C0853677DEE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FC03D-984B-4968-B8C8-A71534BBAE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613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33E51-DA51-4C86-877E-1B3F5E50AE76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1F1CF-DC67-43A3-A43E-27F250FB7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92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0F3-6749-4E7F-9715-FCA340226E03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FC5A-D79F-41C5-B058-3C89B001B7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06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0F3-6749-4E7F-9715-FCA340226E03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FC5A-D79F-41C5-B058-3C89B001B7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1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0F3-6749-4E7F-9715-FCA340226E03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FC5A-D79F-41C5-B058-3C89B001B7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70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0F3-6749-4E7F-9715-FCA340226E03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FC5A-D79F-41C5-B058-3C89B001B7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20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0F3-6749-4E7F-9715-FCA340226E03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FC5A-D79F-41C5-B058-3C89B001B7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34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0F3-6749-4E7F-9715-FCA340226E03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FC5A-D79F-41C5-B058-3C89B001B7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5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0F3-6749-4E7F-9715-FCA340226E03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FC5A-D79F-41C5-B058-3C89B001B7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64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0F3-6749-4E7F-9715-FCA340226E03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FC5A-D79F-41C5-B058-3C89B001B7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68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0F3-6749-4E7F-9715-FCA340226E03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FC5A-D79F-41C5-B058-3C89B001B7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0F3-6749-4E7F-9715-FCA340226E03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FC5A-D79F-41C5-B058-3C89B001B7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49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0F3-6749-4E7F-9715-FCA340226E03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FC5A-D79F-41C5-B058-3C89B001B7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24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610F3-6749-4E7F-9715-FCA340226E03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BFC5A-D79F-41C5-B058-3C89B001B7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79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3628" y="146958"/>
            <a:ext cx="9813471" cy="4924425"/>
          </a:xfrm>
          <a:prstGeom prst="rect">
            <a:avLst/>
          </a:prstGeom>
          <a:solidFill>
            <a:srgbClr val="FFCCFF">
              <a:alpha val="50196"/>
            </a:srgbClr>
          </a:solidFill>
          <a:ln w="31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i="1" dirty="0">
                <a:ln w="1016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Участники:</a:t>
            </a:r>
            <a:br>
              <a:rPr lang="ru-RU" sz="1600" i="1" dirty="0">
                <a:ln w="1016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>
                <a:ln w="1016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Шамилов</a:t>
            </a:r>
            <a:r>
              <a:rPr lang="ru-RU" sz="1600" i="1" dirty="0">
                <a:ln w="1016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 Шамиль, </a:t>
            </a:r>
            <a:r>
              <a:rPr lang="ru-RU" sz="1600" i="1" dirty="0" err="1">
                <a:ln w="1016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Стрижак</a:t>
            </a:r>
            <a:r>
              <a:rPr lang="ru-RU" sz="1600" i="1" dirty="0">
                <a:ln w="1016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 Яна</a:t>
            </a:r>
          </a:p>
          <a:p>
            <a:pPr algn="ctr"/>
            <a:r>
              <a:rPr lang="ru-RU" sz="1600" i="1" dirty="0" err="1">
                <a:ln w="1016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Номинация:Лучший</a:t>
            </a:r>
            <a:r>
              <a:rPr lang="ru-RU" sz="1600" i="1" dirty="0">
                <a:ln w="1016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n w="1016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биопродукт</a:t>
            </a:r>
            <a:r>
              <a:rPr lang="ru-RU" sz="1600" i="1" dirty="0">
                <a:ln w="1016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600" i="1" dirty="0">
                <a:ln w="1016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Название работы:</a:t>
            </a:r>
          </a:p>
          <a:p>
            <a:pPr algn="ctr"/>
            <a:r>
              <a:rPr lang="ru-RU" sz="1600" i="1" dirty="0">
                <a:ln w="1016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«Разработка функционального продукта для профилактики заболеваний </a:t>
            </a:r>
          </a:p>
          <a:p>
            <a:pPr algn="ctr"/>
            <a:r>
              <a:rPr lang="ru-RU" sz="1600" i="1" dirty="0">
                <a:ln w="1016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сердечно-сосудистой системы»</a:t>
            </a:r>
          </a:p>
          <a:p>
            <a:pPr algn="ctr"/>
            <a:r>
              <a:rPr lang="ru-RU" sz="1600" i="1" dirty="0">
                <a:ln w="1016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Научный руководитель: </a:t>
            </a:r>
          </a:p>
          <a:p>
            <a:pPr algn="ctr"/>
            <a:r>
              <a:rPr lang="ru-RU" sz="1600" i="1" dirty="0">
                <a:ln w="1016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Попов В.Г. , д.т.н., профессор, заведующий кафедрой товароведения и технологии продуктов питания </a:t>
            </a:r>
            <a:br>
              <a:rPr lang="ru-RU" sz="1600" i="1" dirty="0">
                <a:ln w="1016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n w="1016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Наименование учреждения:</a:t>
            </a:r>
          </a:p>
          <a:p>
            <a:pPr algn="ctr"/>
            <a:r>
              <a:rPr lang="ru-RU" sz="1600" i="1" dirty="0">
                <a:ln w="1016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«Тюменский индустриальный университет»;</a:t>
            </a:r>
          </a:p>
          <a:p>
            <a:pPr algn="ctr"/>
            <a:r>
              <a:rPr lang="ru-RU" sz="1600" i="1" dirty="0">
                <a:ln w="1016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Контактный телефон участников:</a:t>
            </a:r>
          </a:p>
          <a:p>
            <a:pPr algn="ctr"/>
            <a:r>
              <a:rPr lang="ru-RU" sz="1600" i="1" dirty="0">
                <a:ln w="1016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89323241938 Шамиль</a:t>
            </a:r>
          </a:p>
          <a:p>
            <a:pPr algn="ctr"/>
            <a:r>
              <a:rPr lang="ru-RU" sz="1600" i="1" dirty="0">
                <a:ln w="1016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89923008903 Яна</a:t>
            </a:r>
          </a:p>
          <a:p>
            <a:pPr algn="ctr"/>
            <a:r>
              <a:rPr lang="ru-RU" sz="1600" i="1" dirty="0">
                <a:ln w="1016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i="1" dirty="0" err="1">
                <a:ln w="1016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i="1" dirty="0">
                <a:ln w="1016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600" i="1" dirty="0">
                <a:ln w="1016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Achabovich@yandex.ru</a:t>
            </a:r>
          </a:p>
          <a:p>
            <a:pPr algn="ctr"/>
            <a:r>
              <a:rPr lang="ru-RU" sz="1600" i="1" dirty="0">
                <a:ln w="1016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yanastrizhak72@gmail.com</a:t>
            </a:r>
          </a:p>
          <a:p>
            <a:pPr algn="ctr"/>
            <a:r>
              <a:rPr lang="ru-RU" sz="1600" i="1" dirty="0" smtClean="0">
                <a:ln w="10160">
                  <a:noFill/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Тема доклада: Разработка функционального желе для </a:t>
            </a:r>
            <a:r>
              <a:rPr lang="ru-RU" sz="1600" i="1" dirty="0">
                <a:ln w="10160">
                  <a:noFill/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профилактики </a:t>
            </a:r>
            <a:r>
              <a:rPr lang="ru-RU" sz="1600" i="1" dirty="0" smtClean="0">
                <a:ln w="10160">
                  <a:noFill/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онкологических заболеваний на основе арктического лекарственного растительного сырья</a:t>
            </a:r>
            <a:endParaRPr lang="ru-RU" sz="1600" i="1" dirty="0">
              <a:ln w="10160">
                <a:noFill/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B2CCE5-7FE1-4BEE-93E3-6F9710CC02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422309"/>
            <a:ext cx="2826863" cy="1435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1771" y="96085"/>
            <a:ext cx="3651962" cy="101566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i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Новизна:</a:t>
            </a:r>
            <a:r>
              <a:rPr lang="ru-RU" sz="4800" b="1" i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b="1" i="1" spc="150" dirty="0">
              <a:ln w="11430">
                <a:noFill/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1233" y="2747588"/>
            <a:ext cx="4473038" cy="1477328"/>
          </a:xfrm>
          <a:prstGeom prst="rect">
            <a:avLst/>
          </a:prstGeom>
          <a:solidFill>
            <a:srgbClr val="FF99FF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222250" h="38100" prst="slop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i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технологии  производства многокомпонентного функционального ингредиента</a:t>
            </a:r>
          </a:p>
          <a:p>
            <a:pPr algn="ctr"/>
            <a:endParaRPr lang="ru-RU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1233" y="1262837"/>
            <a:ext cx="4473038" cy="1477328"/>
          </a:xfrm>
          <a:prstGeom prst="rect">
            <a:avLst/>
          </a:prstGeom>
          <a:solidFill>
            <a:srgbClr val="FF99FF">
              <a:alpha val="50196"/>
            </a:srgb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222250" h="38100" prst="slop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i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научно-обоснованной 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рецептуры желе на основе лекарственного арктического сырья</a:t>
            </a:r>
          </a:p>
          <a:p>
            <a:pPr algn="ctr"/>
            <a:endParaRPr lang="ru-RU" i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thumbs.gfycat.com/ForsakenSentimentalHatchetfish-size_restricted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54" y="4411954"/>
            <a:ext cx="4162796" cy="23439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73627" y="153887"/>
            <a:ext cx="5927777" cy="101566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i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r>
              <a:rPr lang="ru-RU" sz="4800" b="1" i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b="1" i="1" spc="150" dirty="0">
              <a:ln w="11430">
                <a:noFill/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9392" y="1256420"/>
            <a:ext cx="7102354" cy="2031325"/>
          </a:xfrm>
          <a:prstGeom prst="rect">
            <a:avLst/>
          </a:prstGeom>
          <a:solidFill>
            <a:srgbClr val="FF99FF">
              <a:alpha val="50196"/>
            </a:srgb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222250" h="38100" prst="slop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Онкологические заболевания в мире занимают второе место по смертности после сердечно-сосудистой патологии. По прогнозам ВОЗ, заболеваемость и смертность будут повышаться, и в 2030г. патология унесет более 13 млн жизней.</a:t>
            </a:r>
          </a:p>
          <a:p>
            <a:pPr algn="just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определенные успехи в диагностике и методах лечения, темпы прироста заболеваемости раком неуклонно растут. Лечение пациентов больных раком является сложной задачей.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39392" y="3324197"/>
            <a:ext cx="7102355" cy="830997"/>
          </a:xfrm>
          <a:prstGeom prst="rect">
            <a:avLst/>
          </a:prstGeom>
          <a:solidFill>
            <a:srgbClr val="FFCCCC">
              <a:alpha val="50196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ru-RU" sz="2400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смертности и болезненности </a:t>
            </a:r>
          </a:p>
          <a:p>
            <a:pPr algn="ctr">
              <a:defRPr sz="216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ru-RU" sz="2400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Тюменской области</a:t>
            </a:r>
            <a:endParaRPr lang="ru-RU" sz="2400" i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143799569"/>
              </p:ext>
            </p:extLst>
          </p:nvPr>
        </p:nvGraphicFramePr>
        <p:xfrm>
          <a:off x="4750554" y="4894812"/>
          <a:ext cx="3835556" cy="186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84271" y="4294638"/>
            <a:ext cx="3841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 w="10160">
                  <a:noFill/>
                  <a:prstDash val="solid"/>
                </a:ln>
                <a:solidFill>
                  <a:srgbClr val="5B0D1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смертей от онкологических заболеваний</a:t>
            </a:r>
            <a:endParaRPr lang="ru-RU" i="1" dirty="0">
              <a:ln w="10160">
                <a:noFill/>
                <a:prstDash val="solid"/>
              </a:ln>
              <a:solidFill>
                <a:srgbClr val="5B0D1E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6026" y="4224916"/>
            <a:ext cx="5782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ln w="10160">
                  <a:noFill/>
                  <a:prstDash val="solid"/>
                </a:ln>
                <a:solidFill>
                  <a:srgbClr val="5B0D1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больных на 100 </a:t>
            </a:r>
            <a:r>
              <a:rPr lang="ru-RU" i="1" dirty="0" smtClean="0">
                <a:ln w="10160">
                  <a:noFill/>
                  <a:prstDash val="solid"/>
                </a:ln>
                <a:solidFill>
                  <a:srgbClr val="5B0D1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i="1" dirty="0" smtClean="0">
                <a:ln w="10160">
                  <a:noFill/>
                  <a:prstDash val="solid"/>
                </a:ln>
                <a:solidFill>
                  <a:srgbClr val="5B0D1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человек </a:t>
            </a:r>
            <a:endParaRPr lang="ru-RU" sz="1600" i="1" dirty="0">
              <a:ln w="10160">
                <a:noFill/>
                <a:prstDash val="solid"/>
              </a:ln>
              <a:solidFill>
                <a:srgbClr val="5B0D1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337632599"/>
              </p:ext>
            </p:extLst>
          </p:nvPr>
        </p:nvGraphicFramePr>
        <p:xfrm>
          <a:off x="8518644" y="4594248"/>
          <a:ext cx="3660215" cy="2352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163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Graphic spid="10" grpId="0">
        <p:bldAsOne/>
      </p:bldGraphic>
      <p:bldP spid="11" grpId="0"/>
      <p:bldGraphic spid="1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28104" y="258792"/>
            <a:ext cx="11576349" cy="2031325"/>
          </a:xfrm>
          <a:prstGeom prst="rect">
            <a:avLst/>
          </a:prstGeom>
          <a:solidFill>
            <a:srgbClr val="FFCCFF">
              <a:alpha val="49804"/>
            </a:srgbClr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		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ПАТЕНТЫ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2509567 Способ получения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экстрактов гриба чага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Кузнецова О.Ю., Сысоева М.А., Носов А.И.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104607 Способ получения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препарата из чаги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Якимов, Андреева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126988 Способ получения осажденного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препарата из березового гриба чага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Маттисон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 Андреева, Алексеева, Якимов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4068" y="4710023"/>
            <a:ext cx="1131785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			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и по запросу чага на бел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23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14158" y="0"/>
            <a:ext cx="3477842" cy="293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vatars.mds.yandex.net/get-pdb/1531219/a7338780-627a-4f04-a530-00b60a4cb52c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21" b="100000" l="1000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80" y="4281589"/>
            <a:ext cx="2032094" cy="1398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afrodita.guru/wp-content/uploads/2017/10/chernaya-smorodina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67" b="98000" l="4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82" y="2059259"/>
            <a:ext cx="2312982" cy="1734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st3.depositphotos.com/1005622/16590/i/950/depositphotos_165900772-stock-photo-ivan-tea-on-whit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853" l="52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8104" y="2349504"/>
            <a:ext cx="2136937" cy="1438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etnomagazin.ru/upload/iblock/6a8/6a83ce822aa135b50fd1990421fc8e5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667" b="93000" l="3125" r="97250">
                        <a14:backgroundMark x1="68000" y1="54667" x2="68875" y2="6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542" y="2394592"/>
            <a:ext cx="3153885" cy="2365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s3-eu-central-1.amazonaws.com/opw-ingredients/uploads/public/5ca/b56/08a/5cab5608a113c133420704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54" b="94649" l="3500" r="92952">
                        <a14:backgroundMark x1="37762" y1="75378" x2="38071" y2="80541"/>
                        <a14:backgroundMark x1="54738" y1="66108" x2="53214" y2="78838"/>
                        <a14:backgroundMark x1="40190" y1="69892" x2="40190" y2="75730"/>
                        <a14:backgroundMark x1="40190" y1="69189" x2="35643" y2="77811"/>
                        <a14:backgroundMark x1="28667" y1="71595" x2="20190" y2="77459"/>
                        <a14:backgroundMark x1="74762" y1="63351" x2="82333" y2="72649"/>
                        <a14:backgroundMark x1="67167" y1="75378" x2="69595" y2="79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99"/>
            <a:ext cx="1873799" cy="1650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808562" y="3691402"/>
            <a:ext cx="1724246" cy="523220"/>
          </a:xfrm>
          <a:prstGeom prst="rect">
            <a:avLst/>
          </a:prstGeom>
          <a:solidFill>
            <a:srgbClr val="CC66FF">
              <a:alpha val="50196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i="1" u="sng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Смородина</a:t>
            </a:r>
          </a:p>
          <a:p>
            <a:pPr algn="ctr"/>
            <a:r>
              <a:rPr lang="ru-RU" sz="1400" i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Витамин С -200мг</a:t>
            </a:r>
            <a:endParaRPr lang="ru-RU" sz="1400" i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1458" y="6091427"/>
            <a:ext cx="1582341" cy="523220"/>
          </a:xfrm>
          <a:prstGeom prst="rect">
            <a:avLst/>
          </a:prstGeom>
          <a:solidFill>
            <a:srgbClr val="CC66FF">
              <a:alpha val="50196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400" b="1" i="1" u="sng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Облепиха</a:t>
            </a:r>
          </a:p>
          <a:p>
            <a:pPr algn="ctr"/>
            <a:r>
              <a:rPr lang="ru-RU" sz="1400" i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Витамин Е - 5мг</a:t>
            </a:r>
            <a:endParaRPr lang="ru-RU" sz="1400" i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44573" y="5875983"/>
            <a:ext cx="2124002" cy="738664"/>
          </a:xfrm>
          <a:prstGeom prst="rect">
            <a:avLst/>
          </a:prstGeom>
          <a:solidFill>
            <a:srgbClr val="CC66FF">
              <a:alpha val="50196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400" b="1" i="1" u="sng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Малина</a:t>
            </a:r>
          </a:p>
          <a:p>
            <a:pPr algn="ctr"/>
            <a:r>
              <a:rPr lang="ru-RU" sz="1400" i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дубильные, пектиновые и азотистые вещества</a:t>
            </a:r>
            <a:endParaRPr lang="ru-RU" sz="1400" i="1" dirty="0">
              <a:ln w="900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01855" y="4525357"/>
            <a:ext cx="2405234" cy="1600438"/>
          </a:xfrm>
          <a:prstGeom prst="rect">
            <a:avLst/>
          </a:prstGeom>
          <a:solidFill>
            <a:srgbClr val="CC66FF">
              <a:alpha val="50196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400" b="1" i="1" u="sng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Чага</a:t>
            </a:r>
          </a:p>
          <a:p>
            <a:pPr algn="ctr"/>
            <a:r>
              <a:rPr lang="ru-RU" sz="1400" i="1" dirty="0" err="1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Агарициновая</a:t>
            </a:r>
            <a:r>
              <a:rPr lang="ru-RU" sz="1400" i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гуминоподобная</a:t>
            </a:r>
            <a:r>
              <a:rPr lang="ru-RU" sz="1400" i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органические кислоты, </a:t>
            </a:r>
            <a:r>
              <a:rPr lang="ru-RU" sz="1400" i="1" dirty="0" err="1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флавоноиды</a:t>
            </a:r>
            <a:r>
              <a:rPr lang="ru-RU" sz="1400" i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тетрациклические </a:t>
            </a:r>
            <a:r>
              <a:rPr lang="ru-RU" sz="1400" i="1" dirty="0" err="1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тритерпены</a:t>
            </a:r>
            <a:endParaRPr lang="ru-RU" sz="1400" i="1" dirty="0">
              <a:ln w="900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1825" y="3748824"/>
            <a:ext cx="1080401" cy="523220"/>
          </a:xfrm>
          <a:prstGeom prst="rect">
            <a:avLst/>
          </a:prstGeom>
          <a:solidFill>
            <a:srgbClr val="CC66FF">
              <a:alpha val="50196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i="1" u="sng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Кипрей</a:t>
            </a:r>
          </a:p>
          <a:p>
            <a:pPr algn="ctr"/>
            <a:r>
              <a:rPr lang="en-US" sz="1400" i="1" dirty="0" err="1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1400" i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400" i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6,7 </a:t>
            </a:r>
            <a:r>
              <a:rPr lang="ru-RU" sz="1400" i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мг</a:t>
            </a:r>
            <a:endParaRPr lang="ru-RU" sz="1400" i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8709427" y="4041446"/>
            <a:ext cx="2379662" cy="433041"/>
            <a:chOff x="930810" y="249333"/>
            <a:chExt cx="2352108" cy="1731040"/>
          </a:xfrm>
          <a:solidFill>
            <a:srgbClr val="660066">
              <a:alpha val="49804"/>
            </a:srgbClr>
          </a:solidFill>
          <a:scene3d>
            <a:camera prst="orthographicFront"/>
            <a:lightRig rig="threePt" dir="t"/>
          </a:scene3d>
        </p:grpSpPr>
        <p:sp>
          <p:nvSpPr>
            <p:cNvPr id="25" name="Прямоугольник 24"/>
            <p:cNvSpPr/>
            <p:nvPr/>
          </p:nvSpPr>
          <p:spPr>
            <a:xfrm>
              <a:off x="930810" y="249333"/>
              <a:ext cx="2352108" cy="1731040"/>
            </a:xfrm>
            <a:prstGeom prst="rect">
              <a:avLst/>
            </a:prstGeom>
            <a:grp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>
              <a:bevelT w="222250" prst="slop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930810" y="249333"/>
              <a:ext cx="2352108" cy="173104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kern="1200" dirty="0" smtClean="0">
                  <a:latin typeface="Times New Roman" pitchFamily="18" charset="0"/>
                  <a:cs typeface="Times New Roman" pitchFamily="18" charset="0"/>
                </a:rPr>
                <a:t>Антимикробное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kern="1200" dirty="0" smtClean="0">
                  <a:latin typeface="Times New Roman" pitchFamily="18" charset="0"/>
                  <a:cs typeface="Times New Roman" pitchFamily="18" charset="0"/>
                </a:rPr>
                <a:t>действие </a:t>
              </a:r>
              <a:endParaRPr lang="ru-RU" sz="1400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8709427" y="3402477"/>
            <a:ext cx="2379662" cy="433041"/>
            <a:chOff x="4397661" y="249333"/>
            <a:chExt cx="2352108" cy="1731040"/>
          </a:xfrm>
          <a:solidFill>
            <a:srgbClr val="660066">
              <a:alpha val="49804"/>
            </a:srgbClr>
          </a:solidFill>
          <a:scene3d>
            <a:camera prst="orthographicFront"/>
            <a:lightRig rig="threePt" dir="t"/>
          </a:scene3d>
        </p:grpSpPr>
        <p:sp>
          <p:nvSpPr>
            <p:cNvPr id="28" name="Прямоугольник 27"/>
            <p:cNvSpPr/>
            <p:nvPr/>
          </p:nvSpPr>
          <p:spPr>
            <a:xfrm>
              <a:off x="4397661" y="249333"/>
              <a:ext cx="2352108" cy="1731040"/>
            </a:xfrm>
            <a:prstGeom prst="rect">
              <a:avLst/>
            </a:prstGeom>
            <a:grp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>
              <a:bevelT w="222250" prst="slop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4397661" y="249333"/>
              <a:ext cx="2352108" cy="173104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kern="1200" dirty="0" smtClean="0">
                  <a:latin typeface="Times New Roman" pitchFamily="18" charset="0"/>
                  <a:cs typeface="Times New Roman" pitchFamily="18" charset="0"/>
                </a:rPr>
                <a:t>Противовоспалительное действие</a:t>
              </a:r>
              <a:endParaRPr lang="ru-RU" sz="1400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8723622" y="4676014"/>
            <a:ext cx="2389126" cy="433041"/>
            <a:chOff x="7864513" y="249333"/>
            <a:chExt cx="2352108" cy="1731040"/>
          </a:xfrm>
          <a:solidFill>
            <a:srgbClr val="660066">
              <a:alpha val="49804"/>
            </a:srgbClr>
          </a:solidFill>
          <a:scene3d>
            <a:camera prst="orthographicFront"/>
            <a:lightRig rig="threePt" dir="t"/>
          </a:scene3d>
        </p:grpSpPr>
        <p:sp>
          <p:nvSpPr>
            <p:cNvPr id="31" name="Прямоугольник 30"/>
            <p:cNvSpPr/>
            <p:nvPr/>
          </p:nvSpPr>
          <p:spPr>
            <a:xfrm>
              <a:off x="7864513" y="249333"/>
              <a:ext cx="2352108" cy="1731040"/>
            </a:xfrm>
            <a:prstGeom prst="rect">
              <a:avLst/>
            </a:prstGeom>
            <a:grp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>
              <a:bevelT w="222250" prst="slop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7864513" y="249333"/>
              <a:ext cx="2352108" cy="173104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kern="1200" dirty="0" smtClean="0">
                  <a:latin typeface="Times New Roman" pitchFamily="18" charset="0"/>
                  <a:cs typeface="Times New Roman" pitchFamily="18" charset="0"/>
                </a:rPr>
                <a:t>Желчегонные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kern="1200" dirty="0" smtClean="0">
                  <a:latin typeface="Times New Roman" pitchFamily="18" charset="0"/>
                  <a:cs typeface="Times New Roman" pitchFamily="18" charset="0"/>
                </a:rPr>
                <a:t>действие</a:t>
              </a:r>
              <a:endParaRPr lang="ru-RU" sz="1400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8709427" y="2753382"/>
            <a:ext cx="2374931" cy="433041"/>
            <a:chOff x="930810" y="3095117"/>
            <a:chExt cx="2352108" cy="1731040"/>
          </a:xfrm>
          <a:solidFill>
            <a:srgbClr val="660066">
              <a:alpha val="49804"/>
            </a:srgbClr>
          </a:solidFill>
          <a:scene3d>
            <a:camera prst="orthographicFront"/>
            <a:lightRig rig="threePt" dir="t"/>
          </a:scene3d>
        </p:grpSpPr>
        <p:sp>
          <p:nvSpPr>
            <p:cNvPr id="34" name="Прямоугольник 33"/>
            <p:cNvSpPr/>
            <p:nvPr/>
          </p:nvSpPr>
          <p:spPr>
            <a:xfrm>
              <a:off x="930810" y="3095117"/>
              <a:ext cx="2352108" cy="1731040"/>
            </a:xfrm>
            <a:prstGeom prst="rect">
              <a:avLst/>
            </a:prstGeom>
            <a:grp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>
              <a:bevelT w="222250" prst="slop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5" name="Прямоугольник 34"/>
            <p:cNvSpPr/>
            <p:nvPr/>
          </p:nvSpPr>
          <p:spPr>
            <a:xfrm>
              <a:off x="930810" y="3095117"/>
              <a:ext cx="2352108" cy="173104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kern="1200" dirty="0" smtClean="0">
                  <a:latin typeface="Times New Roman" pitchFamily="18" charset="0"/>
                  <a:cs typeface="Times New Roman" pitchFamily="18" charset="0"/>
                </a:rPr>
                <a:t>Мочегонное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kern="1200" dirty="0" smtClean="0">
                  <a:latin typeface="Times New Roman" pitchFamily="18" charset="0"/>
                  <a:cs typeface="Times New Roman" pitchFamily="18" charset="0"/>
                </a:rPr>
                <a:t>действие </a:t>
              </a:r>
              <a:endParaRPr lang="ru-RU" sz="1400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8714158" y="5299424"/>
            <a:ext cx="2408054" cy="433041"/>
            <a:chOff x="7606734" y="3095117"/>
            <a:chExt cx="2609887" cy="1731040"/>
          </a:xfrm>
          <a:solidFill>
            <a:srgbClr val="660066">
              <a:alpha val="49804"/>
            </a:srgbClr>
          </a:solidFill>
          <a:scene3d>
            <a:camera prst="orthographicFront"/>
            <a:lightRig rig="threePt" dir="t"/>
          </a:scene3d>
        </p:grpSpPr>
        <p:sp>
          <p:nvSpPr>
            <p:cNvPr id="40" name="Прямоугольник 39"/>
            <p:cNvSpPr/>
            <p:nvPr/>
          </p:nvSpPr>
          <p:spPr>
            <a:xfrm>
              <a:off x="7606734" y="3095117"/>
              <a:ext cx="2609887" cy="1731040"/>
            </a:xfrm>
            <a:prstGeom prst="rect">
              <a:avLst/>
            </a:prstGeom>
            <a:grp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>
              <a:bevelT w="222250" prst="slop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1" name="Прямоугольник 40"/>
            <p:cNvSpPr/>
            <p:nvPr/>
          </p:nvSpPr>
          <p:spPr>
            <a:xfrm>
              <a:off x="7606734" y="3095117"/>
              <a:ext cx="2609887" cy="173104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kern="1200" dirty="0" smtClean="0">
                  <a:latin typeface="Times New Roman" pitchFamily="18" charset="0"/>
                  <a:cs typeface="Times New Roman" pitchFamily="18" charset="0"/>
                </a:rPr>
                <a:t>Противоопухолевое  действие </a:t>
              </a:r>
              <a:endParaRPr lang="ru-RU" sz="1400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Стрелка вправо 41"/>
          <p:cNvSpPr/>
          <p:nvPr/>
        </p:nvSpPr>
        <p:spPr>
          <a:xfrm>
            <a:off x="7573991" y="4130877"/>
            <a:ext cx="671493" cy="108075"/>
          </a:xfrm>
          <a:prstGeom prst="rightArrow">
            <a:avLst/>
          </a:prstGeom>
          <a:solidFill>
            <a:srgbClr val="CC00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CC00CC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99981" y="2003665"/>
            <a:ext cx="4008981" cy="646331"/>
          </a:xfrm>
          <a:prstGeom prst="rect">
            <a:avLst/>
          </a:prstGeom>
          <a:solidFill>
            <a:srgbClr val="CCECFF">
              <a:alpha val="49804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i="1" cap="none" spc="5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Ингредиенты</a:t>
            </a:r>
            <a:endParaRPr lang="ru-RU" sz="3600" i="1" cap="none" spc="50" dirty="0">
              <a:ln w="9525" cmpd="sng">
                <a:solidFill>
                  <a:schemeClr val="tx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87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0357" y="1566409"/>
            <a:ext cx="6199384" cy="400110"/>
          </a:xfrm>
          <a:prstGeom prst="rect">
            <a:avLst/>
          </a:prstGeom>
          <a:solidFill>
            <a:srgbClr val="FFCCFF">
              <a:alpha val="50196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dirty="0">
                <a:ln w="900" cmpd="sng">
                  <a:noFill/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rgbClr val="93153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Химический состав </a:t>
            </a:r>
            <a:r>
              <a:rPr lang="ru-RU" sz="2000" b="1" i="1" dirty="0" smtClean="0">
                <a:ln w="900" cmpd="sng">
                  <a:noFill/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rgbClr val="93153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функционального желе</a:t>
            </a:r>
            <a:endParaRPr lang="ru-RU" sz="2000" b="1" i="1" dirty="0">
              <a:ln w="900" cmpd="sng">
                <a:noFill/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rgbClr val="931530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83481"/>
              </p:ext>
            </p:extLst>
          </p:nvPr>
        </p:nvGraphicFramePr>
        <p:xfrm>
          <a:off x="396815" y="2128689"/>
          <a:ext cx="6197885" cy="428936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{8799B23B-EC83-4686-B30A-512413B5E67A}</a:tableStyleId>
              </a:tblPr>
              <a:tblGrid>
                <a:gridCol w="2428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2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4985">
                <a:tc>
                  <a:txBody>
                    <a:bodyPr/>
                    <a:lstStyle/>
                    <a:p>
                      <a:pPr algn="l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Нутриенты, </a:t>
                      </a:r>
                    </a:p>
                    <a:p>
                      <a:pPr algn="l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измерения</a:t>
                      </a:r>
                      <a:endParaRPr lang="ru-RU" sz="1600" b="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в 100</a:t>
                      </a:r>
                      <a:r>
                        <a:rPr lang="ru-RU" sz="1600" b="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 </a:t>
                      </a:r>
                      <a:endParaRPr lang="ru-RU" sz="1600" b="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 потребления</a:t>
                      </a:r>
                      <a:endParaRPr lang="ru-RU" sz="1600" b="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от суточной нормы потребления</a:t>
                      </a:r>
                      <a:endParaRPr lang="ru-RU" sz="1600" b="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19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i="1" u="none" strike="noStrike" dirty="0" smtClean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Витамин А </a:t>
                      </a:r>
                      <a:r>
                        <a:rPr lang="ru-RU" sz="1600" i="1" u="none" strike="noStrike" dirty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(мкг)</a:t>
                      </a:r>
                      <a:endParaRPr lang="ru-RU" sz="1600" b="0" i="1" u="none" strike="noStrike" dirty="0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</a:t>
                      </a:r>
                      <a:endParaRPr lang="ru-RU" sz="1600" b="0" i="1" u="none" strike="noStrike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 dirty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  <a:endParaRPr lang="ru-RU" sz="1600" b="0" i="1" u="none" strike="noStrike" dirty="0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 dirty="0" smtClean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600" b="0" i="1" u="none" strike="noStrike" dirty="0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10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i="1" u="none" strike="noStrike" dirty="0" smtClean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бета </a:t>
                      </a:r>
                      <a:r>
                        <a:rPr lang="ru-RU" sz="1600" i="1" u="none" strike="noStrike" dirty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Каротин (мг)</a:t>
                      </a:r>
                      <a:endParaRPr lang="ru-RU" sz="1600" b="0" i="1" u="none" strike="noStrike" dirty="0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 dirty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2,64</a:t>
                      </a:r>
                      <a:endParaRPr lang="ru-RU" sz="1600" b="0" i="1" u="none" strike="noStrike" dirty="0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 dirty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0" i="1" u="none" strike="noStrike" dirty="0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 dirty="0" smtClean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600" b="0" i="1" u="none" strike="noStrike" dirty="0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62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i="1" u="none" strike="noStrike" dirty="0" smtClean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Витамин В5 </a:t>
                      </a:r>
                      <a:r>
                        <a:rPr lang="ru-RU" sz="1600" i="1" u="none" strike="noStrike" dirty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(мг)</a:t>
                      </a:r>
                      <a:endParaRPr lang="ru-RU" sz="1600" b="0" i="1" u="none" strike="noStrike" dirty="0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 dirty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0,774</a:t>
                      </a:r>
                      <a:endParaRPr lang="ru-RU" sz="1600" b="0" i="1" u="none" strike="noStrike" dirty="0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0" i="1" u="none" strike="noStrike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 dirty="0" smtClean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600" b="0" i="1" u="none" strike="noStrike" dirty="0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62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i="1" u="none" strike="noStrike" dirty="0" smtClean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Витамин В6 (</a:t>
                      </a:r>
                      <a:r>
                        <a:rPr lang="ru-RU" sz="1600" i="1" u="none" strike="noStrike" dirty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мг)</a:t>
                      </a:r>
                      <a:endParaRPr lang="ru-RU" sz="1600" b="0" i="1" u="none" strike="noStrike" dirty="0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 dirty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0,405</a:t>
                      </a:r>
                      <a:endParaRPr lang="ru-RU" sz="1600" b="0" i="1" u="none" strike="noStrike" dirty="0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i="1" u="none" strike="noStrike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 dirty="0" smtClean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b="0" i="1" u="none" strike="noStrike" dirty="0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62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i="1" u="none" strike="noStrike" dirty="0" smtClean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Витамин В9 (</a:t>
                      </a:r>
                      <a:r>
                        <a:rPr lang="ru-RU" sz="1600" i="1" u="none" strike="noStrike" dirty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мкг)</a:t>
                      </a:r>
                      <a:endParaRPr lang="ru-RU" sz="1600" b="0" i="1" u="none" strike="noStrike" dirty="0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 dirty="0" smtClean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68,8</a:t>
                      </a:r>
                      <a:endParaRPr lang="ru-RU" sz="1600" b="0" i="1" u="none" strike="noStrike" dirty="0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600" b="0" i="1" u="none" strike="noStrike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 dirty="0" smtClean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  <a:endParaRPr lang="ru-RU" sz="1600" b="0" i="1" u="none" strike="noStrike" dirty="0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62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i="1" u="none" strike="noStrike" dirty="0" smtClean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Витамин </a:t>
                      </a:r>
                      <a:r>
                        <a:rPr lang="en-US" sz="1600" i="1" u="none" strike="noStrike" dirty="0" smtClean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ru-RU" sz="1600" i="1" u="none" strike="noStrike" dirty="0" smtClean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i="1" u="none" strike="noStrike" dirty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(мг)</a:t>
                      </a:r>
                      <a:endParaRPr lang="ru-RU" sz="1600" b="0" i="1" u="none" strike="noStrike" dirty="0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 dirty="0" smtClean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94,5</a:t>
                      </a:r>
                      <a:endParaRPr lang="ru-RU" sz="1600" b="0" i="1" u="none" strike="noStrike" dirty="0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600" b="0" i="1" u="none" strike="noStrike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 dirty="0" smtClean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600" b="0" i="1" u="none" strike="noStrike" dirty="0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24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i="1" u="none" strike="noStrike" dirty="0" smtClean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Витамин Е </a:t>
                      </a:r>
                      <a:r>
                        <a:rPr lang="ru-RU" sz="1600" i="1" u="none" strike="noStrike" dirty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(мг)</a:t>
                      </a:r>
                      <a:endParaRPr lang="ru-RU" sz="1600" b="0" i="1" u="none" strike="noStrike" dirty="0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8,89</a:t>
                      </a:r>
                      <a:endParaRPr lang="ru-RU" sz="1600" b="0" i="1" u="none" strike="noStrike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b="0" i="1" u="none" strike="noStrike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 dirty="0" smtClean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1600" b="0" i="1" u="none" strike="noStrike" dirty="0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68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i="1" u="none" strike="noStrike" dirty="0" smtClean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Калий</a:t>
                      </a:r>
                      <a:r>
                        <a:rPr lang="ru-RU" sz="1600" i="1" u="none" strike="noStrike" dirty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i="1" u="none" strike="noStrike" dirty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 (</a:t>
                      </a:r>
                      <a:r>
                        <a:rPr lang="ru-RU" sz="1600" i="1" u="none" strike="noStrike" dirty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мг)</a:t>
                      </a:r>
                      <a:endParaRPr lang="ru-RU" sz="1600" b="0" i="1" u="none" strike="noStrike" dirty="0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623,9</a:t>
                      </a:r>
                      <a:endParaRPr lang="ru-RU" sz="1600" b="0" i="1" u="none" strike="noStrike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2500</a:t>
                      </a:r>
                      <a:endParaRPr lang="ru-RU" sz="1600" b="0" i="1" u="none" strike="noStrike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 dirty="0" smtClean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600" b="0" i="1" u="none" strike="noStrike" dirty="0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68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i="1" u="none" strike="noStrike" dirty="0" smtClean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Кальций</a:t>
                      </a:r>
                      <a:r>
                        <a:rPr lang="ru-RU" sz="1600" i="1" u="none" strike="noStrike" dirty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i="1" u="none" strike="noStrike" dirty="0" err="1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  <a:r>
                        <a:rPr lang="en-US" sz="1600" i="1" u="none" strike="noStrike" dirty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600" i="1" u="none" strike="noStrike" dirty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мг)</a:t>
                      </a:r>
                      <a:endParaRPr lang="ru-RU" sz="1600" b="0" i="1" u="none" strike="noStrike" dirty="0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237,45</a:t>
                      </a:r>
                      <a:endParaRPr lang="ru-RU" sz="1600" b="0" i="1" u="none" strike="noStrike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600" b="0" i="1" u="none" strike="noStrike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 dirty="0" smtClean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600" b="0" i="1" u="none" strike="noStrike" dirty="0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68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i="1" u="none" strike="noStrike" dirty="0" smtClean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Магний</a:t>
                      </a:r>
                      <a:r>
                        <a:rPr lang="ru-RU" sz="1600" i="1" u="none" strike="noStrike" dirty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i="1" u="none" strike="noStrike" dirty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 (</a:t>
                      </a:r>
                      <a:r>
                        <a:rPr lang="ru-RU" sz="1600" i="1" u="none" strike="noStrike" dirty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мг)</a:t>
                      </a:r>
                      <a:endParaRPr lang="ru-RU" sz="1600" b="0" i="1" u="none" strike="noStrike" dirty="0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113,9</a:t>
                      </a:r>
                      <a:endParaRPr lang="ru-RU" sz="1600" b="0" i="1" u="none" strike="noStrike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600" b="0" i="1" u="none" strike="noStrike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 dirty="0" smtClean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600" b="0" i="1" u="none" strike="noStrike" dirty="0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2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i="1" u="none" strike="noStrike" dirty="0" smtClean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Железо</a:t>
                      </a:r>
                      <a:r>
                        <a:rPr lang="ru-RU" sz="1600" i="1" u="none" strike="noStrike" dirty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i="1" u="none" strike="noStrike" dirty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 (</a:t>
                      </a:r>
                      <a:r>
                        <a:rPr lang="ru-RU" sz="1600" i="1" u="none" strike="noStrike" dirty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мг)</a:t>
                      </a:r>
                      <a:endParaRPr lang="ru-RU" sz="1600" b="0" i="1" u="none" strike="noStrike" dirty="0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3,93</a:t>
                      </a:r>
                      <a:endParaRPr lang="ru-RU" sz="1600" b="0" i="1" u="none" strike="noStrike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600" b="0" i="1" u="none" strike="noStrike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i="1" u="none" strike="noStrike" dirty="0" smtClean="0">
                          <a:solidFill>
                            <a:srgbClr val="5B0D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600" b="0" i="1" u="none" strike="noStrike" dirty="0">
                        <a:solidFill>
                          <a:srgbClr val="5B0D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EC94A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Стрелка влево 4"/>
          <p:cNvSpPr/>
          <p:nvPr/>
        </p:nvSpPr>
        <p:spPr>
          <a:xfrm>
            <a:off x="7068433" y="3243191"/>
            <a:ext cx="630512" cy="114924"/>
          </a:xfrm>
          <a:prstGeom prst="leftArrow">
            <a:avLst/>
          </a:prstGeom>
          <a:solidFill>
            <a:srgbClr val="AA1A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7" name="Стрелка влево 6"/>
          <p:cNvSpPr/>
          <p:nvPr/>
        </p:nvSpPr>
        <p:spPr>
          <a:xfrm>
            <a:off x="7068432" y="3547491"/>
            <a:ext cx="630512" cy="114924"/>
          </a:xfrm>
          <a:prstGeom prst="leftArrow">
            <a:avLst/>
          </a:prstGeom>
          <a:solidFill>
            <a:srgbClr val="AA1A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8" name="Стрелка влево 7"/>
          <p:cNvSpPr/>
          <p:nvPr/>
        </p:nvSpPr>
        <p:spPr>
          <a:xfrm>
            <a:off x="7068429" y="3863991"/>
            <a:ext cx="630512" cy="114924"/>
          </a:xfrm>
          <a:prstGeom prst="leftArrow">
            <a:avLst/>
          </a:prstGeom>
          <a:solidFill>
            <a:srgbClr val="AA1A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Стрелка влево 8"/>
          <p:cNvSpPr/>
          <p:nvPr/>
        </p:nvSpPr>
        <p:spPr>
          <a:xfrm>
            <a:off x="7068452" y="4190114"/>
            <a:ext cx="630512" cy="114924"/>
          </a:xfrm>
          <a:prstGeom prst="leftArrow">
            <a:avLst/>
          </a:prstGeom>
          <a:solidFill>
            <a:srgbClr val="AA1A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0" name="Стрелка влево 9"/>
          <p:cNvSpPr/>
          <p:nvPr/>
        </p:nvSpPr>
        <p:spPr>
          <a:xfrm>
            <a:off x="7068421" y="4477761"/>
            <a:ext cx="630512" cy="114924"/>
          </a:xfrm>
          <a:prstGeom prst="leftArrow">
            <a:avLst/>
          </a:prstGeom>
          <a:solidFill>
            <a:srgbClr val="AA1A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1" name="Стрелка влево 10"/>
          <p:cNvSpPr/>
          <p:nvPr/>
        </p:nvSpPr>
        <p:spPr>
          <a:xfrm>
            <a:off x="7068421" y="4786129"/>
            <a:ext cx="630512" cy="114924"/>
          </a:xfrm>
          <a:prstGeom prst="leftArrow">
            <a:avLst/>
          </a:prstGeom>
          <a:solidFill>
            <a:srgbClr val="AA1A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2" name="Стрелка влево 11"/>
          <p:cNvSpPr/>
          <p:nvPr/>
        </p:nvSpPr>
        <p:spPr>
          <a:xfrm>
            <a:off x="7068421" y="5124049"/>
            <a:ext cx="630512" cy="114924"/>
          </a:xfrm>
          <a:prstGeom prst="leftArrow">
            <a:avLst/>
          </a:prstGeom>
          <a:solidFill>
            <a:srgbClr val="AA1A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3" name="Стрелка влево 12"/>
          <p:cNvSpPr/>
          <p:nvPr/>
        </p:nvSpPr>
        <p:spPr>
          <a:xfrm>
            <a:off x="7068452" y="5449633"/>
            <a:ext cx="630512" cy="114924"/>
          </a:xfrm>
          <a:prstGeom prst="leftArrow">
            <a:avLst/>
          </a:prstGeom>
          <a:solidFill>
            <a:srgbClr val="AA1A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4" name="Стрелка влево 13"/>
          <p:cNvSpPr/>
          <p:nvPr/>
        </p:nvSpPr>
        <p:spPr>
          <a:xfrm>
            <a:off x="7068421" y="5690944"/>
            <a:ext cx="630512" cy="114924"/>
          </a:xfrm>
          <a:prstGeom prst="leftArrow">
            <a:avLst/>
          </a:prstGeom>
          <a:solidFill>
            <a:srgbClr val="AA1A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5" name="Стрелка влево 14"/>
          <p:cNvSpPr/>
          <p:nvPr/>
        </p:nvSpPr>
        <p:spPr>
          <a:xfrm>
            <a:off x="7068452" y="5944437"/>
            <a:ext cx="630512" cy="114924"/>
          </a:xfrm>
          <a:prstGeom prst="leftArrow">
            <a:avLst/>
          </a:prstGeom>
          <a:solidFill>
            <a:srgbClr val="AA1A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6" name="Стрелка влево 15"/>
          <p:cNvSpPr/>
          <p:nvPr/>
        </p:nvSpPr>
        <p:spPr>
          <a:xfrm>
            <a:off x="7068421" y="6215095"/>
            <a:ext cx="630512" cy="114924"/>
          </a:xfrm>
          <a:prstGeom prst="leftArrow">
            <a:avLst/>
          </a:prstGeom>
          <a:solidFill>
            <a:srgbClr val="AA1A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923691702"/>
              </p:ext>
            </p:extLst>
          </p:nvPr>
        </p:nvGraphicFramePr>
        <p:xfrm>
          <a:off x="7888746" y="860280"/>
          <a:ext cx="3877685" cy="2446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558529510"/>
              </p:ext>
            </p:extLst>
          </p:nvPr>
        </p:nvGraphicFramePr>
        <p:xfrm>
          <a:off x="7901797" y="3817691"/>
          <a:ext cx="3864633" cy="266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7884544" y="3356025"/>
            <a:ext cx="3864633" cy="461665"/>
          </a:xfrm>
          <a:prstGeom prst="rect">
            <a:avLst/>
          </a:prstGeom>
          <a:solidFill>
            <a:srgbClr val="FF99CC">
              <a:alpha val="50196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glow rad="139700">
                    <a:srgbClr val="93153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Витамины</a:t>
            </a:r>
            <a:endParaRPr lang="ru-RU" sz="24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glow rad="139700">
                  <a:srgbClr val="931530"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88745" y="369662"/>
            <a:ext cx="3881711" cy="461665"/>
          </a:xfrm>
          <a:prstGeom prst="rect">
            <a:avLst/>
          </a:prstGeom>
          <a:solidFill>
            <a:srgbClr val="FF99CC">
              <a:alpha val="50196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glow rad="139700">
                    <a:srgbClr val="93153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Минеральные вещества</a:t>
            </a:r>
            <a:endParaRPr lang="ru-RU" sz="24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glow rad="139700">
                  <a:srgbClr val="931530"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0357" y="50161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Предлагаемое функциональное желе на Российском рынке не имеет продуктов, с соответствующими свойствами положительно </a:t>
            </a:r>
            <a:r>
              <a:rPr lang="ru-RU" dirty="0" err="1" smtClean="0">
                <a:latin typeface="Monotype Corsiva" pitchFamily="66" charset="0"/>
              </a:rPr>
              <a:t>влиящими</a:t>
            </a:r>
            <a:r>
              <a:rPr lang="ru-RU" dirty="0" smtClean="0">
                <a:latin typeface="Monotype Corsiva" pitchFamily="66" charset="0"/>
              </a:rPr>
              <a:t> на онкологические заболевания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48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1871E-6 1.11111E-6 L -0.07139 1.1111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9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1871E-6 1.11111E-6 L -0.07139 1.1111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1871E-6 1.11111E-6 L -0.07139 1.1111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9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1871E-6 1.11111E-6 L -0.07139 1.11111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9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1871E-6 1.11111E-6 L -0.07139 1.1111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9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1871E-6 1.11111E-6 L -0.07139 1.1111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9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1871E-6 1.11111E-6 L -0.07139 1.1111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9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1871E-6 1.11111E-6 L -0.07139 1.1111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9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1871E-6 1.11111E-6 L -0.07139 1.11111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9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1871E-6 1.11111E-6 L -0.07139 1.11111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9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1871E-6 1.11111E-6 L -0.07139 1.1111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034214"/>
              </p:ext>
            </p:extLst>
          </p:nvPr>
        </p:nvGraphicFramePr>
        <p:xfrm>
          <a:off x="146034" y="1129314"/>
          <a:ext cx="6401722" cy="3652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8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6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Статьи расходов и доходов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676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</a:t>
                      </a:r>
                      <a:r>
                        <a:rPr lang="ru-RU" sz="18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рабочую смену, </a:t>
                      </a:r>
                      <a:r>
                        <a:rPr lang="ru-RU" sz="1800" b="0" i="1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676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месяц, </a:t>
                      </a:r>
                      <a:r>
                        <a:rPr lang="ru-RU" sz="18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676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год, </a:t>
                      </a:r>
                      <a:r>
                        <a:rPr lang="ru-RU" sz="18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676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сумма сырья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896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34632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896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1038960</a:t>
                      </a:r>
                      <a:endParaRPr lang="ru-RU" sz="1600" b="0" i="1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896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12640680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89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</a:t>
                      </a:r>
                      <a:r>
                        <a:rPr lang="ru-RU" sz="160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готовых премиксов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896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69264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896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2077920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896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25281360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89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0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заработный</a:t>
                      </a:r>
                      <a:r>
                        <a:rPr lang="ru-RU" sz="160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фонд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896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21056,256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896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631687,68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896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7685533,44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89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 </a:t>
                      </a:r>
                      <a:r>
                        <a:rPr lang="ru-RU" sz="160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электроэнергия 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896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8311,68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896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249350,4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896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3033763,2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89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упаковочные </a:t>
                      </a:r>
                      <a:r>
                        <a:rPr lang="ru-RU" sz="16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896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10389,6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896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311688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896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3792204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89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7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оборудование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896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12467,52</a:t>
                      </a:r>
                      <a:endParaRPr lang="ru-RU" sz="1600" b="0" i="1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896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374025,6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896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4550644,8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89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6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затрат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896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52225,056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896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1566751,68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896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19062145,44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cell3D prstMaterial="dkEdge">
                      <a:bevel prst="cross"/>
                      <a:lightRig rig="flood" dir="t"/>
                    </a:cell3D>
                    <a:solidFill>
                      <a:srgbClr val="F89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0064" y="117381"/>
            <a:ext cx="11847765" cy="830997"/>
          </a:xfrm>
          <a:prstGeom prst="rect">
            <a:avLst/>
          </a:prstGeom>
          <a:solidFill>
            <a:srgbClr val="CC99FF">
              <a:alpha val="50196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900" cmpd="sng">
                  <a:noFill/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5B0D1E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Экономическое обоснование </a:t>
            </a:r>
            <a:endParaRPr lang="ru-RU" sz="6000" b="1" i="1" dirty="0">
              <a:ln w="900" cmpd="sng">
                <a:noFill/>
                <a:prstDash val="solid"/>
              </a:ln>
              <a:solidFill>
                <a:schemeClr val="bg1"/>
              </a:solidFill>
              <a:effectLst>
                <a:glow rad="139700">
                  <a:srgbClr val="5B0D1E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064" y="4874382"/>
            <a:ext cx="3382605" cy="1754326"/>
          </a:xfrm>
          <a:prstGeom prst="rect">
            <a:avLst/>
          </a:prstGeom>
          <a:solidFill>
            <a:srgbClr val="FFCCCC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i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рабочую смену выпускается 8700  упаковок.</a:t>
            </a:r>
            <a:endParaRPr lang="ru-RU" i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Стоимость одной единицы товара </a:t>
            </a:r>
            <a:r>
              <a:rPr lang="ru-RU" i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i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27,85   </a:t>
            </a:r>
            <a:r>
              <a:rPr lang="ru-RU" i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руб.</a:t>
            </a:r>
            <a:endParaRPr lang="ru-RU" i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992321" y="6260519"/>
            <a:ext cx="1001372" cy="412574"/>
          </a:xfrm>
          <a:prstGeom prst="donut">
            <a:avLst>
              <a:gd name="adj" fmla="val 10459"/>
            </a:avLst>
          </a:prstGeom>
          <a:solidFill>
            <a:srgbClr val="C0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09435" y="1202421"/>
            <a:ext cx="5408394" cy="1754326"/>
          </a:xfrm>
          <a:prstGeom prst="rect">
            <a:avLst/>
          </a:prstGeom>
          <a:solidFill>
            <a:srgbClr val="FFCCFF">
              <a:alpha val="50196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i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Разработано функциональное желе, </a:t>
            </a:r>
            <a:r>
              <a:rPr lang="ru-RU" i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основе растительного сырья, для профилактики онкологических </a:t>
            </a:r>
            <a:r>
              <a:rPr lang="ru-RU" i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заболеваний </a:t>
            </a:r>
            <a:r>
              <a:rPr lang="ru-RU" i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населения, проживающего на Арктических </a:t>
            </a:r>
            <a:r>
              <a:rPr lang="ru-RU" i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территориях</a:t>
            </a:r>
            <a:endParaRPr lang="ru-RU" i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1\Downloads\ср_6_11_2019_17_41_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31243" y="5345946"/>
            <a:ext cx="1365829" cy="13658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3" descr="C:\Users\1\Downloads\Screenshot_20191106_183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2247" y="4922885"/>
            <a:ext cx="2724197" cy="17177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4" descr="C:\Users\1\Downloads\AirBrush_20200518144149.jpg"/>
          <p:cNvPicPr>
            <a:picLocks noChangeAspect="1" noChangeArrowheads="1"/>
          </p:cNvPicPr>
          <p:nvPr/>
        </p:nvPicPr>
        <p:blipFill>
          <a:blip r:embed="rId6" cstate="print"/>
          <a:srcRect l="18580" t="8666" r="16505" b="11837"/>
          <a:stretch>
            <a:fillRect/>
          </a:stretch>
        </p:blipFill>
        <p:spPr bwMode="auto">
          <a:xfrm>
            <a:off x="9185047" y="3811420"/>
            <a:ext cx="991407" cy="1534526"/>
          </a:xfrm>
          <a:prstGeom prst="can">
            <a:avLst/>
          </a:prstGeom>
          <a:noFill/>
          <a:scene3d>
            <a:camera prst="orthographicFront"/>
            <a:lightRig rig="threePt" dir="t"/>
          </a:scene3d>
          <a:sp3d/>
        </p:spPr>
      </p:pic>
      <p:pic>
        <p:nvPicPr>
          <p:cNvPr id="11" name="Picture 5" descr="C:\Users\1\Downloads\IMG-20191106-WA0081.jpeg"/>
          <p:cNvPicPr>
            <a:picLocks noChangeAspect="1" noChangeArrowheads="1"/>
          </p:cNvPicPr>
          <p:nvPr/>
        </p:nvPicPr>
        <p:blipFill>
          <a:blip r:embed="rId7" cstate="print"/>
          <a:srcRect l="16449" t="29265" r="1136" b="32761"/>
          <a:stretch>
            <a:fillRect/>
          </a:stretch>
        </p:blipFill>
        <p:spPr bwMode="auto">
          <a:xfrm>
            <a:off x="10546265" y="3832863"/>
            <a:ext cx="1471563" cy="1380654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Прямоугольник 11"/>
          <p:cNvSpPr/>
          <p:nvPr/>
        </p:nvSpPr>
        <p:spPr>
          <a:xfrm>
            <a:off x="6609435" y="3017835"/>
            <a:ext cx="5408393" cy="369332"/>
          </a:xfrm>
          <a:prstGeom prst="rect">
            <a:avLst/>
          </a:prstGeom>
          <a:solidFill>
            <a:srgbClr val="CC99FF">
              <a:alpha val="50196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i="1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Вид готового функционального продукта</a:t>
            </a:r>
            <a:endParaRPr lang="ru-RU" i="1" cap="none" spc="0" dirty="0">
              <a:ln w="18415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YouCut_20200518_15054995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01692" y="3949878"/>
            <a:ext cx="2329418" cy="26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6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3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  <p:bldP spid="8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4902</TotalTime>
  <Words>339</Words>
  <Application>Microsoft Office PowerPoint</Application>
  <PresentationFormat>Широкоэкранный</PresentationFormat>
  <Paragraphs>145</Paragraphs>
  <Slides>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Стрижак</dc:creator>
  <cp:lastModifiedBy>Яна Стрижак</cp:lastModifiedBy>
  <cp:revision>118</cp:revision>
  <dcterms:created xsi:type="dcterms:W3CDTF">2019-09-28T10:22:47Z</dcterms:created>
  <dcterms:modified xsi:type="dcterms:W3CDTF">2020-10-23T16:36:19Z</dcterms:modified>
</cp:coreProperties>
</file>