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docProps/app.xml" ContentType="application/vnd.openxmlformats-officedocument.extended-properties+xml"/>
  <Override PartName="/docProps/core.xml" ContentType="application/vnd.openxmlformats-package.core-properties+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s/slide1.xml" ContentType="application/vnd.openxmlformats-officedocument.presentationml.slide+xml"/>
  <Default Extension="jpg" ContentType="image/jpg"/>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Default Extension="png" ContentType="image/png"/>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Default Extension="fntdata" ContentType="application/x-fontdata"/>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x="10693400" cy="7562850"/>
  <p:notesSz cx="10693400" cy="7562850"/>
  <p:embeddedFontLst>
    <p:embeddedFont>
      <p:font typeface="Book Antiqua" panose="00000000000000000000" pitchFamily="18" charset="1"/>
      <p:regular r:id="rId53"/>
      <p:bold r:id="rId54"/>
    </p:embeddedFont>
    <p:embeddedFont>
      <p:font typeface="Times New Roman" panose="00000000000000000000" pitchFamily="18" charset="1"/>
      <p:regular r:id="rId5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36" y="-84"/>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viewProps" Target="viewProps.xml"/><Relationship Id="rId4" Type="http://schemas.openxmlformats.org/officeDocument/2006/relationships/presProps" Target="presProps.xml"/><Relationship Id="rId5" Type="http://schemas.openxmlformats.org/officeDocument/2006/relationships/tableStyles" Target="tableStyles.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font" Target="fonts/font1.fntdata"/><Relationship Id="rId53" Type="http://schemas.openxmlformats.org/officeDocument/2006/relationships/font" Target="fonts/font2.fntdata"/><Relationship Id="rId5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p:txBody>
      </p:sp>
      <p:sp>
        <p:nvSpPr>
          <p:cNvPr id="4" name="Holder 4"/>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51616"/>
                </a:solidFill>
                <a:latin typeface="Book Antiqua"/>
                <a:cs typeface="Book Antiqua"/>
              </a:defRPr>
            </a:lvl1pPr>
          </a:lstStyle>
          <a:p/>
        </p:txBody>
      </p:sp>
      <p:sp>
        <p:nvSpPr>
          <p:cNvPr id="3" name="Holder 3"/>
          <p:cNvSpPr>
            <a:spLocks noGrp="1"/>
          </p:cNvSpPr>
          <p:nvPr>
            <p:ph type="body" idx="1"/>
          </p:nvPr>
        </p:nvSpPr>
        <p:spPr/>
        <p:txBody>
          <a:bodyPr lIns="0" tIns="0" rIns="0" bIns="0"/>
          <a:lstStyle>
            <a:lvl1pPr>
              <a:defRPr sz="2300" b="0" i="0">
                <a:solidFill>
                  <a:schemeClr val="bg1"/>
                </a:solidFill>
                <a:latin typeface="Book Antiqua"/>
                <a:cs typeface="Book Antiqua"/>
              </a:defRPr>
            </a:lvl1pPr>
          </a:lstStyle>
          <a:p/>
        </p:txBody>
      </p:sp>
      <p:sp>
        <p:nvSpPr>
          <p:cNvPr id="4" name="Holder 4"/>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51616"/>
                </a:solidFill>
                <a:latin typeface="Book Antiqua"/>
                <a:cs typeface="Book Antiqua"/>
              </a:defRPr>
            </a:lvl1pPr>
          </a:lstStyle>
          <a:p/>
        </p:txBody>
      </p:sp>
      <p:sp>
        <p:nvSpPr>
          <p:cNvPr id="3" name="Holder 3"/>
          <p:cNvSpPr>
            <a:spLocks noGrp="1"/>
          </p:cNvSpPr>
          <p:nvPr>
            <p:ph idx="2" sz="half"/>
          </p:nvPr>
        </p:nvSpPr>
        <p:spPr>
          <a:xfrm>
            <a:off x="534670" y="1739455"/>
            <a:ext cx="4651629" cy="4991481"/>
          </a:xfrm>
          <a:prstGeom prst="rect">
            <a:avLst/>
          </a:prstGeom>
        </p:spPr>
        <p:txBody>
          <a:bodyPr wrap="square" lIns="0" tIns="0" rIns="0" bIns="0">
            <a:spAutoFit/>
          </a:bodyPr>
          <a:lstStyle>
            <a:lvl1pPr>
              <a:defRPr/>
            </a:lvl1pPr>
          </a:lstStyle>
          <a:p/>
        </p:txBody>
      </p:sp>
      <p:sp>
        <p:nvSpPr>
          <p:cNvPr id="4" name="Holder 4"/>
          <p:cNvSpPr>
            <a:spLocks noGrp="1"/>
          </p:cNvSpPr>
          <p:nvPr>
            <p:ph idx="3" sz="half"/>
          </p:nvPr>
        </p:nvSpPr>
        <p:spPr>
          <a:xfrm>
            <a:off x="5507101" y="1739455"/>
            <a:ext cx="4651629" cy="4991481"/>
          </a:xfrm>
          <a:prstGeom prst="rect">
            <a:avLst/>
          </a:prstGeom>
        </p:spPr>
        <p:txBody>
          <a:bodyPr wrap="square" lIns="0" tIns="0" rIns="0" bIns="0">
            <a:spAutoFit/>
          </a:bodyPr>
          <a:lstStyle>
            <a:lvl1pPr>
              <a:defRPr/>
            </a:lvl1pPr>
          </a:lstStyle>
          <a:p/>
        </p:txBody>
      </p:sp>
      <p:sp>
        <p:nvSpPr>
          <p:cNvPr id="5" name="Holder 5"/>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7" name="Holder 7"/>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151616"/>
                </a:solidFill>
                <a:latin typeface="Book Antiqua"/>
                <a:cs typeface="Book Antiqua"/>
              </a:defRPr>
            </a:lvl1pPr>
          </a:lstStyle>
          <a:p/>
        </p:txBody>
      </p:sp>
      <p:sp>
        <p:nvSpPr>
          <p:cNvPr id="3" name="Holder 3"/>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5" name="Holder 5"/>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obj">
  <p:cSld name="Blank">
    <p:spTree>
      <p:nvGrpSpPr>
        <p:cNvPr id="1" name=""/>
        <p:cNvGrpSpPr/>
        <p:nvPr/>
      </p:nvGrpSpPr>
      <p:grpSpPr>
        <a:xfrm>
          <a:off x="0" y="0"/>
          <a:ext cx="0" cy="0"/>
          <a:chOff x="0" y="0"/>
          <a:chExt cx="0" cy="0"/>
        </a:xfrm>
      </p:grpSpPr>
      <p:sp>
        <p:nvSpPr>
          <p:cNvPr id="2" name="Holder 2"/>
          <p:cNvSpPr>
            <a:spLocks noGrp="1"/>
          </p:cNvSpPr>
          <p:nvPr>
            <p:ph type="ftr" idx="5" sz="quarter"/>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idx="6" sz="half"/>
          </p:nvPr>
        </p:nvSpPr>
        <p:spPr/>
        <p:txBody>
          <a:bodyPr lIns="0" tIns="0" rIns="0" bIns="0"/>
          <a:lstStyle>
            <a:lvl1pPr algn="l">
              <a:defRPr>
                <a:solidFill>
                  <a:schemeClr val="tx1">
                    <a:tint val="75000"/>
                  </a:schemeClr>
                </a:solidFill>
              </a:defRPr>
            </a:lvl1pPr>
          </a:lstStyle>
          <a:p>
            <a:fld id="{1D8BD707-D9CF-40AE-B4C6-C98DA3205C09}" type="datetimeFigureOut">
              <a:rPr lang="en-US"/>
            </a:fld>
          </a:p>
        </p:txBody>
      </p:sp>
      <p:sp>
        <p:nvSpPr>
          <p:cNvPr id="4" name="Holder 4"/>
          <p:cNvSpPr>
            <a:spLocks noGrp="1"/>
          </p:cNvSpPr>
          <p:nvPr>
            <p:ph type="sldNum" idx="7" sz="quarter"/>
          </p:nvPr>
        </p:nvSpPr>
        <p:spPr/>
        <p:txBody>
          <a:bodyPr lIns="0" tIns="0" rIns="0" bIns="0"/>
          <a:lstStyle>
            <a:lvl1pPr algn="r">
              <a:defRPr>
                <a:solidFill>
                  <a:schemeClr val="tx1">
                    <a:tint val="75000"/>
                  </a:schemeClr>
                </a:solidFill>
              </a:defRPr>
            </a:lvl1pPr>
          </a:lstStyle>
          <a:p>
            <a:fld id="{B6F15528-21DE-4FAA-801E-634DDDAF4B2B}" type="slidenum">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0692130" cy="7560309"/>
          </a:xfrm>
          <a:custGeom>
            <a:avLst/>
            <a:gdLst/>
            <a:ahLst/>
            <a:cxnLst/>
            <a:rect l="l" t="t" r="r" b="b"/>
            <a:pathLst>
              <a:path w="10692130" h="7560309">
                <a:moveTo>
                  <a:pt x="10692000" y="0"/>
                </a:moveTo>
                <a:lnTo>
                  <a:pt x="0" y="0"/>
                </a:lnTo>
                <a:lnTo>
                  <a:pt x="0" y="7560000"/>
                </a:lnTo>
                <a:lnTo>
                  <a:pt x="10692000" y="7560000"/>
                </a:lnTo>
                <a:lnTo>
                  <a:pt x="10692000" y="0"/>
                </a:lnTo>
                <a:close/>
              </a:path>
            </a:pathLst>
          </a:custGeom>
          <a:solidFill>
            <a:srgbClr val="001627"/>
          </a:solidFill>
        </p:spPr>
        <p:txBody>
          <a:bodyPr wrap="square" lIns="0" tIns="0" rIns="0" bIns="0" rtlCol="0"/>
          <a:lstStyle/>
          <a:p/>
        </p:txBody>
      </p:sp>
      <p:sp>
        <p:nvSpPr>
          <p:cNvPr id="17" name="bg object 17"/>
          <p:cNvSpPr/>
          <p:nvPr/>
        </p:nvSpPr>
        <p:spPr>
          <a:xfrm>
            <a:off x="0" y="0"/>
            <a:ext cx="10692130" cy="7560309"/>
          </a:xfrm>
          <a:custGeom>
            <a:avLst/>
            <a:gdLst/>
            <a:ahLst/>
            <a:cxnLst/>
            <a:rect l="l" t="t" r="r" b="b"/>
            <a:pathLst>
              <a:path w="10692130" h="7560309">
                <a:moveTo>
                  <a:pt x="0" y="0"/>
                </a:moveTo>
                <a:lnTo>
                  <a:pt x="10692000" y="0"/>
                </a:lnTo>
                <a:lnTo>
                  <a:pt x="10692000" y="7560000"/>
                </a:lnTo>
                <a:lnTo>
                  <a:pt x="0" y="7560000"/>
                </a:lnTo>
                <a:lnTo>
                  <a:pt x="0" y="0"/>
                </a:lnTo>
                <a:close/>
              </a:path>
            </a:pathLst>
          </a:custGeom>
          <a:ln w="7199">
            <a:solidFill>
              <a:srgbClr val="151616"/>
            </a:solidFill>
          </a:ln>
        </p:spPr>
        <p:txBody>
          <a:bodyPr wrap="square" lIns="0" tIns="0" rIns="0" bIns="0" rtlCol="0"/>
          <a:lstStyle/>
          <a:p/>
        </p:txBody>
      </p:sp>
      <p:sp>
        <p:nvSpPr>
          <p:cNvPr id="2" name="Holder 2"/>
          <p:cNvSpPr>
            <a:spLocks noGrp="1"/>
          </p:cNvSpPr>
          <p:nvPr>
            <p:ph type="title"/>
          </p:nvPr>
        </p:nvSpPr>
        <p:spPr>
          <a:xfrm>
            <a:off x="3211382" y="147842"/>
            <a:ext cx="4270634" cy="391159"/>
          </a:xfrm>
          <a:prstGeom prst="rect">
            <a:avLst/>
          </a:prstGeom>
        </p:spPr>
        <p:txBody>
          <a:bodyPr wrap="square" lIns="0" tIns="0" rIns="0" bIns="0">
            <a:spAutoFit/>
          </a:bodyPr>
          <a:lstStyle>
            <a:lvl1pPr>
              <a:defRPr sz="2400" b="1" i="0">
                <a:solidFill>
                  <a:srgbClr val="151616"/>
                </a:solidFill>
                <a:latin typeface="Book Antiqua"/>
                <a:cs typeface="Book Antiqua"/>
              </a:defRPr>
            </a:lvl1pPr>
          </a:lstStyle>
          <a:p/>
        </p:txBody>
      </p:sp>
      <p:sp>
        <p:nvSpPr>
          <p:cNvPr id="3" name="Holder 3"/>
          <p:cNvSpPr>
            <a:spLocks noGrp="1"/>
          </p:cNvSpPr>
          <p:nvPr>
            <p:ph type="body" idx="1"/>
          </p:nvPr>
        </p:nvSpPr>
        <p:spPr>
          <a:xfrm>
            <a:off x="592484" y="1565885"/>
            <a:ext cx="9508431" cy="4258945"/>
          </a:xfrm>
          <a:prstGeom prst="rect">
            <a:avLst/>
          </a:prstGeom>
        </p:spPr>
        <p:txBody>
          <a:bodyPr wrap="square" lIns="0" tIns="0" rIns="0" bIns="0">
            <a:spAutoFit/>
          </a:bodyPr>
          <a:lstStyle>
            <a:lvl1pPr>
              <a:defRPr sz="2300" b="0" i="0">
                <a:solidFill>
                  <a:schemeClr val="bg1"/>
                </a:solidFill>
                <a:latin typeface="Book Antiqua"/>
                <a:cs typeface="Book Antiqua"/>
              </a:defRPr>
            </a:lvl1pPr>
          </a:lstStyle>
          <a:p/>
        </p:txBody>
      </p:sp>
      <p:sp>
        <p:nvSpPr>
          <p:cNvPr id="4" name="Holder 4"/>
          <p:cNvSpPr>
            <a:spLocks noGrp="1"/>
          </p:cNvSpPr>
          <p:nvPr>
            <p:ph type="ftr" idx="5" sz="quarter"/>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idx="6" sz="half"/>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p>
        </p:txBody>
      </p:sp>
      <p:sp>
        <p:nvSpPr>
          <p:cNvPr id="6" name="Holder 6"/>
          <p:cNvSpPr>
            <a:spLocks noGrp="1"/>
          </p:cNvSpPr>
          <p:nvPr>
            <p:ph type="sldNum" idx="7" sz="quarter"/>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p>
        </p:txBody>
      </p:sp>
    </p:spTree>
  </p:cSld>
  <p:clrMap folHlink="folHlink" hlink="hlink" accent1="accent1" accent2="accent2" accent3="accent3" accent4="accent4" accent5="accent5" accent6="accent6" tx2="dk2" bg2="lt2" tx1="dk1" bg1="lt1"/>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g"/><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g"/><Relationship Id="rId3" Type="http://schemas.openxmlformats.org/officeDocument/2006/relationships/image" Target="../media/image24.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g"/><Relationship Id="rId3" Type="http://schemas.openxmlformats.org/officeDocument/2006/relationships/image" Target="../media/image29.jp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4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image" Target="../media/image4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jpg"/><Relationship Id="rId3" Type="http://schemas.openxmlformats.org/officeDocument/2006/relationships/image" Target="../media/image4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g"/><Relationship Id="rId3" Type="http://schemas.openxmlformats.org/officeDocument/2006/relationships/image" Target="../media/image48.jp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 Id="rId3" Type="http://schemas.openxmlformats.org/officeDocument/2006/relationships/image" Target="../media/image5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jpg"/><Relationship Id="rId3" Type="http://schemas.openxmlformats.org/officeDocument/2006/relationships/image" Target="../media/image5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jpg"/><Relationship Id="rId3" Type="http://schemas.openxmlformats.org/officeDocument/2006/relationships/image" Target="../media/image5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jpg"/><Relationship Id="rId5" Type="http://schemas.openxmlformats.org/officeDocument/2006/relationships/image" Target="../media/image60.jpg"/><Relationship Id="rId6" Type="http://schemas.openxmlformats.org/officeDocument/2006/relationships/image" Target="../media/image6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2.jpg"/><Relationship Id="rId3" Type="http://schemas.openxmlformats.org/officeDocument/2006/relationships/image" Target="../media/image6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jpg"/><Relationship Id="rId3" Type="http://schemas.openxmlformats.org/officeDocument/2006/relationships/image" Target="../media/image65.jpg"/><Relationship Id="rId4" Type="http://schemas.openxmlformats.org/officeDocument/2006/relationships/image" Target="../media/image6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jpg"/><Relationship Id="rId3" Type="http://schemas.openxmlformats.org/officeDocument/2006/relationships/image" Target="../media/image68.jpg"/><Relationship Id="rId4" Type="http://schemas.openxmlformats.org/officeDocument/2006/relationships/image" Target="../media/image6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1.jpg"/><Relationship Id="rId3" Type="http://schemas.openxmlformats.org/officeDocument/2006/relationships/image" Target="../media/image7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jpg"/><Relationship Id="rId3" Type="http://schemas.openxmlformats.org/officeDocument/2006/relationships/image" Target="../media/image7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jpg"/><Relationship Id="rId3" Type="http://schemas.openxmlformats.org/officeDocument/2006/relationships/image" Target="../media/image76.jpg"/><Relationship Id="rId4" Type="http://schemas.openxmlformats.org/officeDocument/2006/relationships/image" Target="../media/image7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8.jpg"/><Relationship Id="rId3" Type="http://schemas.openxmlformats.org/officeDocument/2006/relationships/image" Target="../media/image7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0.jpg"/><Relationship Id="rId3" Type="http://schemas.openxmlformats.org/officeDocument/2006/relationships/image" Target="../media/image8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2.jpg"/><Relationship Id="rId3" Type="http://schemas.openxmlformats.org/officeDocument/2006/relationships/image" Target="../media/image83.jpg"/><Relationship Id="rId4" Type="http://schemas.openxmlformats.org/officeDocument/2006/relationships/image" Target="../media/image8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5.jpg"/><Relationship Id="rId3" Type="http://schemas.openxmlformats.org/officeDocument/2006/relationships/image" Target="../media/image8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7.jpg"/><Relationship Id="rId3" Type="http://schemas.openxmlformats.org/officeDocument/2006/relationships/image" Target="../media/image8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0.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14"/>
            <a:ext cx="10692130" cy="7559040"/>
            <a:chOff x="0" y="614"/>
            <a:chExt cx="10692130" cy="7559040"/>
          </a:xfrm>
        </p:grpSpPr>
        <p:pic>
          <p:nvPicPr>
            <p:cNvPr id="3" name="object 3"/>
            <p:cNvPicPr/>
            <p:nvPr/>
          </p:nvPicPr>
          <p:blipFill>
            <a:blip r:embed="rId2" cstate="print"/>
            <a:stretch>
              <a:fillRect/>
            </a:stretch>
          </p:blipFill>
          <p:spPr>
            <a:xfrm>
              <a:off x="0" y="614"/>
              <a:ext cx="10692000" cy="7558769"/>
            </a:xfrm>
            <a:prstGeom prst="rect">
              <a:avLst/>
            </a:prstGeom>
          </p:spPr>
        </p:pic>
        <p:sp>
          <p:nvSpPr>
            <p:cNvPr id="4" name="object 4"/>
            <p:cNvSpPr/>
            <p:nvPr/>
          </p:nvSpPr>
          <p:spPr>
            <a:xfrm>
              <a:off x="6772132" y="3780076"/>
              <a:ext cx="3301365" cy="2520315"/>
            </a:xfrm>
            <a:custGeom>
              <a:avLst/>
              <a:gdLst/>
              <a:ahLst/>
              <a:cxnLst/>
              <a:rect l="l" t="t" r="r" b="b"/>
              <a:pathLst>
                <a:path w="3301365" h="2520315">
                  <a:moveTo>
                    <a:pt x="2960748" y="0"/>
                  </a:moveTo>
                  <a:lnTo>
                    <a:pt x="340563" y="0"/>
                  </a:lnTo>
                  <a:lnTo>
                    <a:pt x="294513" y="3123"/>
                  </a:lnTo>
                  <a:lnTo>
                    <a:pt x="250297" y="12219"/>
                  </a:lnTo>
                  <a:lnTo>
                    <a:pt x="208328" y="26872"/>
                  </a:lnTo>
                  <a:lnTo>
                    <a:pt x="169019" y="46670"/>
                  </a:lnTo>
                  <a:lnTo>
                    <a:pt x="132785" y="71197"/>
                  </a:lnTo>
                  <a:lnTo>
                    <a:pt x="100039" y="100040"/>
                  </a:lnTo>
                  <a:lnTo>
                    <a:pt x="71196" y="132786"/>
                  </a:lnTo>
                  <a:lnTo>
                    <a:pt x="46669" y="169020"/>
                  </a:lnTo>
                  <a:lnTo>
                    <a:pt x="26872" y="208329"/>
                  </a:lnTo>
                  <a:lnTo>
                    <a:pt x="12219" y="250298"/>
                  </a:lnTo>
                  <a:lnTo>
                    <a:pt x="3123" y="294514"/>
                  </a:lnTo>
                  <a:lnTo>
                    <a:pt x="0" y="340563"/>
                  </a:lnTo>
                  <a:lnTo>
                    <a:pt x="0" y="2179360"/>
                  </a:lnTo>
                  <a:lnTo>
                    <a:pt x="3123" y="2225410"/>
                  </a:lnTo>
                  <a:lnTo>
                    <a:pt x="12219" y="2269627"/>
                  </a:lnTo>
                  <a:lnTo>
                    <a:pt x="26872" y="2311597"/>
                  </a:lnTo>
                  <a:lnTo>
                    <a:pt x="46669" y="2350905"/>
                  </a:lnTo>
                  <a:lnTo>
                    <a:pt x="71196" y="2387139"/>
                  </a:lnTo>
                  <a:lnTo>
                    <a:pt x="100039" y="2419885"/>
                  </a:lnTo>
                  <a:lnTo>
                    <a:pt x="132785" y="2448728"/>
                  </a:lnTo>
                  <a:lnTo>
                    <a:pt x="169019" y="2473255"/>
                  </a:lnTo>
                  <a:lnTo>
                    <a:pt x="208328" y="2493051"/>
                  </a:lnTo>
                  <a:lnTo>
                    <a:pt x="250297" y="2507704"/>
                  </a:lnTo>
                  <a:lnTo>
                    <a:pt x="294513" y="2516800"/>
                  </a:lnTo>
                  <a:lnTo>
                    <a:pt x="340563" y="2519923"/>
                  </a:lnTo>
                  <a:lnTo>
                    <a:pt x="2960748" y="2519923"/>
                  </a:lnTo>
                  <a:lnTo>
                    <a:pt x="3006797" y="2516800"/>
                  </a:lnTo>
                  <a:lnTo>
                    <a:pt x="3051013" y="2507704"/>
                  </a:lnTo>
                  <a:lnTo>
                    <a:pt x="3092983" y="2493051"/>
                  </a:lnTo>
                  <a:lnTo>
                    <a:pt x="3132291" y="2473255"/>
                  </a:lnTo>
                  <a:lnTo>
                    <a:pt x="3168526" y="2448728"/>
                  </a:lnTo>
                  <a:lnTo>
                    <a:pt x="3201271" y="2419885"/>
                  </a:lnTo>
                  <a:lnTo>
                    <a:pt x="3230115" y="2387139"/>
                  </a:lnTo>
                  <a:lnTo>
                    <a:pt x="3254642" y="2350905"/>
                  </a:lnTo>
                  <a:lnTo>
                    <a:pt x="3274439" y="2311597"/>
                  </a:lnTo>
                  <a:lnTo>
                    <a:pt x="3289092" y="2269627"/>
                  </a:lnTo>
                  <a:lnTo>
                    <a:pt x="3298187" y="2225410"/>
                  </a:lnTo>
                  <a:lnTo>
                    <a:pt x="3301311" y="2179360"/>
                  </a:lnTo>
                  <a:lnTo>
                    <a:pt x="3301311" y="340563"/>
                  </a:lnTo>
                  <a:lnTo>
                    <a:pt x="3298187" y="294514"/>
                  </a:lnTo>
                  <a:lnTo>
                    <a:pt x="3289092" y="250298"/>
                  </a:lnTo>
                  <a:lnTo>
                    <a:pt x="3274439" y="208329"/>
                  </a:lnTo>
                  <a:lnTo>
                    <a:pt x="3254642" y="169020"/>
                  </a:lnTo>
                  <a:lnTo>
                    <a:pt x="3230115" y="132786"/>
                  </a:lnTo>
                  <a:lnTo>
                    <a:pt x="3201271" y="100040"/>
                  </a:lnTo>
                  <a:lnTo>
                    <a:pt x="3168526" y="71197"/>
                  </a:lnTo>
                  <a:lnTo>
                    <a:pt x="3132291" y="46670"/>
                  </a:lnTo>
                  <a:lnTo>
                    <a:pt x="3092983" y="26872"/>
                  </a:lnTo>
                  <a:lnTo>
                    <a:pt x="3051013" y="12219"/>
                  </a:lnTo>
                  <a:lnTo>
                    <a:pt x="3006797" y="3123"/>
                  </a:lnTo>
                  <a:lnTo>
                    <a:pt x="2960748" y="0"/>
                  </a:lnTo>
                  <a:close/>
                </a:path>
              </a:pathLst>
            </a:custGeom>
            <a:solidFill>
              <a:srgbClr val="03355E"/>
            </a:solidFill>
          </p:spPr>
          <p:txBody>
            <a:bodyPr wrap="square" lIns="0" tIns="0" rIns="0" bIns="0" rtlCol="0"/>
            <a:lstStyle/>
            <a:p/>
          </p:txBody>
        </p:sp>
        <p:sp>
          <p:nvSpPr>
            <p:cNvPr id="5" name="object 5"/>
            <p:cNvSpPr/>
            <p:nvPr/>
          </p:nvSpPr>
          <p:spPr>
            <a:xfrm>
              <a:off x="6772132" y="3780076"/>
              <a:ext cx="3301365" cy="2520315"/>
            </a:xfrm>
            <a:custGeom>
              <a:avLst/>
              <a:gdLst/>
              <a:ahLst/>
              <a:cxnLst/>
              <a:rect l="l" t="t" r="r" b="b"/>
              <a:pathLst>
                <a:path w="3301365" h="2520315">
                  <a:moveTo>
                    <a:pt x="340563" y="0"/>
                  </a:moveTo>
                  <a:lnTo>
                    <a:pt x="2960748" y="0"/>
                  </a:lnTo>
                  <a:lnTo>
                    <a:pt x="3006797" y="3123"/>
                  </a:lnTo>
                  <a:lnTo>
                    <a:pt x="3051013" y="12219"/>
                  </a:lnTo>
                  <a:lnTo>
                    <a:pt x="3092983" y="26872"/>
                  </a:lnTo>
                  <a:lnTo>
                    <a:pt x="3132291" y="46670"/>
                  </a:lnTo>
                  <a:lnTo>
                    <a:pt x="3168526" y="71197"/>
                  </a:lnTo>
                  <a:lnTo>
                    <a:pt x="3201271" y="100040"/>
                  </a:lnTo>
                  <a:lnTo>
                    <a:pt x="3230115" y="132786"/>
                  </a:lnTo>
                  <a:lnTo>
                    <a:pt x="3254642" y="169020"/>
                  </a:lnTo>
                  <a:lnTo>
                    <a:pt x="3274439" y="208329"/>
                  </a:lnTo>
                  <a:lnTo>
                    <a:pt x="3289092" y="250298"/>
                  </a:lnTo>
                  <a:lnTo>
                    <a:pt x="3298187" y="294514"/>
                  </a:lnTo>
                  <a:lnTo>
                    <a:pt x="3301311" y="340563"/>
                  </a:lnTo>
                  <a:lnTo>
                    <a:pt x="3301311" y="2179360"/>
                  </a:lnTo>
                  <a:lnTo>
                    <a:pt x="3298187" y="2225410"/>
                  </a:lnTo>
                  <a:lnTo>
                    <a:pt x="3289092" y="2269627"/>
                  </a:lnTo>
                  <a:lnTo>
                    <a:pt x="3274439" y="2311597"/>
                  </a:lnTo>
                  <a:lnTo>
                    <a:pt x="3254642" y="2350905"/>
                  </a:lnTo>
                  <a:lnTo>
                    <a:pt x="3230115" y="2387139"/>
                  </a:lnTo>
                  <a:lnTo>
                    <a:pt x="3201271" y="2419885"/>
                  </a:lnTo>
                  <a:lnTo>
                    <a:pt x="3168526" y="2448728"/>
                  </a:lnTo>
                  <a:lnTo>
                    <a:pt x="3132291" y="2473255"/>
                  </a:lnTo>
                  <a:lnTo>
                    <a:pt x="3092983" y="2493051"/>
                  </a:lnTo>
                  <a:lnTo>
                    <a:pt x="3051013" y="2507704"/>
                  </a:lnTo>
                  <a:lnTo>
                    <a:pt x="3006797" y="2516800"/>
                  </a:lnTo>
                  <a:lnTo>
                    <a:pt x="2960748" y="2519923"/>
                  </a:lnTo>
                  <a:lnTo>
                    <a:pt x="340563" y="2519923"/>
                  </a:lnTo>
                  <a:lnTo>
                    <a:pt x="294513" y="2516800"/>
                  </a:lnTo>
                  <a:lnTo>
                    <a:pt x="250297" y="2507704"/>
                  </a:lnTo>
                  <a:lnTo>
                    <a:pt x="208328" y="2493051"/>
                  </a:lnTo>
                  <a:lnTo>
                    <a:pt x="169019" y="2473255"/>
                  </a:lnTo>
                  <a:lnTo>
                    <a:pt x="132785" y="2448728"/>
                  </a:lnTo>
                  <a:lnTo>
                    <a:pt x="100039" y="2419885"/>
                  </a:lnTo>
                  <a:lnTo>
                    <a:pt x="71196" y="2387139"/>
                  </a:lnTo>
                  <a:lnTo>
                    <a:pt x="46669" y="2350905"/>
                  </a:lnTo>
                  <a:lnTo>
                    <a:pt x="26872" y="2311597"/>
                  </a:lnTo>
                  <a:lnTo>
                    <a:pt x="12219" y="2269627"/>
                  </a:lnTo>
                  <a:lnTo>
                    <a:pt x="3123" y="2225410"/>
                  </a:lnTo>
                  <a:lnTo>
                    <a:pt x="0" y="2179360"/>
                  </a:lnTo>
                  <a:lnTo>
                    <a:pt x="0" y="340563"/>
                  </a:lnTo>
                  <a:lnTo>
                    <a:pt x="3123" y="294514"/>
                  </a:lnTo>
                  <a:lnTo>
                    <a:pt x="12219" y="250298"/>
                  </a:lnTo>
                  <a:lnTo>
                    <a:pt x="26872" y="208329"/>
                  </a:lnTo>
                  <a:lnTo>
                    <a:pt x="46669" y="169020"/>
                  </a:lnTo>
                  <a:lnTo>
                    <a:pt x="71196" y="132786"/>
                  </a:lnTo>
                  <a:lnTo>
                    <a:pt x="100039" y="100040"/>
                  </a:lnTo>
                  <a:lnTo>
                    <a:pt x="132785" y="71197"/>
                  </a:lnTo>
                  <a:lnTo>
                    <a:pt x="169019" y="46670"/>
                  </a:lnTo>
                  <a:lnTo>
                    <a:pt x="208328" y="26872"/>
                  </a:lnTo>
                  <a:lnTo>
                    <a:pt x="250297" y="12219"/>
                  </a:lnTo>
                  <a:lnTo>
                    <a:pt x="294513" y="3123"/>
                  </a:lnTo>
                  <a:lnTo>
                    <a:pt x="340563" y="0"/>
                  </a:lnTo>
                  <a:close/>
                </a:path>
              </a:pathLst>
            </a:custGeom>
            <a:ln w="7199">
              <a:solidFill>
                <a:srgbClr val="151616"/>
              </a:solidFill>
            </a:ln>
          </p:spPr>
          <p:txBody>
            <a:bodyPr wrap="square" lIns="0" tIns="0" rIns="0" bIns="0" rtlCol="0"/>
            <a:lstStyle/>
            <a:p/>
          </p:txBody>
        </p:sp>
      </p:grpSp>
      <p:sp>
        <p:nvSpPr>
          <p:cNvPr id="6" name="object 6"/>
          <p:cNvSpPr txBox="1"/>
          <p:nvPr/>
        </p:nvSpPr>
        <p:spPr>
          <a:xfrm>
            <a:off x="3007570" y="196112"/>
            <a:ext cx="4800600" cy="501015"/>
          </a:xfrm>
          <a:prstGeom prst="rect">
            <a:avLst/>
          </a:prstGeom>
        </p:spPr>
        <p:txBody>
          <a:bodyPr wrap="square" lIns="0" tIns="3175" rIns="0" bIns="0" rtlCol="0" vert="horz">
            <a:spAutoFit/>
          </a:bodyPr>
          <a:lstStyle/>
          <a:p>
            <a:pPr marL="12700" marR="5080" indent="202565">
              <a:lnSpc>
                <a:spcPct val="105800"/>
              </a:lnSpc>
              <a:spcBef>
                <a:spcPts val="25"/>
              </a:spcBef>
            </a:pPr>
            <a:r>
              <a:rPr dirty="0" sz="1500" spc="15">
                <a:solidFill>
                  <a:srgbClr val="FFFFFF"/>
                </a:solidFill>
                <a:latin typeface="Book Antiqua"/>
                <a:cs typeface="Book Antiqua"/>
              </a:rPr>
              <a:t>Министерство культуры Республики Татарстан  </a:t>
            </a:r>
            <a:r>
              <a:rPr dirty="0" sz="1500" spc="20">
                <a:solidFill>
                  <a:srgbClr val="FFFFFF"/>
                </a:solidFill>
                <a:latin typeface="Book Antiqua"/>
                <a:cs typeface="Book Antiqua"/>
              </a:rPr>
              <a:t>ГАПОУ </a:t>
            </a:r>
            <a:r>
              <a:rPr dirty="0" sz="1500" spc="15">
                <a:solidFill>
                  <a:srgbClr val="FFFFFF"/>
                </a:solidFill>
                <a:latin typeface="Book Antiqua"/>
                <a:cs typeface="Book Antiqua"/>
              </a:rPr>
              <a:t>«Набережночелнинский колледж искусств»</a:t>
            </a:r>
            <a:endParaRPr sz="1500">
              <a:latin typeface="Book Antiqua"/>
              <a:cs typeface="Book Antiqua"/>
            </a:endParaRPr>
          </a:p>
        </p:txBody>
      </p:sp>
      <p:sp>
        <p:nvSpPr>
          <p:cNvPr id="7" name="object 7"/>
          <p:cNvSpPr txBox="1">
            <a:spLocks noGrp="1"/>
          </p:cNvSpPr>
          <p:nvPr>
            <p:ph type="title"/>
          </p:nvPr>
        </p:nvSpPr>
        <p:spPr>
          <a:xfrm>
            <a:off x="3817505" y="855645"/>
            <a:ext cx="3063875" cy="616585"/>
          </a:xfrm>
          <a:prstGeom prst="rect"/>
        </p:spPr>
        <p:txBody>
          <a:bodyPr wrap="square" lIns="0" tIns="15875" rIns="0" bIns="0" rtlCol="0" vert="horz">
            <a:spAutoFit/>
          </a:bodyPr>
          <a:lstStyle/>
          <a:p>
            <a:pPr marL="12700">
              <a:lnSpc>
                <a:spcPct val="100000"/>
              </a:lnSpc>
              <a:spcBef>
                <a:spcPts val="125"/>
              </a:spcBef>
            </a:pPr>
            <a:r>
              <a:rPr dirty="0" sz="3850" spc="15" b="0">
                <a:solidFill>
                  <a:srgbClr val="FFFFFF"/>
                </a:solidFill>
                <a:latin typeface="Book Antiqua"/>
                <a:cs typeface="Book Antiqua"/>
              </a:rPr>
              <a:t>Презентация</a:t>
            </a:r>
            <a:endParaRPr sz="3850">
              <a:latin typeface="Book Antiqua"/>
              <a:cs typeface="Book Antiqua"/>
            </a:endParaRPr>
          </a:p>
        </p:txBody>
      </p:sp>
      <p:sp>
        <p:nvSpPr>
          <p:cNvPr id="8" name="object 8"/>
          <p:cNvSpPr txBox="1"/>
          <p:nvPr/>
        </p:nvSpPr>
        <p:spPr>
          <a:xfrm>
            <a:off x="4433577" y="6926559"/>
            <a:ext cx="2055495" cy="502920"/>
          </a:xfrm>
          <a:prstGeom prst="rect">
            <a:avLst/>
          </a:prstGeom>
        </p:spPr>
        <p:txBody>
          <a:bodyPr wrap="square" lIns="0" tIns="3175" rIns="0" bIns="0" rtlCol="0" vert="horz">
            <a:spAutoFit/>
          </a:bodyPr>
          <a:lstStyle/>
          <a:p>
            <a:pPr marL="831850" marR="5080" indent="-819785">
              <a:lnSpc>
                <a:spcPct val="106200"/>
              </a:lnSpc>
              <a:spcBef>
                <a:spcPts val="25"/>
              </a:spcBef>
            </a:pPr>
            <a:r>
              <a:rPr dirty="0" sz="1500" spc="10">
                <a:solidFill>
                  <a:srgbClr val="FFFFFF"/>
                </a:solidFill>
                <a:latin typeface="Book Antiqua"/>
                <a:cs typeface="Book Antiqua"/>
              </a:rPr>
              <a:t>г. </a:t>
            </a:r>
            <a:r>
              <a:rPr dirty="0" sz="1500" spc="20">
                <a:solidFill>
                  <a:srgbClr val="FFFFFF"/>
                </a:solidFill>
                <a:latin typeface="Book Antiqua"/>
                <a:cs typeface="Book Antiqua"/>
              </a:rPr>
              <a:t>Набережные</a:t>
            </a:r>
            <a:r>
              <a:rPr dirty="0" sz="1500" spc="-40">
                <a:solidFill>
                  <a:srgbClr val="FFFFFF"/>
                </a:solidFill>
                <a:latin typeface="Book Antiqua"/>
                <a:cs typeface="Book Antiqua"/>
              </a:rPr>
              <a:t> </a:t>
            </a:r>
            <a:r>
              <a:rPr dirty="0" sz="1500" spc="20">
                <a:solidFill>
                  <a:srgbClr val="FFFFFF"/>
                </a:solidFill>
                <a:latin typeface="Book Antiqua"/>
                <a:cs typeface="Book Antiqua"/>
              </a:rPr>
              <a:t>Челны  </a:t>
            </a:r>
            <a:r>
              <a:rPr dirty="0" sz="1500" spc="15">
                <a:solidFill>
                  <a:srgbClr val="FFFFFF"/>
                </a:solidFill>
                <a:latin typeface="Book Antiqua"/>
                <a:cs typeface="Book Antiqua"/>
              </a:rPr>
              <a:t>2020</a:t>
            </a:r>
            <a:endParaRPr sz="1500">
              <a:latin typeface="Book Antiqua"/>
              <a:cs typeface="Book Antiqua"/>
            </a:endParaRPr>
          </a:p>
        </p:txBody>
      </p:sp>
      <p:sp>
        <p:nvSpPr>
          <p:cNvPr id="9" name="object 9"/>
          <p:cNvSpPr txBox="1">
            <a:spLocks noGrp="1"/>
          </p:cNvSpPr>
          <p:nvPr>
            <p:ph type="body" idx="1"/>
          </p:nvPr>
        </p:nvSpPr>
        <p:spPr>
          <a:prstGeom prst="rect"/>
        </p:spPr>
        <p:txBody>
          <a:bodyPr wrap="square" lIns="0" tIns="142875" rIns="0" bIns="0" rtlCol="0" vert="horz">
            <a:spAutoFit/>
          </a:bodyPr>
          <a:lstStyle/>
          <a:p>
            <a:pPr algn="ctr" marL="138430" marR="45720">
              <a:lnSpc>
                <a:spcPct val="100000"/>
              </a:lnSpc>
              <a:spcBef>
                <a:spcPts val="1125"/>
              </a:spcBef>
            </a:pPr>
            <a:r>
              <a:rPr dirty="0" spc="5"/>
              <a:t>на</a:t>
            </a:r>
            <a:r>
              <a:rPr dirty="0" spc="-5"/>
              <a:t> </a:t>
            </a:r>
            <a:r>
              <a:rPr dirty="0"/>
              <a:t>тему:</a:t>
            </a:r>
          </a:p>
          <a:p>
            <a:pPr algn="ctr" marL="151130" marR="5080">
              <a:lnSpc>
                <a:spcPct val="104500"/>
              </a:lnSpc>
              <a:spcBef>
                <a:spcPts val="1445"/>
              </a:spcBef>
            </a:pPr>
            <a:r>
              <a:rPr dirty="0" sz="3600" spc="15"/>
              <a:t>«Казанский Кремль. </a:t>
            </a:r>
            <a:r>
              <a:rPr dirty="0" sz="3600" spc="20"/>
              <a:t>Мечеть Кул-Шариф</a:t>
            </a:r>
            <a:r>
              <a:rPr dirty="0" sz="3600" spc="-45"/>
              <a:t> </a:t>
            </a:r>
            <a:r>
              <a:rPr dirty="0" sz="3600" spc="20"/>
              <a:t>и  </a:t>
            </a:r>
            <a:r>
              <a:rPr dirty="0" sz="3600" spc="15"/>
              <a:t>Благовещенский</a:t>
            </a:r>
            <a:r>
              <a:rPr dirty="0" sz="3600"/>
              <a:t> </a:t>
            </a:r>
            <a:r>
              <a:rPr dirty="0" sz="3600" spc="15"/>
              <a:t>собор»</a:t>
            </a:r>
            <a:endParaRPr sz="3600"/>
          </a:p>
          <a:p>
            <a:pPr marL="139065">
              <a:lnSpc>
                <a:spcPct val="100000"/>
              </a:lnSpc>
              <a:spcBef>
                <a:spcPts val="55"/>
              </a:spcBef>
            </a:pPr>
            <a:endParaRPr sz="3750"/>
          </a:p>
          <a:p>
            <a:pPr marL="6501130" marR="407670">
              <a:lnSpc>
                <a:spcPct val="104000"/>
              </a:lnSpc>
            </a:pPr>
            <a:r>
              <a:rPr dirty="0" spc="5"/>
              <a:t>Выполнила  студентка </a:t>
            </a:r>
            <a:r>
              <a:rPr dirty="0"/>
              <a:t>III</a:t>
            </a:r>
            <a:r>
              <a:rPr dirty="0" spc="-90"/>
              <a:t> </a:t>
            </a:r>
            <a:r>
              <a:rPr dirty="0" spc="5"/>
              <a:t>курса  Безыменная А. </a:t>
            </a:r>
            <a:r>
              <a:rPr dirty="0" spc="10"/>
              <a:t>Ю  </a:t>
            </a:r>
            <a:r>
              <a:rPr dirty="0" spc="5"/>
              <a:t>Преподаватель  Добрынина </a:t>
            </a:r>
            <a:r>
              <a:rPr dirty="0"/>
              <a:t>Л.</a:t>
            </a:r>
            <a:r>
              <a:rPr dirty="0" spc="-30"/>
              <a:t> </a:t>
            </a:r>
            <a:r>
              <a:rPr dirty="0" spc="5"/>
              <a:t>В</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400" y="176399"/>
            <a:ext cx="10277475" cy="7027545"/>
            <a:chOff x="212400" y="176399"/>
            <a:chExt cx="10277475" cy="7027545"/>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sp>
          <p:nvSpPr>
            <p:cNvPr id="5" name="object 5"/>
            <p:cNvSpPr/>
            <p:nvPr/>
          </p:nvSpPr>
          <p:spPr>
            <a:xfrm>
              <a:off x="396820" y="340829"/>
              <a:ext cx="9909810" cy="6223635"/>
            </a:xfrm>
            <a:custGeom>
              <a:avLst/>
              <a:gdLst/>
              <a:ahLst/>
              <a:cxnLst/>
              <a:rect l="l" t="t" r="r" b="b"/>
              <a:pathLst>
                <a:path w="9909810" h="6223634">
                  <a:moveTo>
                    <a:pt x="9909421" y="0"/>
                  </a:moveTo>
                  <a:lnTo>
                    <a:pt x="0" y="0"/>
                  </a:lnTo>
                  <a:lnTo>
                    <a:pt x="0" y="6223013"/>
                  </a:lnTo>
                  <a:lnTo>
                    <a:pt x="9909421" y="6223013"/>
                  </a:lnTo>
                  <a:lnTo>
                    <a:pt x="9909421" y="0"/>
                  </a:lnTo>
                  <a:close/>
                </a:path>
              </a:pathLst>
            </a:custGeom>
            <a:solidFill>
              <a:srgbClr val="C3D5F1"/>
            </a:solidFill>
          </p:spPr>
          <p:txBody>
            <a:bodyPr wrap="square" lIns="0" tIns="0" rIns="0" bIns="0" rtlCol="0"/>
            <a:lstStyle/>
            <a:p/>
          </p:txBody>
        </p:sp>
      </p:grpSp>
      <p:sp>
        <p:nvSpPr>
          <p:cNvPr id="6" name="object 6"/>
          <p:cNvSpPr txBox="1"/>
          <p:nvPr/>
        </p:nvSpPr>
        <p:spPr>
          <a:xfrm>
            <a:off x="638115" y="3113042"/>
            <a:ext cx="9248775" cy="3140710"/>
          </a:xfrm>
          <a:prstGeom prst="rect">
            <a:avLst/>
          </a:prstGeom>
        </p:spPr>
        <p:txBody>
          <a:bodyPr wrap="square" lIns="0" tIns="2540" rIns="0" bIns="0" rtlCol="0" vert="horz">
            <a:spAutoFit/>
          </a:bodyPr>
          <a:lstStyle/>
          <a:p>
            <a:pPr marL="12700" marR="5080">
              <a:lnSpc>
                <a:spcPct val="103600"/>
              </a:lnSpc>
              <a:spcBef>
                <a:spcPts val="20"/>
              </a:spcBef>
            </a:pPr>
            <a:r>
              <a:rPr dirty="0" sz="1800" spc="-5" b="1">
                <a:solidFill>
                  <a:srgbClr val="151616"/>
                </a:solidFill>
                <a:latin typeface="Book Antiqua"/>
                <a:cs typeface="Book Antiqua"/>
              </a:rPr>
              <a:t>Пугачёвское </a:t>
            </a:r>
            <a:r>
              <a:rPr dirty="0" sz="1800" b="1">
                <a:solidFill>
                  <a:srgbClr val="151616"/>
                </a:solidFill>
                <a:latin typeface="Book Antiqua"/>
                <a:cs typeface="Book Antiqua"/>
              </a:rPr>
              <a:t>восстание </a:t>
            </a:r>
            <a:r>
              <a:rPr dirty="0" sz="1800">
                <a:solidFill>
                  <a:srgbClr val="151616"/>
                </a:solidFill>
                <a:latin typeface="Book Antiqua"/>
                <a:cs typeface="Book Antiqua"/>
              </a:rPr>
              <a:t>1773-1775 годов вновь обратило казанский кремль в</a:t>
            </a:r>
            <a:r>
              <a:rPr dirty="0" sz="1800" spc="-40">
                <a:solidFill>
                  <a:srgbClr val="151616"/>
                </a:solidFill>
                <a:latin typeface="Book Antiqua"/>
                <a:cs typeface="Book Antiqua"/>
              </a:rPr>
              <a:t> </a:t>
            </a:r>
            <a:r>
              <a:rPr dirty="0" sz="1800">
                <a:solidFill>
                  <a:srgbClr val="151616"/>
                </a:solidFill>
                <a:latin typeface="Book Antiqua"/>
                <a:cs typeface="Book Antiqua"/>
              </a:rPr>
              <a:t>крепость,  которую восставшие обстреливали пушками в течение двух дней. 14 июля 1774 года  войска Емельяна Пугачёва были вынуждены отступить от Казани. Тем не менее,  Емельян Пугачёв всё же побывал в кремле Казани — он содержался там в одном из  казематов перед отправкой на казнь в</a:t>
            </a:r>
            <a:r>
              <a:rPr dirty="0" sz="1800" spc="-10">
                <a:solidFill>
                  <a:srgbClr val="151616"/>
                </a:solidFill>
                <a:latin typeface="Book Antiqua"/>
                <a:cs typeface="Book Antiqua"/>
              </a:rPr>
              <a:t> </a:t>
            </a:r>
            <a:r>
              <a:rPr dirty="0" sz="1800">
                <a:solidFill>
                  <a:srgbClr val="151616"/>
                </a:solidFill>
                <a:latin typeface="Book Antiqua"/>
                <a:cs typeface="Book Antiqua"/>
              </a:rPr>
              <a:t>Москву.</a:t>
            </a:r>
            <a:endParaRPr sz="1800">
              <a:latin typeface="Book Antiqua"/>
              <a:cs typeface="Book Antiqua"/>
            </a:endParaRPr>
          </a:p>
          <a:p>
            <a:pPr>
              <a:lnSpc>
                <a:spcPct val="100000"/>
              </a:lnSpc>
            </a:pPr>
            <a:endParaRPr sz="1800">
              <a:latin typeface="Book Antiqua"/>
              <a:cs typeface="Book Antiqua"/>
            </a:endParaRPr>
          </a:p>
          <a:p>
            <a:pPr marL="12700" marR="458470">
              <a:lnSpc>
                <a:spcPct val="103600"/>
              </a:lnSpc>
            </a:pPr>
            <a:r>
              <a:rPr dirty="0" sz="1800">
                <a:solidFill>
                  <a:srgbClr val="151616"/>
                </a:solidFill>
                <a:latin typeface="Book Antiqua"/>
                <a:cs typeface="Book Antiqua"/>
              </a:rPr>
              <a:t>С 1774 года архитектор В. И. Кафтырев начал воплощать в жизнь план</a:t>
            </a:r>
            <a:r>
              <a:rPr dirty="0" sz="1800" spc="-100">
                <a:solidFill>
                  <a:srgbClr val="151616"/>
                </a:solidFill>
                <a:latin typeface="Book Antiqua"/>
                <a:cs typeface="Book Antiqua"/>
              </a:rPr>
              <a:t> </a:t>
            </a:r>
            <a:r>
              <a:rPr dirty="0" sz="1800">
                <a:solidFill>
                  <a:srgbClr val="151616"/>
                </a:solidFill>
                <a:latin typeface="Book Antiqua"/>
                <a:cs typeface="Book Antiqua"/>
              </a:rPr>
              <a:t>городской  застройки Казани, в котором предусматривалось возведение в кремле ансамбля  Присутственных мест. Началась комплексная застройка прилегающих к кремлю  площадей и улиц. Он стал её отправной точкой — от него радиально отходили  широкие</a:t>
            </a:r>
            <a:r>
              <a:rPr dirty="0" sz="1800" spc="-5">
                <a:solidFill>
                  <a:srgbClr val="151616"/>
                </a:solidFill>
                <a:latin typeface="Book Antiqua"/>
                <a:cs typeface="Book Antiqua"/>
              </a:rPr>
              <a:t> </a:t>
            </a:r>
            <a:r>
              <a:rPr dirty="0" sz="1800">
                <a:solidFill>
                  <a:srgbClr val="151616"/>
                </a:solidFill>
                <a:latin typeface="Book Antiqua"/>
                <a:cs typeface="Book Antiqua"/>
              </a:rPr>
              <a:t>улицы.</a:t>
            </a:r>
            <a:endParaRPr sz="1800">
              <a:latin typeface="Book Antiqua"/>
              <a:cs typeface="Book Antiqua"/>
            </a:endParaRPr>
          </a:p>
        </p:txBody>
      </p:sp>
      <p:sp>
        <p:nvSpPr>
          <p:cNvPr id="7" name="object 7"/>
          <p:cNvSpPr txBox="1">
            <a:spLocks noGrp="1"/>
          </p:cNvSpPr>
          <p:nvPr>
            <p:ph type="title"/>
          </p:nvPr>
        </p:nvSpPr>
        <p:spPr>
          <a:xfrm>
            <a:off x="638111" y="354998"/>
            <a:ext cx="9411335" cy="2506345"/>
          </a:xfrm>
          <a:prstGeom prst="rect"/>
        </p:spPr>
        <p:txBody>
          <a:bodyPr wrap="square" lIns="0" tIns="102235" rIns="0" bIns="0" rtlCol="0" vert="horz">
            <a:spAutoFit/>
          </a:bodyPr>
          <a:lstStyle/>
          <a:p>
            <a:pPr algn="ctr" marR="363220">
              <a:lnSpc>
                <a:spcPct val="100000"/>
              </a:lnSpc>
              <a:spcBef>
                <a:spcPts val="805"/>
              </a:spcBef>
            </a:pPr>
            <a:r>
              <a:rPr dirty="0" spc="-5"/>
              <a:t>XVIII </a:t>
            </a:r>
            <a:r>
              <a:rPr dirty="0"/>
              <a:t>век</a:t>
            </a:r>
          </a:p>
          <a:p>
            <a:pPr marL="12700" marR="5080">
              <a:lnSpc>
                <a:spcPct val="102299"/>
              </a:lnSpc>
              <a:spcBef>
                <a:spcPts val="480"/>
              </a:spcBef>
            </a:pPr>
            <a:r>
              <a:rPr dirty="0" sz="1800" b="0">
                <a:latin typeface="Book Antiqua"/>
                <a:cs typeface="Book Antiqua"/>
              </a:rPr>
              <a:t>Вследствие расширения российского государства казанский кремль утратил военную  функцию, однако укрепился как административный и культурный центр Поволжья.</a:t>
            </a:r>
            <a:r>
              <a:rPr dirty="0" sz="1800" spc="-95" b="0">
                <a:latin typeface="Book Antiqua"/>
                <a:cs typeface="Book Antiqua"/>
              </a:rPr>
              <a:t> </a:t>
            </a:r>
            <a:r>
              <a:rPr dirty="0" sz="1800" b="0">
                <a:latin typeface="Book Antiqua"/>
                <a:cs typeface="Book Antiqua"/>
              </a:rPr>
              <a:t>В  1708 году была образована </a:t>
            </a:r>
            <a:r>
              <a:rPr dirty="0" sz="1800"/>
              <a:t>Казанская </a:t>
            </a:r>
            <a:r>
              <a:rPr dirty="0" sz="1800" spc="-5"/>
              <a:t>губерния</a:t>
            </a:r>
            <a:r>
              <a:rPr dirty="0" sz="1800" spc="-5" b="0">
                <a:latin typeface="Book Antiqua"/>
                <a:cs typeface="Book Antiqua"/>
              </a:rPr>
              <a:t>, </a:t>
            </a:r>
            <a:r>
              <a:rPr dirty="0" sz="1800" b="0">
                <a:latin typeface="Book Antiqua"/>
                <a:cs typeface="Book Antiqua"/>
              </a:rPr>
              <a:t>что отразилось и на архитектурном  облике кремля, в течение последующих столетий в нём были возведены  </a:t>
            </a:r>
            <a:r>
              <a:rPr dirty="0" sz="1800"/>
              <a:t>Губернаторский </a:t>
            </a:r>
            <a:r>
              <a:rPr dirty="0" sz="1800" spc="-5"/>
              <a:t>дворец</a:t>
            </a:r>
            <a:r>
              <a:rPr dirty="0" sz="1800" spc="-5" b="0">
                <a:latin typeface="Book Antiqua"/>
                <a:cs typeface="Book Antiqua"/>
              </a:rPr>
              <a:t>, </a:t>
            </a:r>
            <a:r>
              <a:rPr dirty="0" sz="1800"/>
              <a:t>здания присутственных мест, юнкерское </a:t>
            </a:r>
            <a:r>
              <a:rPr dirty="0" sz="1800" spc="-5"/>
              <a:t>училище, </a:t>
            </a:r>
            <a:r>
              <a:rPr dirty="0" sz="1800"/>
              <a:t>новый  архиерейский дом, здание духовной консистории, значительно реконструирован  Благовещенский</a:t>
            </a:r>
            <a:r>
              <a:rPr dirty="0" sz="1800" spc="-5"/>
              <a:t> </a:t>
            </a:r>
            <a:r>
              <a:rPr dirty="0" sz="1800"/>
              <a:t>собор.</a:t>
            </a:r>
            <a:endParaRPr sz="1800">
              <a:latin typeface="Book Antiqua"/>
              <a:cs typeface="Book Antiqu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190" y="176189"/>
            <a:ext cx="10278110" cy="7028180"/>
            <a:chOff x="212190" y="176189"/>
            <a:chExt cx="10278110" cy="7028180"/>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599217" y="650499"/>
            <a:ext cx="9556750" cy="3477260"/>
          </a:xfrm>
          <a:prstGeom prst="rect">
            <a:avLst/>
          </a:prstGeom>
        </p:spPr>
        <p:txBody>
          <a:bodyPr wrap="square" lIns="0" tIns="2540" rIns="0" bIns="0" rtlCol="0" vert="horz">
            <a:spAutoFit/>
          </a:bodyPr>
          <a:lstStyle/>
          <a:p>
            <a:pPr marL="12700" marR="5080">
              <a:lnSpc>
                <a:spcPct val="103200"/>
              </a:lnSpc>
              <a:spcBef>
                <a:spcPts val="20"/>
              </a:spcBef>
            </a:pPr>
            <a:r>
              <a:rPr dirty="0" sz="2000">
                <a:solidFill>
                  <a:srgbClr val="151616"/>
                </a:solidFill>
                <a:latin typeface="Book Antiqua"/>
                <a:cs typeface="Book Antiqua"/>
              </a:rPr>
              <a:t>В 1800 году издатель и просветитель Максим Невзоров оставил описание  главной крепости обширной Казанской губернии: «В ней находится соборная  Благовещенская церковь, Спасо-Преображенский 2-го класса мужской  монастырь, церковь Киприана и Иустины, архиерейский дом с духовною  консисториею, присутственные места и соединенный с ними генерал-  губернаторский дом со всеми службами, артиллерийский </a:t>
            </a:r>
            <a:r>
              <a:rPr dirty="0" sz="2000" spc="-5">
                <a:solidFill>
                  <a:srgbClr val="151616"/>
                </a:solidFill>
                <a:latin typeface="Book Antiqua"/>
                <a:cs typeface="Book Antiqua"/>
              </a:rPr>
              <a:t>цейхгауз,</a:t>
            </a:r>
            <a:r>
              <a:rPr dirty="0" sz="2000" spc="-55">
                <a:solidFill>
                  <a:srgbClr val="151616"/>
                </a:solidFill>
                <a:latin typeface="Book Antiqua"/>
                <a:cs typeface="Book Antiqua"/>
              </a:rPr>
              <a:t> </a:t>
            </a:r>
            <a:r>
              <a:rPr dirty="0" sz="2000">
                <a:solidFill>
                  <a:srgbClr val="151616"/>
                </a:solidFill>
                <a:latin typeface="Book Antiqua"/>
                <a:cs typeface="Book Antiqua"/>
              </a:rPr>
              <a:t>гауптвахта,  старый оберкомендантский дом, колодничьи казематы, деревянные старые  провиантские и соляные магазины». Во время Наполеоновского нашествия, на  территории Казанского кремля действовал завод по изготовлению и ремонту  пушек. </a:t>
            </a:r>
            <a:r>
              <a:rPr dirty="0" sz="2000" b="1">
                <a:solidFill>
                  <a:srgbClr val="151616"/>
                </a:solidFill>
                <a:latin typeface="Book Antiqua"/>
                <a:cs typeface="Book Antiqua"/>
              </a:rPr>
              <a:t>К концу XIX века сложился как сам внутренний архитектурный  комплекс кремля, так </a:t>
            </a:r>
            <a:r>
              <a:rPr dirty="0" sz="2000" spc="-5" b="1">
                <a:solidFill>
                  <a:srgbClr val="151616"/>
                </a:solidFill>
                <a:latin typeface="Book Antiqua"/>
                <a:cs typeface="Book Antiqua"/>
              </a:rPr>
              <a:t>и </a:t>
            </a:r>
            <a:r>
              <a:rPr dirty="0" sz="2000" b="1">
                <a:solidFill>
                  <a:srgbClr val="151616"/>
                </a:solidFill>
                <a:latin typeface="Book Antiqua"/>
                <a:cs typeface="Book Antiqua"/>
              </a:rPr>
              <a:t>окружавший </a:t>
            </a:r>
            <a:r>
              <a:rPr dirty="0" sz="2000" spc="-5" b="1">
                <a:solidFill>
                  <a:srgbClr val="151616"/>
                </a:solidFill>
                <a:latin typeface="Book Antiqua"/>
                <a:cs typeface="Book Antiqua"/>
              </a:rPr>
              <a:t>его </a:t>
            </a:r>
            <a:r>
              <a:rPr dirty="0" sz="2000" b="1">
                <a:solidFill>
                  <a:srgbClr val="151616"/>
                </a:solidFill>
                <a:latin typeface="Book Antiqua"/>
                <a:cs typeface="Book Antiqua"/>
              </a:rPr>
              <a:t>современный городской</a:t>
            </a:r>
            <a:r>
              <a:rPr dirty="0" sz="2000" spc="-65" b="1">
                <a:solidFill>
                  <a:srgbClr val="151616"/>
                </a:solidFill>
                <a:latin typeface="Book Antiqua"/>
                <a:cs typeface="Book Antiqua"/>
              </a:rPr>
              <a:t> </a:t>
            </a:r>
            <a:r>
              <a:rPr dirty="0" sz="2000" b="1">
                <a:solidFill>
                  <a:srgbClr val="151616"/>
                </a:solidFill>
                <a:latin typeface="Book Antiqua"/>
                <a:cs typeface="Book Antiqua"/>
              </a:rPr>
              <a:t>ансамбль.</a:t>
            </a:r>
            <a:endParaRPr sz="2000">
              <a:latin typeface="Book Antiqua"/>
              <a:cs typeface="Book Antiqua"/>
            </a:endParaRPr>
          </a:p>
        </p:txBody>
      </p:sp>
      <p:sp>
        <p:nvSpPr>
          <p:cNvPr id="6" name="object 6"/>
          <p:cNvSpPr txBox="1">
            <a:spLocks noGrp="1"/>
          </p:cNvSpPr>
          <p:nvPr>
            <p:ph type="title"/>
          </p:nvPr>
        </p:nvSpPr>
        <p:spPr>
          <a:xfrm>
            <a:off x="4655445" y="264645"/>
            <a:ext cx="1136015" cy="391160"/>
          </a:xfrm>
          <a:prstGeom prst="rect"/>
        </p:spPr>
        <p:txBody>
          <a:bodyPr wrap="square" lIns="0" tIns="12700" rIns="0" bIns="0" rtlCol="0" vert="horz">
            <a:spAutoFit/>
          </a:bodyPr>
          <a:lstStyle/>
          <a:p>
            <a:pPr marL="12700">
              <a:lnSpc>
                <a:spcPct val="100000"/>
              </a:lnSpc>
              <a:spcBef>
                <a:spcPts val="100"/>
              </a:spcBef>
            </a:pPr>
            <a:r>
              <a:rPr dirty="0" spc="-5"/>
              <a:t>XIX</a:t>
            </a:r>
            <a:r>
              <a:rPr dirty="0" spc="-75"/>
              <a:t> </a:t>
            </a:r>
            <a:r>
              <a:rPr dirty="0"/>
              <a:t>век</a:t>
            </a:r>
          </a:p>
        </p:txBody>
      </p:sp>
      <p:grpSp>
        <p:nvGrpSpPr>
          <p:cNvPr id="7" name="object 7"/>
          <p:cNvGrpSpPr/>
          <p:nvPr/>
        </p:nvGrpSpPr>
        <p:grpSpPr>
          <a:xfrm>
            <a:off x="1060676" y="4252422"/>
            <a:ext cx="8559165" cy="2654935"/>
            <a:chOff x="1060676" y="4252422"/>
            <a:chExt cx="8559165" cy="2654935"/>
          </a:xfrm>
        </p:grpSpPr>
        <p:pic>
          <p:nvPicPr>
            <p:cNvPr id="8" name="object 8"/>
            <p:cNvPicPr/>
            <p:nvPr/>
          </p:nvPicPr>
          <p:blipFill>
            <a:blip r:embed="rId2" cstate="print"/>
            <a:stretch>
              <a:fillRect/>
            </a:stretch>
          </p:blipFill>
          <p:spPr>
            <a:xfrm>
              <a:off x="1060676" y="4252422"/>
              <a:ext cx="4090100" cy="2654306"/>
            </a:xfrm>
            <a:prstGeom prst="rect">
              <a:avLst/>
            </a:prstGeom>
          </p:spPr>
        </p:pic>
        <p:pic>
          <p:nvPicPr>
            <p:cNvPr id="9" name="object 9"/>
            <p:cNvPicPr/>
            <p:nvPr/>
          </p:nvPicPr>
          <p:blipFill>
            <a:blip r:embed="rId3" cstate="print"/>
            <a:stretch>
              <a:fillRect/>
            </a:stretch>
          </p:blipFill>
          <p:spPr>
            <a:xfrm>
              <a:off x="5341965" y="4265127"/>
              <a:ext cx="4277311" cy="2628900"/>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400" y="176399"/>
            <a:ext cx="10277475" cy="7027545"/>
            <a:chOff x="212400" y="176399"/>
            <a:chExt cx="10277475" cy="7027545"/>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sp>
          <p:nvSpPr>
            <p:cNvPr id="5" name="object 5"/>
            <p:cNvSpPr/>
            <p:nvPr/>
          </p:nvSpPr>
          <p:spPr>
            <a:xfrm>
              <a:off x="314316" y="563018"/>
              <a:ext cx="9992360" cy="6464300"/>
            </a:xfrm>
            <a:custGeom>
              <a:avLst/>
              <a:gdLst/>
              <a:ahLst/>
              <a:cxnLst/>
              <a:rect l="l" t="t" r="r" b="b"/>
              <a:pathLst>
                <a:path w="9992360" h="6464300">
                  <a:moveTo>
                    <a:pt x="9991925" y="0"/>
                  </a:moveTo>
                  <a:lnTo>
                    <a:pt x="0" y="0"/>
                  </a:lnTo>
                  <a:lnTo>
                    <a:pt x="0" y="6464303"/>
                  </a:lnTo>
                  <a:lnTo>
                    <a:pt x="9991925" y="6464303"/>
                  </a:lnTo>
                  <a:lnTo>
                    <a:pt x="9991925" y="0"/>
                  </a:lnTo>
                  <a:close/>
                </a:path>
              </a:pathLst>
            </a:custGeom>
            <a:solidFill>
              <a:srgbClr val="C3D5F1"/>
            </a:solidFill>
          </p:spPr>
          <p:txBody>
            <a:bodyPr wrap="square" lIns="0" tIns="0" rIns="0" bIns="0" rtlCol="0"/>
            <a:lstStyle/>
            <a:p/>
          </p:txBody>
        </p:sp>
      </p:grpSp>
      <p:sp>
        <p:nvSpPr>
          <p:cNvPr id="6" name="object 6"/>
          <p:cNvSpPr txBox="1"/>
          <p:nvPr/>
        </p:nvSpPr>
        <p:spPr>
          <a:xfrm>
            <a:off x="377741" y="553266"/>
            <a:ext cx="9790430" cy="6379210"/>
          </a:xfrm>
          <a:prstGeom prst="rect">
            <a:avLst/>
          </a:prstGeom>
        </p:spPr>
        <p:txBody>
          <a:bodyPr wrap="square" lIns="0" tIns="3175" rIns="0" bIns="0" rtlCol="0" vert="horz">
            <a:spAutoFit/>
          </a:bodyPr>
          <a:lstStyle/>
          <a:p>
            <a:pPr marL="12700" marR="148590">
              <a:lnSpc>
                <a:spcPct val="103699"/>
              </a:lnSpc>
              <a:spcBef>
                <a:spcPts val="25"/>
              </a:spcBef>
            </a:pPr>
            <a:r>
              <a:rPr dirty="0" sz="1750" spc="25">
                <a:solidFill>
                  <a:srgbClr val="151616"/>
                </a:solidFill>
                <a:latin typeface="Book Antiqua"/>
                <a:cs typeface="Book Antiqua"/>
              </a:rPr>
              <a:t>После революции 1917 </a:t>
            </a:r>
            <a:r>
              <a:rPr dirty="0" sz="1750" spc="20">
                <a:solidFill>
                  <a:srgbClr val="151616"/>
                </a:solidFill>
                <a:latin typeface="Book Antiqua"/>
                <a:cs typeface="Book Antiqua"/>
              </a:rPr>
              <a:t>года, в </a:t>
            </a:r>
            <a:r>
              <a:rPr dirty="0" sz="1750" spc="25">
                <a:solidFill>
                  <a:srgbClr val="151616"/>
                </a:solidFill>
                <a:latin typeface="Book Antiqua"/>
                <a:cs typeface="Book Antiqua"/>
              </a:rPr>
              <a:t>период борьбы </a:t>
            </a:r>
            <a:r>
              <a:rPr dirty="0" sz="1750" spc="20">
                <a:solidFill>
                  <a:srgbClr val="151616"/>
                </a:solidFill>
                <a:latin typeface="Book Antiqua"/>
                <a:cs typeface="Book Antiqua"/>
              </a:rPr>
              <a:t>с </a:t>
            </a:r>
            <a:r>
              <a:rPr dirty="0" sz="1750" spc="25">
                <a:solidFill>
                  <a:srgbClr val="151616"/>
                </a:solidFill>
                <a:latin typeface="Book Antiqua"/>
                <a:cs typeface="Book Antiqua"/>
              </a:rPr>
              <a:t>религией, </a:t>
            </a:r>
            <a:r>
              <a:rPr dirty="0" sz="1750" spc="30">
                <a:solidFill>
                  <a:srgbClr val="151616"/>
                </a:solidFill>
                <a:latin typeface="Book Antiqua"/>
                <a:cs typeface="Book Antiqua"/>
              </a:rPr>
              <a:t>были </a:t>
            </a:r>
            <a:r>
              <a:rPr dirty="0" sz="1750" spc="25">
                <a:solidFill>
                  <a:srgbClr val="151616"/>
                </a:solidFill>
                <a:latin typeface="Book Antiqua"/>
                <a:cs typeface="Book Antiqua"/>
              </a:rPr>
              <a:t>разрушены колокольня</a:t>
            </a:r>
            <a:r>
              <a:rPr dirty="0" sz="1750" spc="-30">
                <a:solidFill>
                  <a:srgbClr val="151616"/>
                </a:solidFill>
                <a:latin typeface="Book Antiqua"/>
                <a:cs typeface="Book Antiqua"/>
              </a:rPr>
              <a:t> </a:t>
            </a:r>
            <a:r>
              <a:rPr dirty="0" sz="1750" spc="30">
                <a:solidFill>
                  <a:srgbClr val="151616"/>
                </a:solidFill>
                <a:latin typeface="Book Antiqua"/>
                <a:cs typeface="Book Antiqua"/>
              </a:rPr>
              <a:t>и  </a:t>
            </a:r>
            <a:r>
              <a:rPr dirty="0" sz="1750" spc="25">
                <a:solidFill>
                  <a:srgbClr val="151616"/>
                </a:solidFill>
                <a:latin typeface="Book Antiqua"/>
                <a:cs typeface="Book Antiqua"/>
              </a:rPr>
              <a:t>соборный храм Спасского монастыря, колокольня Благовещенского </a:t>
            </a:r>
            <a:r>
              <a:rPr dirty="0" sz="1750" spc="20">
                <a:solidFill>
                  <a:srgbClr val="151616"/>
                </a:solidFill>
                <a:latin typeface="Book Antiqua"/>
                <a:cs typeface="Book Antiqua"/>
              </a:rPr>
              <a:t>собора, </a:t>
            </a:r>
            <a:r>
              <a:rPr dirty="0" sz="1750" spc="25">
                <a:solidFill>
                  <a:srgbClr val="151616"/>
                </a:solidFill>
                <a:latin typeface="Book Antiqua"/>
                <a:cs typeface="Book Antiqua"/>
              </a:rPr>
              <a:t>церковь  святых </a:t>
            </a:r>
            <a:r>
              <a:rPr dirty="0" sz="1750" spc="30">
                <a:solidFill>
                  <a:srgbClr val="151616"/>
                </a:solidFill>
                <a:latin typeface="Book Antiqua"/>
                <a:cs typeface="Book Antiqua"/>
              </a:rPr>
              <a:t>Киприана и </a:t>
            </a:r>
            <a:r>
              <a:rPr dirty="0" sz="1750" spc="25">
                <a:solidFill>
                  <a:srgbClr val="151616"/>
                </a:solidFill>
                <a:latin typeface="Book Antiqua"/>
                <a:cs typeface="Book Antiqua"/>
              </a:rPr>
              <a:t>Иустинии, Спасская часовня </a:t>
            </a:r>
            <a:r>
              <a:rPr dirty="0" sz="1750" spc="30">
                <a:solidFill>
                  <a:srgbClr val="151616"/>
                </a:solidFill>
                <a:latin typeface="Book Antiqua"/>
                <a:cs typeface="Book Antiqua"/>
              </a:rPr>
              <a:t>при </a:t>
            </a:r>
            <a:r>
              <a:rPr dirty="0" sz="1750" spc="25">
                <a:solidFill>
                  <a:srgbClr val="151616"/>
                </a:solidFill>
                <a:latin typeface="Book Antiqua"/>
                <a:cs typeface="Book Antiqua"/>
              </a:rPr>
              <a:t>Спасской башне, утрачены  иконостасы, </a:t>
            </a:r>
            <a:r>
              <a:rPr dirty="0" sz="1750" spc="30">
                <a:solidFill>
                  <a:srgbClr val="151616"/>
                </a:solidFill>
                <a:latin typeface="Book Antiqua"/>
                <a:cs typeface="Book Antiqua"/>
              </a:rPr>
              <a:t>чтимые иконы и </a:t>
            </a:r>
            <a:r>
              <a:rPr dirty="0" sz="1750" spc="25">
                <a:solidFill>
                  <a:srgbClr val="151616"/>
                </a:solidFill>
                <a:latin typeface="Book Antiqua"/>
                <a:cs typeface="Book Antiqua"/>
              </a:rPr>
              <a:t>реликвии кремлёвских церквей. </a:t>
            </a:r>
            <a:r>
              <a:rPr dirty="0" sz="1750" spc="30">
                <a:solidFill>
                  <a:srgbClr val="151616"/>
                </a:solidFill>
                <a:latin typeface="Book Antiqua"/>
                <a:cs typeface="Book Antiqua"/>
              </a:rPr>
              <a:t>В </a:t>
            </a:r>
            <a:r>
              <a:rPr dirty="0" sz="1750" spc="25">
                <a:solidFill>
                  <a:srgbClr val="151616"/>
                </a:solidFill>
                <a:latin typeface="Book Antiqua"/>
                <a:cs typeface="Book Antiqua"/>
              </a:rPr>
              <a:t>советский период  продолжается археологическое изучение кремля, начатое </a:t>
            </a:r>
            <a:r>
              <a:rPr dirty="0" sz="1750" spc="30">
                <a:solidFill>
                  <a:srgbClr val="151616"/>
                </a:solidFill>
                <a:latin typeface="Book Antiqua"/>
                <a:cs typeface="Book Antiqua"/>
              </a:rPr>
              <a:t>ещё </a:t>
            </a:r>
            <a:r>
              <a:rPr dirty="0" sz="1750" spc="20">
                <a:solidFill>
                  <a:srgbClr val="151616"/>
                </a:solidFill>
                <a:latin typeface="Book Antiqua"/>
                <a:cs typeface="Book Antiqua"/>
              </a:rPr>
              <a:t>в </a:t>
            </a:r>
            <a:r>
              <a:rPr dirty="0" sz="1750" spc="25">
                <a:solidFill>
                  <a:srgbClr val="151616"/>
                </a:solidFill>
                <a:latin typeface="Book Antiqua"/>
                <a:cs typeface="Book Antiqua"/>
              </a:rPr>
              <a:t>XIX веке профессором  Казанского университета Н. П. Загоскиным, П. А. </a:t>
            </a:r>
            <a:r>
              <a:rPr dirty="0" sz="1750" spc="30">
                <a:solidFill>
                  <a:srgbClr val="151616"/>
                </a:solidFill>
                <a:latin typeface="Book Antiqua"/>
                <a:cs typeface="Book Antiqua"/>
              </a:rPr>
              <a:t>Пономаревым и </a:t>
            </a:r>
            <a:r>
              <a:rPr dirty="0" sz="1750" spc="25">
                <a:solidFill>
                  <a:srgbClr val="151616"/>
                </a:solidFill>
                <a:latin typeface="Book Antiqua"/>
                <a:cs typeface="Book Antiqua"/>
              </a:rPr>
              <a:t>другими казанскими  краеведами. </a:t>
            </a:r>
            <a:r>
              <a:rPr dirty="0" sz="1750" spc="30">
                <a:solidFill>
                  <a:srgbClr val="151616"/>
                </a:solidFill>
                <a:latin typeface="Book Antiqua"/>
                <a:cs typeface="Book Antiqua"/>
              </a:rPr>
              <a:t>В </a:t>
            </a:r>
            <a:r>
              <a:rPr dirty="0" sz="1750" spc="20">
                <a:solidFill>
                  <a:srgbClr val="151616"/>
                </a:solidFill>
                <a:latin typeface="Book Antiqua"/>
                <a:cs typeface="Book Antiqua"/>
              </a:rPr>
              <a:t>1960-е </a:t>
            </a:r>
            <a:r>
              <a:rPr dirty="0" sz="1750" spc="25">
                <a:solidFill>
                  <a:srgbClr val="151616"/>
                </a:solidFill>
                <a:latin typeface="Book Antiqua"/>
                <a:cs typeface="Book Antiqua"/>
              </a:rPr>
              <a:t>была образована Татарская реставрационная </a:t>
            </a:r>
            <a:r>
              <a:rPr dirty="0" sz="1750" spc="20">
                <a:solidFill>
                  <a:srgbClr val="151616"/>
                </a:solidFill>
                <a:latin typeface="Book Antiqua"/>
                <a:cs typeface="Book Antiqua"/>
              </a:rPr>
              <a:t>мастерская. </a:t>
            </a:r>
            <a:r>
              <a:rPr dirty="0" sz="1750" spc="35">
                <a:solidFill>
                  <a:srgbClr val="151616"/>
                </a:solidFill>
                <a:latin typeface="Book Antiqua"/>
                <a:cs typeface="Book Antiqua"/>
              </a:rPr>
              <a:t>С  </a:t>
            </a:r>
            <a:r>
              <a:rPr dirty="0" sz="1750" spc="25">
                <a:solidFill>
                  <a:srgbClr val="151616"/>
                </a:solidFill>
                <a:latin typeface="Book Antiqua"/>
                <a:cs typeface="Book Antiqua"/>
              </a:rPr>
              <a:t>образованием Республики Татарстан </a:t>
            </a:r>
            <a:r>
              <a:rPr dirty="0" sz="1750" spc="20">
                <a:solidFill>
                  <a:srgbClr val="151616"/>
                </a:solidFill>
                <a:latin typeface="Book Antiqua"/>
                <a:cs typeface="Book Antiqua"/>
              </a:rPr>
              <a:t>в </a:t>
            </a:r>
            <a:r>
              <a:rPr dirty="0" sz="1750" spc="25">
                <a:solidFill>
                  <a:srgbClr val="151616"/>
                </a:solidFill>
                <a:latin typeface="Book Antiqua"/>
                <a:cs typeface="Book Antiqua"/>
              </a:rPr>
              <a:t>1992 году казанский кремль становится  резиденцией Президента Республики</a:t>
            </a:r>
            <a:r>
              <a:rPr dirty="0" sz="1750" spc="-25">
                <a:solidFill>
                  <a:srgbClr val="151616"/>
                </a:solidFill>
                <a:latin typeface="Book Antiqua"/>
                <a:cs typeface="Book Antiqua"/>
              </a:rPr>
              <a:t> </a:t>
            </a:r>
            <a:r>
              <a:rPr dirty="0" sz="1750" spc="25">
                <a:solidFill>
                  <a:srgbClr val="151616"/>
                </a:solidFill>
                <a:latin typeface="Book Antiqua"/>
                <a:cs typeface="Book Antiqua"/>
              </a:rPr>
              <a:t>Татарстан.</a:t>
            </a:r>
            <a:endParaRPr sz="1750">
              <a:latin typeface="Book Antiqua"/>
              <a:cs typeface="Book Antiqua"/>
            </a:endParaRPr>
          </a:p>
          <a:p>
            <a:pPr marL="12700" marR="5080">
              <a:lnSpc>
                <a:spcPct val="103699"/>
              </a:lnSpc>
            </a:pPr>
            <a:r>
              <a:rPr dirty="0" sz="1750" spc="30">
                <a:solidFill>
                  <a:srgbClr val="151616"/>
                </a:solidFill>
                <a:latin typeface="Book Antiqua"/>
                <a:cs typeface="Book Antiqua"/>
              </a:rPr>
              <a:t>В </a:t>
            </a:r>
            <a:r>
              <a:rPr dirty="0" sz="1750" spc="20">
                <a:solidFill>
                  <a:srgbClr val="151616"/>
                </a:solidFill>
                <a:latin typeface="Book Antiqua"/>
                <a:cs typeface="Book Antiqua"/>
              </a:rPr>
              <a:t>1993-1994 </a:t>
            </a:r>
            <a:r>
              <a:rPr dirty="0" sz="1750" spc="25">
                <a:solidFill>
                  <a:srgbClr val="151616"/>
                </a:solidFill>
                <a:latin typeface="Book Antiqua"/>
                <a:cs typeface="Book Antiqua"/>
              </a:rPr>
              <a:t>годах </a:t>
            </a:r>
            <a:r>
              <a:rPr dirty="0" sz="1750" spc="30">
                <a:solidFill>
                  <a:srgbClr val="151616"/>
                </a:solidFill>
                <a:latin typeface="Book Antiqua"/>
                <a:cs typeface="Book Antiqua"/>
              </a:rPr>
              <a:t>были </a:t>
            </a:r>
            <a:r>
              <a:rPr dirty="0" sz="1750" spc="25">
                <a:solidFill>
                  <a:srgbClr val="151616"/>
                </a:solidFill>
                <a:latin typeface="Book Antiqua"/>
                <a:cs typeface="Book Antiqua"/>
              </a:rPr>
              <a:t>разработаны «Основные направления реконструкции </a:t>
            </a:r>
            <a:r>
              <a:rPr dirty="0" sz="1750" spc="30">
                <a:solidFill>
                  <a:srgbClr val="151616"/>
                </a:solidFill>
                <a:latin typeface="Book Antiqua"/>
                <a:cs typeface="Book Antiqua"/>
              </a:rPr>
              <a:t>и </a:t>
            </a:r>
            <a:r>
              <a:rPr dirty="0" sz="1750" spc="25">
                <a:solidFill>
                  <a:srgbClr val="151616"/>
                </a:solidFill>
                <a:latin typeface="Book Antiqua"/>
                <a:cs typeface="Book Antiqua"/>
              </a:rPr>
              <a:t>развития  комплекса Казанского Кремля». 22 января 1994 года указом президента Республики  Татарстан </a:t>
            </a:r>
            <a:r>
              <a:rPr dirty="0" sz="1750" spc="20">
                <a:solidFill>
                  <a:srgbClr val="151616"/>
                </a:solidFill>
                <a:latin typeface="Book Antiqua"/>
                <a:cs typeface="Book Antiqua"/>
              </a:rPr>
              <a:t>создаётся </a:t>
            </a:r>
            <a:r>
              <a:rPr dirty="0" sz="1750" spc="25">
                <a:solidFill>
                  <a:srgbClr val="151616"/>
                </a:solidFill>
                <a:latin typeface="Book Antiqua"/>
                <a:cs typeface="Book Antiqua"/>
              </a:rPr>
              <a:t>Государственный историко-архитектурный </a:t>
            </a:r>
            <a:r>
              <a:rPr dirty="0" sz="1750" spc="30">
                <a:solidFill>
                  <a:srgbClr val="151616"/>
                </a:solidFill>
                <a:latin typeface="Book Antiqua"/>
                <a:cs typeface="Book Antiqua"/>
              </a:rPr>
              <a:t>и </a:t>
            </a:r>
            <a:r>
              <a:rPr dirty="0" sz="1750" spc="25">
                <a:solidFill>
                  <a:srgbClr val="151616"/>
                </a:solidFill>
                <a:latin typeface="Book Antiqua"/>
                <a:cs typeface="Book Antiqua"/>
              </a:rPr>
              <a:t>художественный музей-  заповедник «Казанский Кремль», </a:t>
            </a:r>
            <a:r>
              <a:rPr dirty="0" sz="1750" spc="30">
                <a:solidFill>
                  <a:srgbClr val="151616"/>
                </a:solidFill>
                <a:latin typeface="Book Antiqua"/>
                <a:cs typeface="Book Antiqua"/>
              </a:rPr>
              <a:t>положивший </a:t>
            </a:r>
            <a:r>
              <a:rPr dirty="0" sz="1750" spc="25">
                <a:solidFill>
                  <a:srgbClr val="151616"/>
                </a:solidFill>
                <a:latin typeface="Book Antiqua"/>
                <a:cs typeface="Book Antiqua"/>
              </a:rPr>
              <a:t>начало планомерному научному  изучению </a:t>
            </a:r>
            <a:r>
              <a:rPr dirty="0" sz="1750" spc="30">
                <a:solidFill>
                  <a:srgbClr val="151616"/>
                </a:solidFill>
                <a:latin typeface="Book Antiqua"/>
                <a:cs typeface="Book Antiqua"/>
              </a:rPr>
              <a:t>и </a:t>
            </a:r>
            <a:r>
              <a:rPr dirty="0" sz="1750" spc="25">
                <a:solidFill>
                  <a:srgbClr val="151616"/>
                </a:solidFill>
                <a:latin typeface="Book Antiqua"/>
                <a:cs typeface="Book Antiqua"/>
              </a:rPr>
              <a:t>реставрации комплекса Кремля. </a:t>
            </a:r>
            <a:r>
              <a:rPr dirty="0" sz="1750" spc="30">
                <a:solidFill>
                  <a:srgbClr val="151616"/>
                </a:solidFill>
                <a:latin typeface="Book Antiqua"/>
                <a:cs typeface="Book Antiqua"/>
              </a:rPr>
              <a:t>Была </a:t>
            </a:r>
            <a:r>
              <a:rPr dirty="0" sz="1750" spc="25">
                <a:solidFill>
                  <a:srgbClr val="151616"/>
                </a:solidFill>
                <a:latin typeface="Book Antiqua"/>
                <a:cs typeface="Book Antiqua"/>
              </a:rPr>
              <a:t>отреставрирована большая </a:t>
            </a:r>
            <a:r>
              <a:rPr dirty="0" sz="1750" spc="20">
                <a:solidFill>
                  <a:srgbClr val="151616"/>
                </a:solidFill>
                <a:latin typeface="Book Antiqua"/>
                <a:cs typeface="Book Antiqua"/>
              </a:rPr>
              <a:t>часть  </a:t>
            </a:r>
            <a:r>
              <a:rPr dirty="0" sz="1750" spc="25">
                <a:solidFill>
                  <a:srgbClr val="151616"/>
                </a:solidFill>
                <a:latin typeface="Book Antiqua"/>
                <a:cs typeface="Book Antiqua"/>
              </a:rPr>
              <a:t>оборонительных </a:t>
            </a:r>
            <a:r>
              <a:rPr dirty="0" sz="1750" spc="20">
                <a:solidFill>
                  <a:srgbClr val="151616"/>
                </a:solidFill>
                <a:latin typeface="Book Antiqua"/>
                <a:cs typeface="Book Antiqua"/>
              </a:rPr>
              <a:t>стен, </a:t>
            </a:r>
            <a:r>
              <a:rPr dirty="0" sz="1750" spc="25">
                <a:solidFill>
                  <a:srgbClr val="151616"/>
                </a:solidFill>
                <a:latin typeface="Book Antiqua"/>
                <a:cs typeface="Book Antiqua"/>
              </a:rPr>
              <a:t>а также три </a:t>
            </a:r>
            <a:r>
              <a:rPr dirty="0" sz="1750" spc="30">
                <a:solidFill>
                  <a:srgbClr val="151616"/>
                </a:solidFill>
                <a:latin typeface="Book Antiqua"/>
                <a:cs typeface="Book Antiqua"/>
              </a:rPr>
              <a:t>башни </a:t>
            </a:r>
            <a:r>
              <a:rPr dirty="0" sz="1750" spc="50">
                <a:solidFill>
                  <a:srgbClr val="151616"/>
                </a:solidFill>
                <a:latin typeface="Book Antiqua"/>
                <a:cs typeface="Book Antiqua"/>
              </a:rPr>
              <a:t>— </a:t>
            </a:r>
            <a:r>
              <a:rPr dirty="0" sz="1750" spc="25" b="1">
                <a:solidFill>
                  <a:srgbClr val="151616"/>
                </a:solidFill>
                <a:latin typeface="Book Antiqua"/>
                <a:cs typeface="Book Antiqua"/>
              </a:rPr>
              <a:t>Преображенская, Тайницкая,  Воскресенская. </a:t>
            </a:r>
            <a:r>
              <a:rPr dirty="0" sz="1750" spc="25">
                <a:solidFill>
                  <a:srgbClr val="151616"/>
                </a:solidFill>
                <a:latin typeface="Book Antiqua"/>
                <a:cs typeface="Book Antiqua"/>
              </a:rPr>
              <a:t>Основания четырёх ранее </a:t>
            </a:r>
            <a:r>
              <a:rPr dirty="0" sz="1750" spc="30">
                <a:solidFill>
                  <a:srgbClr val="151616"/>
                </a:solidFill>
                <a:latin typeface="Book Antiqua"/>
                <a:cs typeface="Book Antiqua"/>
              </a:rPr>
              <a:t>обрушившихся башен были </a:t>
            </a:r>
            <a:r>
              <a:rPr dirty="0" sz="1750" spc="25">
                <a:solidFill>
                  <a:srgbClr val="151616"/>
                </a:solidFill>
                <a:latin typeface="Book Antiqua"/>
                <a:cs typeface="Book Antiqua"/>
              </a:rPr>
              <a:t>изучены  археологами, после чего была выполнена их консервация </a:t>
            </a:r>
            <a:r>
              <a:rPr dirty="0" sz="1750" spc="30">
                <a:solidFill>
                  <a:srgbClr val="151616"/>
                </a:solidFill>
                <a:latin typeface="Book Antiqua"/>
                <a:cs typeface="Book Antiqua"/>
              </a:rPr>
              <a:t>и </a:t>
            </a:r>
            <a:r>
              <a:rPr dirty="0" sz="1750" spc="25">
                <a:solidFill>
                  <a:srgbClr val="151616"/>
                </a:solidFill>
                <a:latin typeface="Book Antiqua"/>
                <a:cs typeface="Book Antiqua"/>
              </a:rPr>
              <a:t>музеефикация. </a:t>
            </a:r>
            <a:r>
              <a:rPr dirty="0" sz="1750" spc="30">
                <a:solidFill>
                  <a:srgbClr val="151616"/>
                </a:solidFill>
                <a:latin typeface="Book Antiqua"/>
                <a:cs typeface="Book Antiqua"/>
              </a:rPr>
              <a:t>Было </a:t>
            </a:r>
            <a:r>
              <a:rPr dirty="0" sz="1750" spc="25">
                <a:solidFill>
                  <a:srgbClr val="151616"/>
                </a:solidFill>
                <a:latin typeface="Book Antiqua"/>
                <a:cs typeface="Book Antiqua"/>
              </a:rPr>
              <a:t>начато  возведение мавзолея для перезахоронения останков </a:t>
            </a:r>
            <a:r>
              <a:rPr dirty="0" sz="1750" spc="20">
                <a:solidFill>
                  <a:srgbClr val="151616"/>
                </a:solidFill>
                <a:latin typeface="Book Antiqua"/>
                <a:cs typeface="Book Antiqua"/>
              </a:rPr>
              <a:t>ханов, </a:t>
            </a:r>
            <a:r>
              <a:rPr dirty="0" sz="1750" spc="25">
                <a:solidFill>
                  <a:srgbClr val="151616"/>
                </a:solidFill>
                <a:latin typeface="Book Antiqua"/>
                <a:cs typeface="Book Antiqua"/>
              </a:rPr>
              <a:t>извлеченных во время  раскопок. </a:t>
            </a:r>
            <a:r>
              <a:rPr dirty="0" sz="1750" spc="30">
                <a:solidFill>
                  <a:srgbClr val="151616"/>
                </a:solidFill>
                <a:latin typeface="Book Antiqua"/>
                <a:cs typeface="Book Antiqua"/>
              </a:rPr>
              <a:t>В </a:t>
            </a:r>
            <a:r>
              <a:rPr dirty="0" sz="1750" spc="25">
                <a:solidFill>
                  <a:srgbClr val="151616"/>
                </a:solidFill>
                <a:latin typeface="Book Antiqua"/>
                <a:cs typeface="Book Antiqua"/>
              </a:rPr>
              <a:t>ходе раскопок </a:t>
            </a:r>
            <a:r>
              <a:rPr dirty="0" sz="1750" spc="30">
                <a:solidFill>
                  <a:srgbClr val="151616"/>
                </a:solidFill>
                <a:latin typeface="Book Antiqua"/>
                <a:cs typeface="Book Antiqua"/>
              </a:rPr>
              <a:t>был </a:t>
            </a:r>
            <a:r>
              <a:rPr dirty="0" sz="1750" spc="25">
                <a:solidFill>
                  <a:srgbClr val="151616"/>
                </a:solidFill>
                <a:latin typeface="Book Antiqua"/>
                <a:cs typeface="Book Antiqua"/>
              </a:rPr>
              <a:t>также обнаружен погост Троицкого монастыря, некрополь  </a:t>
            </a:r>
            <a:r>
              <a:rPr dirty="0" sz="1750" spc="30">
                <a:solidFill>
                  <a:srgbClr val="151616"/>
                </a:solidFill>
                <a:latin typeface="Book Antiqua"/>
                <a:cs typeface="Book Antiqua"/>
              </a:rPr>
              <a:t>и </a:t>
            </a:r>
            <a:r>
              <a:rPr dirty="0" sz="1750" spc="25">
                <a:solidFill>
                  <a:srgbClr val="151616"/>
                </a:solidFill>
                <a:latin typeface="Book Antiqua"/>
                <a:cs typeface="Book Antiqua"/>
              </a:rPr>
              <a:t>«пещерка» Спасо-Преображенского монастыря, </a:t>
            </a:r>
            <a:r>
              <a:rPr dirty="0" sz="1750" spc="20">
                <a:solidFill>
                  <a:srgbClr val="151616"/>
                </a:solidFill>
                <a:latin typeface="Book Antiqua"/>
                <a:cs typeface="Book Antiqua"/>
              </a:rPr>
              <a:t>где </a:t>
            </a:r>
            <a:r>
              <a:rPr dirty="0" sz="1750" spc="25">
                <a:solidFill>
                  <a:srgbClr val="151616"/>
                </a:solidFill>
                <a:latin typeface="Book Antiqua"/>
                <a:cs typeface="Book Antiqua"/>
              </a:rPr>
              <a:t>под </a:t>
            </a:r>
            <a:r>
              <a:rPr dirty="0" sz="1750" spc="30">
                <a:solidFill>
                  <a:srgbClr val="151616"/>
                </a:solidFill>
                <a:latin typeface="Book Antiqua"/>
                <a:cs typeface="Book Antiqua"/>
              </a:rPr>
              <a:t>толщей </a:t>
            </a:r>
            <a:r>
              <a:rPr dirty="0" sz="1750" spc="25">
                <a:solidFill>
                  <a:srgbClr val="151616"/>
                </a:solidFill>
                <a:latin typeface="Book Antiqua"/>
                <a:cs typeface="Book Antiqua"/>
              </a:rPr>
              <a:t>асфальта </a:t>
            </a:r>
            <a:r>
              <a:rPr dirty="0" sz="1750" spc="30">
                <a:solidFill>
                  <a:srgbClr val="151616"/>
                </a:solidFill>
                <a:latin typeface="Book Antiqua"/>
                <a:cs typeface="Book Antiqua"/>
              </a:rPr>
              <a:t>и щебня  </a:t>
            </a:r>
            <a:r>
              <a:rPr dirty="0" sz="1750" spc="25">
                <a:solidFill>
                  <a:srgbClr val="151616"/>
                </a:solidFill>
                <a:latin typeface="Book Antiqua"/>
                <a:cs typeface="Book Antiqua"/>
              </a:rPr>
              <a:t>сохранились захоронения местночтимых казанских </a:t>
            </a:r>
            <a:r>
              <a:rPr dirty="0" sz="1750" spc="20">
                <a:solidFill>
                  <a:srgbClr val="151616"/>
                </a:solidFill>
                <a:latin typeface="Book Antiqua"/>
                <a:cs typeface="Book Antiqua"/>
              </a:rPr>
              <a:t>святых. </a:t>
            </a:r>
            <a:r>
              <a:rPr dirty="0" sz="1750" spc="35">
                <a:solidFill>
                  <a:srgbClr val="151616"/>
                </a:solidFill>
                <a:latin typeface="Book Antiqua"/>
                <a:cs typeface="Book Antiqua"/>
              </a:rPr>
              <a:t>С </a:t>
            </a:r>
            <a:r>
              <a:rPr dirty="0" sz="1750" spc="30">
                <a:solidFill>
                  <a:srgbClr val="151616"/>
                </a:solidFill>
                <a:latin typeface="Book Antiqua"/>
                <a:cs typeface="Book Antiqua"/>
              </a:rPr>
              <a:t>помощью </a:t>
            </a:r>
            <a:r>
              <a:rPr dirty="0" sz="1750" spc="25">
                <a:solidFill>
                  <a:srgbClr val="151616"/>
                </a:solidFill>
                <a:latin typeface="Book Antiqua"/>
                <a:cs typeface="Book Antiqua"/>
              </a:rPr>
              <a:t>укрепления  фундаментов удалось остановить падение </a:t>
            </a:r>
            <a:r>
              <a:rPr dirty="0" sz="1750" spc="30">
                <a:solidFill>
                  <a:srgbClr val="151616"/>
                </a:solidFill>
                <a:latin typeface="Book Antiqua"/>
                <a:cs typeface="Book Antiqua"/>
              </a:rPr>
              <a:t>башни Сююмбике. В </a:t>
            </a:r>
            <a:r>
              <a:rPr dirty="0" sz="1750" spc="20">
                <a:solidFill>
                  <a:srgbClr val="151616"/>
                </a:solidFill>
                <a:latin typeface="Book Antiqua"/>
                <a:cs typeface="Book Antiqua"/>
              </a:rPr>
              <a:t>это </a:t>
            </a:r>
            <a:r>
              <a:rPr dirty="0" sz="1750" spc="25">
                <a:solidFill>
                  <a:srgbClr val="151616"/>
                </a:solidFill>
                <a:latin typeface="Book Antiqua"/>
                <a:cs typeface="Book Antiqua"/>
              </a:rPr>
              <a:t>время полностью  отреставрирован губернаторский дворец </a:t>
            </a:r>
            <a:r>
              <a:rPr dirty="0" sz="1750" spc="30">
                <a:solidFill>
                  <a:srgbClr val="151616"/>
                </a:solidFill>
                <a:latin typeface="Book Antiqua"/>
                <a:cs typeface="Book Antiqua"/>
              </a:rPr>
              <a:t>и </a:t>
            </a:r>
            <a:r>
              <a:rPr dirty="0" sz="1750" spc="25">
                <a:solidFill>
                  <a:srgbClr val="151616"/>
                </a:solidFill>
                <a:latin typeface="Book Antiqua"/>
                <a:cs typeface="Book Antiqua"/>
              </a:rPr>
              <a:t>Дворцовая</a:t>
            </a:r>
            <a:r>
              <a:rPr dirty="0" sz="1750" spc="-55">
                <a:solidFill>
                  <a:srgbClr val="151616"/>
                </a:solidFill>
                <a:latin typeface="Book Antiqua"/>
                <a:cs typeface="Book Antiqua"/>
              </a:rPr>
              <a:t> </a:t>
            </a:r>
            <a:r>
              <a:rPr dirty="0" sz="1750" spc="25">
                <a:solidFill>
                  <a:srgbClr val="151616"/>
                </a:solidFill>
                <a:latin typeface="Book Antiqua"/>
                <a:cs typeface="Book Antiqua"/>
              </a:rPr>
              <a:t>церковь.</a:t>
            </a:r>
            <a:endParaRPr sz="1750">
              <a:latin typeface="Book Antiqua"/>
              <a:cs typeface="Book Antiqua"/>
            </a:endParaRPr>
          </a:p>
        </p:txBody>
      </p:sp>
      <p:sp>
        <p:nvSpPr>
          <p:cNvPr id="7" name="object 7"/>
          <p:cNvSpPr txBox="1">
            <a:spLocks noGrp="1"/>
          </p:cNvSpPr>
          <p:nvPr>
            <p:ph type="title"/>
          </p:nvPr>
        </p:nvSpPr>
        <p:spPr>
          <a:xfrm>
            <a:off x="4873573" y="207419"/>
            <a:ext cx="1017269" cy="391160"/>
          </a:xfrm>
          <a:prstGeom prst="rect"/>
        </p:spPr>
        <p:txBody>
          <a:bodyPr wrap="square" lIns="0" tIns="12700" rIns="0" bIns="0" rtlCol="0" vert="horz">
            <a:spAutoFit/>
          </a:bodyPr>
          <a:lstStyle/>
          <a:p>
            <a:pPr marL="12700">
              <a:lnSpc>
                <a:spcPct val="100000"/>
              </a:lnSpc>
              <a:spcBef>
                <a:spcPts val="100"/>
              </a:spcBef>
            </a:pPr>
            <a:r>
              <a:rPr dirty="0"/>
              <a:t>XX</a:t>
            </a:r>
            <a:r>
              <a:rPr dirty="0" spc="-90"/>
              <a:t> </a:t>
            </a:r>
            <a:r>
              <a:rPr dirty="0"/>
              <a:t>век</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190" y="176189"/>
            <a:ext cx="10278110" cy="7028180"/>
            <a:chOff x="212190" y="176189"/>
            <a:chExt cx="10278110" cy="7028180"/>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568269" y="421981"/>
            <a:ext cx="9638665" cy="2572385"/>
          </a:xfrm>
          <a:prstGeom prst="rect">
            <a:avLst/>
          </a:prstGeom>
        </p:spPr>
        <p:txBody>
          <a:bodyPr wrap="square" lIns="0" tIns="2540" rIns="0" bIns="0" rtlCol="0" vert="horz">
            <a:spAutoFit/>
          </a:bodyPr>
          <a:lstStyle/>
          <a:p>
            <a:pPr marL="12700" marR="5080">
              <a:lnSpc>
                <a:spcPct val="103600"/>
              </a:lnSpc>
              <a:spcBef>
                <a:spcPts val="20"/>
              </a:spcBef>
            </a:pPr>
            <a:r>
              <a:rPr dirty="0" sz="1800">
                <a:solidFill>
                  <a:srgbClr val="151616"/>
                </a:solidFill>
                <a:latin typeface="Book Antiqua"/>
                <a:cs typeface="Book Antiqua"/>
              </a:rPr>
              <a:t>Также были отреставрированы четыре здания, входящие в комплекс Пушечного двора.</a:t>
            </a:r>
            <a:r>
              <a:rPr dirty="0" sz="1800" spc="-95">
                <a:solidFill>
                  <a:srgbClr val="151616"/>
                </a:solidFill>
                <a:latin typeface="Book Antiqua"/>
                <a:cs typeface="Book Antiqua"/>
              </a:rPr>
              <a:t> </a:t>
            </a:r>
            <a:r>
              <a:rPr dirty="0" sz="1800">
                <a:solidFill>
                  <a:srgbClr val="151616"/>
                </a:solidFill>
                <a:latin typeface="Book Antiqua"/>
                <a:cs typeface="Book Antiqua"/>
              </a:rPr>
              <a:t>В  комплексе Архиерейского двора отреставрирован кафедральный Благовещенский  собор. </a:t>
            </a:r>
            <a:r>
              <a:rPr dirty="0" sz="1800" b="1">
                <a:solidFill>
                  <a:srgbClr val="151616"/>
                </a:solidFill>
                <a:latin typeface="Book Antiqua"/>
                <a:cs typeface="Book Antiqua"/>
              </a:rPr>
              <a:t>В 1995 </a:t>
            </a:r>
            <a:r>
              <a:rPr dirty="0" sz="1800" spc="-5" b="1">
                <a:solidFill>
                  <a:srgbClr val="151616"/>
                </a:solidFill>
                <a:latin typeface="Book Antiqua"/>
                <a:cs typeface="Book Antiqua"/>
              </a:rPr>
              <a:t>году </a:t>
            </a:r>
            <a:r>
              <a:rPr dirty="0" sz="1800" b="1">
                <a:solidFill>
                  <a:srgbClr val="151616"/>
                </a:solidFill>
                <a:latin typeface="Book Antiqua"/>
                <a:cs typeface="Book Antiqua"/>
              </a:rPr>
              <a:t>начались работы по воссозданию мечети Кул Шариф </a:t>
            </a:r>
            <a:r>
              <a:rPr dirty="0" sz="1800">
                <a:solidFill>
                  <a:srgbClr val="151616"/>
                </a:solidFill>
                <a:latin typeface="Book Antiqua"/>
                <a:cs typeface="Book Antiqua"/>
              </a:rPr>
              <a:t>и  реставрации интерьеров: раскрытию фресок, воссозданию иконостаса кафедрального  </a:t>
            </a:r>
            <a:r>
              <a:rPr dirty="0" sz="1800" b="1">
                <a:solidFill>
                  <a:srgbClr val="151616"/>
                </a:solidFill>
                <a:latin typeface="Book Antiqua"/>
                <a:cs typeface="Book Antiqua"/>
              </a:rPr>
              <a:t>Благовещенского собора</a:t>
            </a:r>
            <a:r>
              <a:rPr dirty="0" sz="1800">
                <a:solidFill>
                  <a:srgbClr val="151616"/>
                </a:solidFill>
                <a:latin typeface="Book Antiqua"/>
                <a:cs typeface="Book Antiqua"/>
              </a:rPr>
              <a:t>. Комплекс мечети был изначально запланирован как  культовый, культурно-просветительский и мемориальный центр, поэтому в нижнем  этаже здания разместили Музей</a:t>
            </a:r>
            <a:r>
              <a:rPr dirty="0" sz="1800" spc="-5">
                <a:solidFill>
                  <a:srgbClr val="151616"/>
                </a:solidFill>
                <a:latin typeface="Book Antiqua"/>
                <a:cs typeface="Book Antiqua"/>
              </a:rPr>
              <a:t> </a:t>
            </a:r>
            <a:r>
              <a:rPr dirty="0" sz="1800">
                <a:solidFill>
                  <a:srgbClr val="151616"/>
                </a:solidFill>
                <a:latin typeface="Book Antiqua"/>
                <a:cs typeface="Book Antiqua"/>
              </a:rPr>
              <a:t>Ислама.</a:t>
            </a:r>
            <a:endParaRPr sz="1800">
              <a:latin typeface="Book Antiqua"/>
              <a:cs typeface="Book Antiqua"/>
            </a:endParaRPr>
          </a:p>
          <a:p>
            <a:pPr marL="12700" marR="786765">
              <a:lnSpc>
                <a:spcPct val="103600"/>
              </a:lnSpc>
            </a:pPr>
            <a:r>
              <a:rPr dirty="0" sz="1800" b="1">
                <a:solidFill>
                  <a:srgbClr val="151616"/>
                </a:solidFill>
                <a:latin typeface="Book Antiqua"/>
                <a:cs typeface="Book Antiqua"/>
              </a:rPr>
              <a:t>30 ноября 2000 года </a:t>
            </a:r>
            <a:r>
              <a:rPr dirty="0" sz="1800">
                <a:solidFill>
                  <a:srgbClr val="151616"/>
                </a:solidFill>
                <a:latin typeface="Book Antiqua"/>
                <a:cs typeface="Book Antiqua"/>
              </a:rPr>
              <a:t>на сессии Комитета по Всемирному наследию ЮНЕСКО</a:t>
            </a:r>
            <a:r>
              <a:rPr dirty="0" sz="1800" spc="-110">
                <a:solidFill>
                  <a:srgbClr val="151616"/>
                </a:solidFill>
                <a:latin typeface="Book Antiqua"/>
                <a:cs typeface="Book Antiqua"/>
              </a:rPr>
              <a:t> </a:t>
            </a:r>
            <a:r>
              <a:rPr dirty="0" sz="1800" b="1">
                <a:solidFill>
                  <a:srgbClr val="151616"/>
                </a:solidFill>
                <a:latin typeface="Book Antiqua"/>
                <a:cs typeface="Book Antiqua"/>
              </a:rPr>
              <a:t>был  включён </a:t>
            </a:r>
            <a:r>
              <a:rPr dirty="0" sz="1800" spc="-5" b="1">
                <a:solidFill>
                  <a:srgbClr val="151616"/>
                </a:solidFill>
                <a:latin typeface="Book Antiqua"/>
                <a:cs typeface="Book Antiqua"/>
              </a:rPr>
              <a:t>в </a:t>
            </a:r>
            <a:r>
              <a:rPr dirty="0" sz="1800" b="1">
                <a:solidFill>
                  <a:srgbClr val="151616"/>
                </a:solidFill>
                <a:latin typeface="Book Antiqua"/>
                <a:cs typeface="Book Antiqua"/>
              </a:rPr>
              <a:t>список Всемирного наследия</a:t>
            </a:r>
            <a:r>
              <a:rPr dirty="0" sz="1800" spc="-5" b="1">
                <a:solidFill>
                  <a:srgbClr val="151616"/>
                </a:solidFill>
                <a:latin typeface="Book Antiqua"/>
                <a:cs typeface="Book Antiqua"/>
              </a:rPr>
              <a:t> ЮНЕСКО</a:t>
            </a:r>
            <a:r>
              <a:rPr dirty="0" sz="1800" spc="-5">
                <a:solidFill>
                  <a:srgbClr val="151616"/>
                </a:solidFill>
                <a:latin typeface="Book Antiqua"/>
                <a:cs typeface="Book Antiqua"/>
              </a:rPr>
              <a:t>.</a:t>
            </a:r>
            <a:endParaRPr sz="1800">
              <a:latin typeface="Book Antiqua"/>
              <a:cs typeface="Book Antiqua"/>
            </a:endParaRPr>
          </a:p>
        </p:txBody>
      </p:sp>
      <p:grpSp>
        <p:nvGrpSpPr>
          <p:cNvPr id="6" name="object 6"/>
          <p:cNvGrpSpPr/>
          <p:nvPr/>
        </p:nvGrpSpPr>
        <p:grpSpPr>
          <a:xfrm>
            <a:off x="558614" y="3153811"/>
            <a:ext cx="9649460" cy="3649345"/>
            <a:chOff x="558614" y="3153811"/>
            <a:chExt cx="9649460" cy="3649345"/>
          </a:xfrm>
        </p:grpSpPr>
        <p:pic>
          <p:nvPicPr>
            <p:cNvPr id="7" name="object 7"/>
            <p:cNvPicPr/>
            <p:nvPr/>
          </p:nvPicPr>
          <p:blipFill>
            <a:blip r:embed="rId2" cstate="print"/>
            <a:stretch>
              <a:fillRect/>
            </a:stretch>
          </p:blipFill>
          <p:spPr>
            <a:xfrm>
              <a:off x="558614" y="3153811"/>
              <a:ext cx="5473183" cy="3648788"/>
            </a:xfrm>
            <a:prstGeom prst="rect">
              <a:avLst/>
            </a:prstGeom>
          </p:spPr>
        </p:pic>
        <p:pic>
          <p:nvPicPr>
            <p:cNvPr id="8" name="object 8"/>
            <p:cNvPicPr/>
            <p:nvPr/>
          </p:nvPicPr>
          <p:blipFill>
            <a:blip r:embed="rId3" cstate="print"/>
            <a:stretch>
              <a:fillRect/>
            </a:stretch>
          </p:blipFill>
          <p:spPr>
            <a:xfrm>
              <a:off x="6298045" y="3155506"/>
              <a:ext cx="3909586" cy="3128713"/>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190" y="176189"/>
            <a:ext cx="10278110" cy="7028180"/>
            <a:chOff x="212190" y="176189"/>
            <a:chExt cx="10278110" cy="7028180"/>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a:spLocks noGrp="1"/>
          </p:cNvSpPr>
          <p:nvPr>
            <p:ph type="title"/>
          </p:nvPr>
        </p:nvSpPr>
        <p:spPr>
          <a:xfrm>
            <a:off x="4198785" y="228025"/>
            <a:ext cx="2310765" cy="391160"/>
          </a:xfrm>
          <a:prstGeom prst="rect"/>
        </p:spPr>
        <p:txBody>
          <a:bodyPr wrap="square" lIns="0" tIns="12700" rIns="0" bIns="0" rtlCol="0" vert="horz">
            <a:spAutoFit/>
          </a:bodyPr>
          <a:lstStyle/>
          <a:p>
            <a:pPr marL="12700">
              <a:lnSpc>
                <a:spcPct val="100000"/>
              </a:lnSpc>
              <a:spcBef>
                <a:spcPts val="100"/>
              </a:spcBef>
            </a:pPr>
            <a:r>
              <a:rPr dirty="0"/>
              <a:t>Башни</a:t>
            </a:r>
            <a:r>
              <a:rPr dirty="0" spc="-85"/>
              <a:t> </a:t>
            </a:r>
            <a:r>
              <a:rPr dirty="0"/>
              <a:t>Кремля</a:t>
            </a:r>
          </a:p>
        </p:txBody>
      </p:sp>
      <p:grpSp>
        <p:nvGrpSpPr>
          <p:cNvPr id="6" name="object 6"/>
          <p:cNvGrpSpPr/>
          <p:nvPr/>
        </p:nvGrpSpPr>
        <p:grpSpPr>
          <a:xfrm>
            <a:off x="440708" y="683168"/>
            <a:ext cx="9762490" cy="6247765"/>
            <a:chOff x="440708" y="683168"/>
            <a:chExt cx="9762490" cy="6247765"/>
          </a:xfrm>
        </p:grpSpPr>
        <p:sp>
          <p:nvSpPr>
            <p:cNvPr id="7" name="object 7"/>
            <p:cNvSpPr/>
            <p:nvPr/>
          </p:nvSpPr>
          <p:spPr>
            <a:xfrm>
              <a:off x="444308" y="686768"/>
              <a:ext cx="4694555" cy="3103880"/>
            </a:xfrm>
            <a:custGeom>
              <a:avLst/>
              <a:gdLst/>
              <a:ahLst/>
              <a:cxnLst/>
              <a:rect l="l" t="t" r="r" b="b"/>
              <a:pathLst>
                <a:path w="4694555" h="3103879">
                  <a:moveTo>
                    <a:pt x="4694303" y="0"/>
                  </a:moveTo>
                  <a:lnTo>
                    <a:pt x="0" y="0"/>
                  </a:lnTo>
                  <a:lnTo>
                    <a:pt x="0" y="3103599"/>
                  </a:lnTo>
                  <a:lnTo>
                    <a:pt x="4694303" y="3103599"/>
                  </a:lnTo>
                  <a:lnTo>
                    <a:pt x="4694303" y="0"/>
                  </a:lnTo>
                  <a:close/>
                </a:path>
              </a:pathLst>
            </a:custGeom>
            <a:solidFill>
              <a:srgbClr val="001627"/>
            </a:solidFill>
          </p:spPr>
          <p:txBody>
            <a:bodyPr wrap="square" lIns="0" tIns="0" rIns="0" bIns="0" rtlCol="0"/>
            <a:lstStyle/>
            <a:p/>
          </p:txBody>
        </p:sp>
        <p:sp>
          <p:nvSpPr>
            <p:cNvPr id="8" name="object 8"/>
            <p:cNvSpPr/>
            <p:nvPr/>
          </p:nvSpPr>
          <p:spPr>
            <a:xfrm>
              <a:off x="444308" y="686768"/>
              <a:ext cx="4694555" cy="3103880"/>
            </a:xfrm>
            <a:custGeom>
              <a:avLst/>
              <a:gdLst/>
              <a:ahLst/>
              <a:cxnLst/>
              <a:rect l="l" t="t" r="r" b="b"/>
              <a:pathLst>
                <a:path w="4694555" h="3103879">
                  <a:moveTo>
                    <a:pt x="0" y="0"/>
                  </a:moveTo>
                  <a:lnTo>
                    <a:pt x="4694303" y="0"/>
                  </a:lnTo>
                  <a:lnTo>
                    <a:pt x="4694303" y="3103599"/>
                  </a:lnTo>
                  <a:lnTo>
                    <a:pt x="0" y="3103599"/>
                  </a:lnTo>
                  <a:lnTo>
                    <a:pt x="0" y="0"/>
                  </a:lnTo>
                  <a:close/>
                </a:path>
              </a:pathLst>
            </a:custGeom>
            <a:ln w="7199">
              <a:solidFill>
                <a:srgbClr val="151616"/>
              </a:solidFill>
            </a:ln>
          </p:spPr>
          <p:txBody>
            <a:bodyPr wrap="square" lIns="0" tIns="0" rIns="0" bIns="0" rtlCol="0"/>
            <a:lstStyle/>
            <a:p/>
          </p:txBody>
        </p:sp>
        <p:sp>
          <p:nvSpPr>
            <p:cNvPr id="9" name="object 9"/>
            <p:cNvSpPr/>
            <p:nvPr/>
          </p:nvSpPr>
          <p:spPr>
            <a:xfrm>
              <a:off x="5367200" y="3853864"/>
              <a:ext cx="4832350" cy="3073400"/>
            </a:xfrm>
            <a:custGeom>
              <a:avLst/>
              <a:gdLst/>
              <a:ahLst/>
              <a:cxnLst/>
              <a:rect l="l" t="t" r="r" b="b"/>
              <a:pathLst>
                <a:path w="4832350" h="3073400">
                  <a:moveTo>
                    <a:pt x="4832341" y="0"/>
                  </a:moveTo>
                  <a:lnTo>
                    <a:pt x="0" y="0"/>
                  </a:lnTo>
                  <a:lnTo>
                    <a:pt x="0" y="3073403"/>
                  </a:lnTo>
                  <a:lnTo>
                    <a:pt x="4832341" y="3073403"/>
                  </a:lnTo>
                  <a:lnTo>
                    <a:pt x="4832341" y="0"/>
                  </a:lnTo>
                  <a:close/>
                </a:path>
              </a:pathLst>
            </a:custGeom>
            <a:solidFill>
              <a:srgbClr val="001627"/>
            </a:solidFill>
          </p:spPr>
          <p:txBody>
            <a:bodyPr wrap="square" lIns="0" tIns="0" rIns="0" bIns="0" rtlCol="0"/>
            <a:lstStyle/>
            <a:p/>
          </p:txBody>
        </p:sp>
        <p:sp>
          <p:nvSpPr>
            <p:cNvPr id="10" name="object 10"/>
            <p:cNvSpPr/>
            <p:nvPr/>
          </p:nvSpPr>
          <p:spPr>
            <a:xfrm>
              <a:off x="5367200" y="3853864"/>
              <a:ext cx="4832350" cy="3073400"/>
            </a:xfrm>
            <a:custGeom>
              <a:avLst/>
              <a:gdLst/>
              <a:ahLst/>
              <a:cxnLst/>
              <a:rect l="l" t="t" r="r" b="b"/>
              <a:pathLst>
                <a:path w="4832350" h="3073400">
                  <a:moveTo>
                    <a:pt x="0" y="0"/>
                  </a:moveTo>
                  <a:lnTo>
                    <a:pt x="4832341" y="0"/>
                  </a:lnTo>
                  <a:lnTo>
                    <a:pt x="4832341" y="3073403"/>
                  </a:lnTo>
                  <a:lnTo>
                    <a:pt x="0" y="3073403"/>
                  </a:lnTo>
                  <a:lnTo>
                    <a:pt x="0" y="0"/>
                  </a:lnTo>
                  <a:close/>
                </a:path>
              </a:pathLst>
            </a:custGeom>
            <a:ln w="7199">
              <a:solidFill>
                <a:srgbClr val="151616"/>
              </a:solidFill>
            </a:ln>
          </p:spPr>
          <p:txBody>
            <a:bodyPr wrap="square" lIns="0" tIns="0" rIns="0" bIns="0" rtlCol="0"/>
            <a:lstStyle/>
            <a:p/>
          </p:txBody>
        </p:sp>
        <p:pic>
          <p:nvPicPr>
            <p:cNvPr id="11" name="object 11"/>
            <p:cNvPicPr/>
            <p:nvPr/>
          </p:nvPicPr>
          <p:blipFill>
            <a:blip r:embed="rId2" cstate="print"/>
            <a:stretch>
              <a:fillRect/>
            </a:stretch>
          </p:blipFill>
          <p:spPr>
            <a:xfrm>
              <a:off x="549835" y="775150"/>
              <a:ext cx="1946655" cy="2919982"/>
            </a:xfrm>
            <a:prstGeom prst="rect">
              <a:avLst/>
            </a:prstGeom>
          </p:spPr>
        </p:pic>
        <p:pic>
          <p:nvPicPr>
            <p:cNvPr id="12" name="object 12"/>
            <p:cNvPicPr/>
            <p:nvPr/>
          </p:nvPicPr>
          <p:blipFill>
            <a:blip r:embed="rId3" cstate="print"/>
            <a:stretch>
              <a:fillRect/>
            </a:stretch>
          </p:blipFill>
          <p:spPr>
            <a:xfrm>
              <a:off x="2847964" y="774118"/>
              <a:ext cx="2181376" cy="2909410"/>
            </a:xfrm>
            <a:prstGeom prst="rect">
              <a:avLst/>
            </a:prstGeom>
          </p:spPr>
        </p:pic>
        <p:pic>
          <p:nvPicPr>
            <p:cNvPr id="13" name="object 13"/>
            <p:cNvPicPr/>
            <p:nvPr/>
          </p:nvPicPr>
          <p:blipFill>
            <a:blip r:embed="rId4" cstate="print"/>
            <a:stretch>
              <a:fillRect/>
            </a:stretch>
          </p:blipFill>
          <p:spPr>
            <a:xfrm>
              <a:off x="5460998" y="3936437"/>
              <a:ext cx="2233407" cy="2844803"/>
            </a:xfrm>
            <a:prstGeom prst="rect">
              <a:avLst/>
            </a:prstGeom>
          </p:spPr>
        </p:pic>
        <p:pic>
          <p:nvPicPr>
            <p:cNvPr id="14" name="object 14"/>
            <p:cNvPicPr/>
            <p:nvPr/>
          </p:nvPicPr>
          <p:blipFill>
            <a:blip r:embed="rId5" cstate="print"/>
            <a:stretch>
              <a:fillRect/>
            </a:stretch>
          </p:blipFill>
          <p:spPr>
            <a:xfrm>
              <a:off x="8006780" y="3942770"/>
              <a:ext cx="2104502" cy="2838437"/>
            </a:xfrm>
            <a:prstGeom prst="rect">
              <a:avLst/>
            </a:prstGeom>
          </p:spPr>
        </p:pic>
      </p:grpSp>
      <p:sp>
        <p:nvSpPr>
          <p:cNvPr id="15" name="object 15"/>
          <p:cNvSpPr txBox="1"/>
          <p:nvPr/>
        </p:nvSpPr>
        <p:spPr>
          <a:xfrm>
            <a:off x="570312" y="3927177"/>
            <a:ext cx="2032000" cy="1781175"/>
          </a:xfrm>
          <a:prstGeom prst="rect">
            <a:avLst/>
          </a:prstGeom>
        </p:spPr>
        <p:txBody>
          <a:bodyPr wrap="square" lIns="0" tIns="4445" rIns="0" bIns="0" rtlCol="0" vert="horz">
            <a:spAutoFit/>
          </a:bodyPr>
          <a:lstStyle/>
          <a:p>
            <a:pPr algn="ctr" marL="12700" marR="5080" indent="-635">
              <a:lnSpc>
                <a:spcPct val="103299"/>
              </a:lnSpc>
              <a:spcBef>
                <a:spcPts val="35"/>
              </a:spcBef>
            </a:pPr>
            <a:r>
              <a:rPr dirty="0" sz="1600" b="1">
                <a:solidFill>
                  <a:srgbClr val="151616"/>
                </a:solidFill>
                <a:latin typeface="Book Antiqua"/>
                <a:cs typeface="Book Antiqua"/>
              </a:rPr>
              <a:t>Спасская Башня  </a:t>
            </a:r>
            <a:r>
              <a:rPr dirty="0" sz="1600">
                <a:solidFill>
                  <a:srgbClr val="151616"/>
                </a:solidFill>
                <a:latin typeface="Book Antiqua"/>
                <a:cs typeface="Book Antiqua"/>
              </a:rPr>
              <a:t>Построена во 2  половине XVI века  псковскими</a:t>
            </a:r>
            <a:r>
              <a:rPr dirty="0" sz="1600" spc="-95">
                <a:solidFill>
                  <a:srgbClr val="151616"/>
                </a:solidFill>
                <a:latin typeface="Book Antiqua"/>
                <a:cs typeface="Book Antiqua"/>
              </a:rPr>
              <a:t> </a:t>
            </a:r>
            <a:r>
              <a:rPr dirty="0" sz="1600">
                <a:solidFill>
                  <a:srgbClr val="151616"/>
                </a:solidFill>
                <a:latin typeface="Book Antiqua"/>
                <a:cs typeface="Book Antiqua"/>
              </a:rPr>
              <a:t>зодчими  Иваном Ширяем и  Постником  Яковлевым.</a:t>
            </a:r>
            <a:endParaRPr sz="1600">
              <a:latin typeface="Book Antiqua"/>
              <a:cs typeface="Book Antiqua"/>
            </a:endParaRPr>
          </a:p>
        </p:txBody>
      </p:sp>
      <p:sp>
        <p:nvSpPr>
          <p:cNvPr id="16" name="object 16"/>
          <p:cNvSpPr txBox="1"/>
          <p:nvPr/>
        </p:nvSpPr>
        <p:spPr>
          <a:xfrm>
            <a:off x="2889981" y="3923988"/>
            <a:ext cx="2230755" cy="2538730"/>
          </a:xfrm>
          <a:prstGeom prst="rect">
            <a:avLst/>
          </a:prstGeom>
        </p:spPr>
        <p:txBody>
          <a:bodyPr wrap="square" lIns="0" tIns="4445" rIns="0" bIns="0" rtlCol="0" vert="horz">
            <a:spAutoFit/>
          </a:bodyPr>
          <a:lstStyle/>
          <a:p>
            <a:pPr algn="ctr" marL="12700" marR="5080" indent="-635">
              <a:lnSpc>
                <a:spcPct val="103400"/>
              </a:lnSpc>
              <a:spcBef>
                <a:spcPts val="35"/>
              </a:spcBef>
            </a:pPr>
            <a:r>
              <a:rPr dirty="0" sz="1600" b="1">
                <a:solidFill>
                  <a:srgbClr val="151616"/>
                </a:solidFill>
                <a:latin typeface="Book Antiqua"/>
                <a:cs typeface="Book Antiqua"/>
              </a:rPr>
              <a:t>Юго-Западная башня  </a:t>
            </a:r>
            <a:r>
              <a:rPr dirty="0" sz="1600">
                <a:solidFill>
                  <a:srgbClr val="151616"/>
                </a:solidFill>
                <a:latin typeface="Book Antiqua"/>
                <a:cs typeface="Book Antiqua"/>
              </a:rPr>
              <a:t>построена  одновременно со  Спасской башней  псковскими</a:t>
            </a:r>
            <a:r>
              <a:rPr dirty="0" sz="1600" spc="-95">
                <a:solidFill>
                  <a:srgbClr val="151616"/>
                </a:solidFill>
                <a:latin typeface="Book Antiqua"/>
                <a:cs typeface="Book Antiqua"/>
              </a:rPr>
              <a:t> </a:t>
            </a:r>
            <a:r>
              <a:rPr dirty="0" sz="1600">
                <a:solidFill>
                  <a:srgbClr val="151616"/>
                </a:solidFill>
                <a:latin typeface="Book Antiqua"/>
                <a:cs typeface="Book Antiqua"/>
              </a:rPr>
              <a:t>мастерами  и является  классическим  образцом псковского  стиля</a:t>
            </a:r>
            <a:r>
              <a:rPr dirty="0" sz="1600" spc="-100">
                <a:solidFill>
                  <a:srgbClr val="151616"/>
                </a:solidFill>
                <a:latin typeface="Book Antiqua"/>
                <a:cs typeface="Book Antiqua"/>
              </a:rPr>
              <a:t> </a:t>
            </a:r>
            <a:r>
              <a:rPr dirty="0" sz="1600">
                <a:solidFill>
                  <a:srgbClr val="151616"/>
                </a:solidFill>
                <a:latin typeface="Book Antiqua"/>
                <a:cs typeface="Book Antiqua"/>
              </a:rPr>
              <a:t>оборонительных  сооружений.</a:t>
            </a:r>
            <a:endParaRPr sz="1600">
              <a:latin typeface="Book Antiqua"/>
              <a:cs typeface="Book Antiqua"/>
            </a:endParaRPr>
          </a:p>
        </p:txBody>
      </p:sp>
      <p:sp>
        <p:nvSpPr>
          <p:cNvPr id="17" name="object 17"/>
          <p:cNvSpPr txBox="1"/>
          <p:nvPr/>
        </p:nvSpPr>
        <p:spPr>
          <a:xfrm>
            <a:off x="5498349" y="1453837"/>
            <a:ext cx="2132330" cy="2275205"/>
          </a:xfrm>
          <a:prstGeom prst="rect">
            <a:avLst/>
          </a:prstGeom>
        </p:spPr>
        <p:txBody>
          <a:bodyPr wrap="square" lIns="0" tIns="22860" rIns="0" bIns="0" rtlCol="0" vert="horz">
            <a:spAutoFit/>
          </a:bodyPr>
          <a:lstStyle/>
          <a:p>
            <a:pPr algn="ctr" marL="219075" marR="211454">
              <a:lnSpc>
                <a:spcPts val="1900"/>
              </a:lnSpc>
              <a:spcBef>
                <a:spcPts val="180"/>
              </a:spcBef>
            </a:pPr>
            <a:r>
              <a:rPr dirty="0" sz="1600" b="1">
                <a:solidFill>
                  <a:srgbClr val="151616"/>
                </a:solidFill>
                <a:latin typeface="Book Antiqua"/>
                <a:cs typeface="Book Antiqua"/>
              </a:rPr>
              <a:t>Преображенская  </a:t>
            </a:r>
            <a:r>
              <a:rPr dirty="0" sz="1600" b="1">
                <a:solidFill>
                  <a:srgbClr val="151616"/>
                </a:solidFill>
                <a:latin typeface="Book Antiqua"/>
                <a:cs typeface="Book Antiqua"/>
              </a:rPr>
              <a:t>башня.</a:t>
            </a:r>
            <a:endParaRPr sz="1600">
              <a:latin typeface="Book Antiqua"/>
              <a:cs typeface="Book Antiqua"/>
            </a:endParaRPr>
          </a:p>
          <a:p>
            <a:pPr algn="ctr">
              <a:lnSpc>
                <a:spcPts val="1905"/>
              </a:lnSpc>
            </a:pPr>
            <a:r>
              <a:rPr dirty="0" sz="1600">
                <a:solidFill>
                  <a:srgbClr val="151616"/>
                </a:solidFill>
                <a:latin typeface="Book Antiqua"/>
                <a:cs typeface="Book Antiqua"/>
              </a:rPr>
              <a:t>Название</a:t>
            </a:r>
            <a:r>
              <a:rPr dirty="0" sz="1600" spc="-10">
                <a:solidFill>
                  <a:srgbClr val="151616"/>
                </a:solidFill>
                <a:latin typeface="Book Antiqua"/>
                <a:cs typeface="Book Antiqua"/>
              </a:rPr>
              <a:t> </a:t>
            </a:r>
            <a:r>
              <a:rPr dirty="0" sz="1600">
                <a:solidFill>
                  <a:srgbClr val="151616"/>
                </a:solidFill>
                <a:latin typeface="Book Antiqua"/>
                <a:cs typeface="Book Antiqua"/>
              </a:rPr>
              <a:t>башня</a:t>
            </a:r>
            <a:endParaRPr sz="1600">
              <a:latin typeface="Book Antiqua"/>
              <a:cs typeface="Book Antiqua"/>
            </a:endParaRPr>
          </a:p>
          <a:p>
            <a:pPr algn="ctr" marL="12700" marR="5080" indent="-635">
              <a:lnSpc>
                <a:spcPct val="103600"/>
              </a:lnSpc>
            </a:pPr>
            <a:r>
              <a:rPr dirty="0" sz="1600">
                <a:solidFill>
                  <a:srgbClr val="151616"/>
                </a:solidFill>
                <a:latin typeface="Book Antiqua"/>
                <a:cs typeface="Book Antiqua"/>
              </a:rPr>
              <a:t>получила от Спасо-  Преображенского  монастыря кремля,  который она  огораживала с</a:t>
            </a:r>
            <a:r>
              <a:rPr dirty="0" sz="1600" spc="-100">
                <a:solidFill>
                  <a:srgbClr val="151616"/>
                </a:solidFill>
                <a:latin typeface="Book Antiqua"/>
                <a:cs typeface="Book Antiqua"/>
              </a:rPr>
              <a:t> </a:t>
            </a:r>
            <a:r>
              <a:rPr dirty="0" sz="1600">
                <a:solidFill>
                  <a:srgbClr val="151616"/>
                </a:solidFill>
                <a:latin typeface="Book Antiqua"/>
                <a:cs typeface="Book Antiqua"/>
              </a:rPr>
              <a:t>северо-  запада.</a:t>
            </a:r>
            <a:endParaRPr sz="1600">
              <a:latin typeface="Book Antiqua"/>
              <a:cs typeface="Book Antiqua"/>
            </a:endParaRPr>
          </a:p>
        </p:txBody>
      </p:sp>
      <p:sp>
        <p:nvSpPr>
          <p:cNvPr id="18" name="object 18"/>
          <p:cNvSpPr txBox="1"/>
          <p:nvPr/>
        </p:nvSpPr>
        <p:spPr>
          <a:xfrm>
            <a:off x="7974191" y="1453833"/>
            <a:ext cx="2159000" cy="1770380"/>
          </a:xfrm>
          <a:prstGeom prst="rect">
            <a:avLst/>
          </a:prstGeom>
        </p:spPr>
        <p:txBody>
          <a:bodyPr wrap="square" lIns="0" tIns="22860" rIns="0" bIns="0" rtlCol="0" vert="horz">
            <a:spAutoFit/>
          </a:bodyPr>
          <a:lstStyle/>
          <a:p>
            <a:pPr algn="ctr" marL="26034" marR="19050">
              <a:lnSpc>
                <a:spcPts val="1900"/>
              </a:lnSpc>
              <a:spcBef>
                <a:spcPts val="180"/>
              </a:spcBef>
            </a:pPr>
            <a:r>
              <a:rPr dirty="0" sz="1600" b="1">
                <a:solidFill>
                  <a:srgbClr val="151616"/>
                </a:solidFill>
                <a:latin typeface="Book Antiqua"/>
                <a:cs typeface="Book Antiqua"/>
              </a:rPr>
              <a:t>Безымянная</a:t>
            </a:r>
            <a:r>
              <a:rPr dirty="0" sz="1600" spc="-95" b="1">
                <a:solidFill>
                  <a:srgbClr val="151616"/>
                </a:solidFill>
                <a:latin typeface="Book Antiqua"/>
                <a:cs typeface="Book Antiqua"/>
              </a:rPr>
              <a:t> </a:t>
            </a:r>
            <a:r>
              <a:rPr dirty="0" sz="1600" b="1">
                <a:solidFill>
                  <a:srgbClr val="151616"/>
                </a:solidFill>
                <a:latin typeface="Book Antiqua"/>
                <a:cs typeface="Book Antiqua"/>
              </a:rPr>
              <a:t>круглая  башня</a:t>
            </a:r>
            <a:endParaRPr sz="1600">
              <a:latin typeface="Book Antiqua"/>
              <a:cs typeface="Book Antiqua"/>
            </a:endParaRPr>
          </a:p>
          <a:p>
            <a:pPr algn="ctr">
              <a:lnSpc>
                <a:spcPts val="1905"/>
              </a:lnSpc>
            </a:pPr>
            <a:r>
              <a:rPr dirty="0" sz="1600">
                <a:solidFill>
                  <a:srgbClr val="151616"/>
                </a:solidFill>
                <a:latin typeface="Book Antiqua"/>
                <a:cs typeface="Book Antiqua"/>
              </a:rPr>
              <a:t>кирпичной</a:t>
            </a:r>
            <a:endParaRPr sz="1600">
              <a:latin typeface="Book Antiqua"/>
              <a:cs typeface="Book Antiqua"/>
            </a:endParaRPr>
          </a:p>
          <a:p>
            <a:pPr algn="ctr" marL="12700" marR="5080" indent="-635">
              <a:lnSpc>
                <a:spcPct val="103600"/>
              </a:lnSpc>
            </a:pPr>
            <a:r>
              <a:rPr dirty="0" sz="1600">
                <a:solidFill>
                  <a:srgbClr val="151616"/>
                </a:solidFill>
                <a:latin typeface="Book Antiqua"/>
                <a:cs typeface="Book Antiqua"/>
              </a:rPr>
              <a:t>постройки, возведена  предположительно  московскими</a:t>
            </a:r>
            <a:r>
              <a:rPr dirty="0" sz="1600" spc="-95">
                <a:solidFill>
                  <a:srgbClr val="151616"/>
                </a:solidFill>
                <a:latin typeface="Book Antiqua"/>
                <a:cs typeface="Book Antiqua"/>
              </a:rPr>
              <a:t> </a:t>
            </a:r>
            <a:r>
              <a:rPr dirty="0" sz="1600">
                <a:solidFill>
                  <a:srgbClr val="151616"/>
                </a:solidFill>
                <a:latin typeface="Book Antiqua"/>
                <a:cs typeface="Book Antiqua"/>
              </a:rPr>
              <a:t>зодчими </a:t>
            </a:r>
            <a:r>
              <a:rPr dirty="0" sz="1600">
                <a:solidFill>
                  <a:srgbClr val="151616"/>
                </a:solidFill>
                <a:latin typeface="Book Antiqua"/>
                <a:cs typeface="Book Antiqua"/>
              </a:rPr>
              <a:t> </a:t>
            </a:r>
            <a:r>
              <a:rPr dirty="0" sz="1600">
                <a:solidFill>
                  <a:srgbClr val="151616"/>
                </a:solidFill>
                <a:latin typeface="Book Antiqua"/>
                <a:cs typeface="Book Antiqua"/>
              </a:rPr>
              <a:t>в XVII</a:t>
            </a:r>
            <a:r>
              <a:rPr dirty="0" sz="1600" spc="-10">
                <a:solidFill>
                  <a:srgbClr val="151616"/>
                </a:solidFill>
                <a:latin typeface="Book Antiqua"/>
                <a:cs typeface="Book Antiqua"/>
              </a:rPr>
              <a:t> </a:t>
            </a:r>
            <a:r>
              <a:rPr dirty="0" sz="1600">
                <a:solidFill>
                  <a:srgbClr val="151616"/>
                </a:solidFill>
                <a:latin typeface="Book Antiqua"/>
                <a:cs typeface="Book Antiqua"/>
              </a:rPr>
              <a:t>веке.</a:t>
            </a:r>
            <a:endParaRPr sz="1600">
              <a:latin typeface="Book Antiqua"/>
              <a:cs typeface="Book Antiqu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400" y="176399"/>
            <a:ext cx="10277475" cy="7027545"/>
            <a:chOff x="212400" y="176399"/>
            <a:chExt cx="10277475" cy="7027545"/>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pic>
          <p:nvPicPr>
            <p:cNvPr id="5" name="object 5"/>
            <p:cNvPicPr/>
            <p:nvPr/>
          </p:nvPicPr>
          <p:blipFill>
            <a:blip r:embed="rId2" cstate="print"/>
            <a:stretch>
              <a:fillRect/>
            </a:stretch>
          </p:blipFill>
          <p:spPr>
            <a:xfrm>
              <a:off x="456194" y="343082"/>
              <a:ext cx="2900942" cy="3869131"/>
            </a:xfrm>
            <a:prstGeom prst="rect">
              <a:avLst/>
            </a:prstGeom>
          </p:spPr>
        </p:pic>
        <p:pic>
          <p:nvPicPr>
            <p:cNvPr id="6" name="object 6"/>
            <p:cNvPicPr/>
            <p:nvPr/>
          </p:nvPicPr>
          <p:blipFill>
            <a:blip r:embed="rId3" cstate="print"/>
            <a:stretch>
              <a:fillRect/>
            </a:stretch>
          </p:blipFill>
          <p:spPr>
            <a:xfrm>
              <a:off x="3614850" y="4427310"/>
              <a:ext cx="3807005" cy="2365381"/>
            </a:xfrm>
            <a:prstGeom prst="rect">
              <a:avLst/>
            </a:prstGeom>
          </p:spPr>
        </p:pic>
        <p:pic>
          <p:nvPicPr>
            <p:cNvPr id="7" name="object 7"/>
            <p:cNvPicPr/>
            <p:nvPr/>
          </p:nvPicPr>
          <p:blipFill>
            <a:blip r:embed="rId4" cstate="print"/>
            <a:stretch>
              <a:fillRect/>
            </a:stretch>
          </p:blipFill>
          <p:spPr>
            <a:xfrm>
              <a:off x="7676820" y="330384"/>
              <a:ext cx="2666164" cy="3555996"/>
            </a:xfrm>
            <a:prstGeom prst="rect">
              <a:avLst/>
            </a:prstGeom>
          </p:spPr>
        </p:pic>
      </p:grpSp>
      <p:sp>
        <p:nvSpPr>
          <p:cNvPr id="8" name="object 8"/>
          <p:cNvSpPr txBox="1"/>
          <p:nvPr/>
        </p:nvSpPr>
        <p:spPr>
          <a:xfrm>
            <a:off x="629119" y="4397891"/>
            <a:ext cx="2704465" cy="2033905"/>
          </a:xfrm>
          <a:prstGeom prst="rect">
            <a:avLst/>
          </a:prstGeom>
        </p:spPr>
        <p:txBody>
          <a:bodyPr wrap="square" lIns="0" tIns="4445" rIns="0" bIns="0" rtlCol="0" vert="horz">
            <a:spAutoFit/>
          </a:bodyPr>
          <a:lstStyle/>
          <a:p>
            <a:pPr algn="ctr" marL="12700" marR="5080" indent="-635">
              <a:lnSpc>
                <a:spcPct val="103400"/>
              </a:lnSpc>
              <a:spcBef>
                <a:spcPts val="35"/>
              </a:spcBef>
            </a:pPr>
            <a:r>
              <a:rPr dirty="0" sz="1600" b="1">
                <a:solidFill>
                  <a:srgbClr val="151616"/>
                </a:solidFill>
                <a:latin typeface="Book Antiqua"/>
                <a:cs typeface="Book Antiqua"/>
              </a:rPr>
              <a:t>Тайницкая башня  </a:t>
            </a:r>
            <a:r>
              <a:rPr dirty="0" sz="1600">
                <a:solidFill>
                  <a:srgbClr val="151616"/>
                </a:solidFill>
                <a:latin typeface="Book Antiqua"/>
                <a:cs typeface="Book Antiqua"/>
              </a:rPr>
              <a:t>возведена в настоящем</a:t>
            </a:r>
            <a:r>
              <a:rPr dirty="0" sz="1600" spc="-100">
                <a:solidFill>
                  <a:srgbClr val="151616"/>
                </a:solidFill>
                <a:latin typeface="Book Antiqua"/>
                <a:cs typeface="Book Antiqua"/>
              </a:rPr>
              <a:t> </a:t>
            </a:r>
            <a:r>
              <a:rPr dirty="0" sz="1600">
                <a:solidFill>
                  <a:srgbClr val="151616"/>
                </a:solidFill>
                <a:latin typeface="Book Antiqua"/>
                <a:cs typeface="Book Antiqua"/>
              </a:rPr>
              <a:t>виде  в 1550-е годы Постником  Яковлевым, получила  название по потаенному  источнику, из которого  можно было брать воду во  время</a:t>
            </a:r>
            <a:r>
              <a:rPr dirty="0" sz="1600" spc="-5">
                <a:solidFill>
                  <a:srgbClr val="151616"/>
                </a:solidFill>
                <a:latin typeface="Book Antiqua"/>
                <a:cs typeface="Book Antiqua"/>
              </a:rPr>
              <a:t> </a:t>
            </a:r>
            <a:r>
              <a:rPr dirty="0" sz="1600">
                <a:solidFill>
                  <a:srgbClr val="151616"/>
                </a:solidFill>
                <a:latin typeface="Book Antiqua"/>
                <a:cs typeface="Book Antiqua"/>
              </a:rPr>
              <a:t>осады</a:t>
            </a:r>
            <a:endParaRPr sz="1600">
              <a:latin typeface="Book Antiqua"/>
              <a:cs typeface="Book Antiqua"/>
            </a:endParaRPr>
          </a:p>
        </p:txBody>
      </p:sp>
      <p:sp>
        <p:nvSpPr>
          <p:cNvPr id="9" name="object 9"/>
          <p:cNvSpPr txBox="1"/>
          <p:nvPr/>
        </p:nvSpPr>
        <p:spPr>
          <a:xfrm>
            <a:off x="3915896" y="3125927"/>
            <a:ext cx="3261995" cy="1136015"/>
          </a:xfrm>
          <a:prstGeom prst="rect">
            <a:avLst/>
          </a:prstGeom>
        </p:spPr>
        <p:txBody>
          <a:bodyPr wrap="square" lIns="0" tIns="23495" rIns="0" bIns="0" rtlCol="0" vert="horz">
            <a:spAutoFit/>
          </a:bodyPr>
          <a:lstStyle/>
          <a:p>
            <a:pPr algn="ctr" marL="150495" marR="143510">
              <a:lnSpc>
                <a:spcPts val="2140"/>
              </a:lnSpc>
              <a:spcBef>
                <a:spcPts val="185"/>
              </a:spcBef>
            </a:pPr>
            <a:r>
              <a:rPr dirty="0" sz="1800" b="1">
                <a:solidFill>
                  <a:srgbClr val="151616"/>
                </a:solidFill>
                <a:latin typeface="Book Antiqua"/>
                <a:cs typeface="Book Antiqua"/>
              </a:rPr>
              <a:t>Северо-восточная</a:t>
            </a:r>
            <a:r>
              <a:rPr dirty="0" sz="1800" spc="-100" b="1">
                <a:solidFill>
                  <a:srgbClr val="151616"/>
                </a:solidFill>
                <a:latin typeface="Book Antiqua"/>
                <a:cs typeface="Book Antiqua"/>
              </a:rPr>
              <a:t> </a:t>
            </a:r>
            <a:r>
              <a:rPr dirty="0" sz="1800" b="1">
                <a:solidFill>
                  <a:srgbClr val="151616"/>
                </a:solidFill>
                <a:latin typeface="Book Antiqua"/>
                <a:cs typeface="Book Antiqua"/>
              </a:rPr>
              <a:t>круглая  башня</a:t>
            </a:r>
            <a:endParaRPr sz="1800">
              <a:latin typeface="Book Antiqua"/>
              <a:cs typeface="Book Antiqua"/>
            </a:endParaRPr>
          </a:p>
          <a:p>
            <a:pPr algn="ctr">
              <a:lnSpc>
                <a:spcPts val="2140"/>
              </a:lnSpc>
            </a:pPr>
            <a:r>
              <a:rPr dirty="0" sz="1800">
                <a:solidFill>
                  <a:srgbClr val="151616"/>
                </a:solidFill>
                <a:latin typeface="Book Antiqua"/>
                <a:cs typeface="Book Antiqua"/>
              </a:rPr>
              <a:t>разобрана после</a:t>
            </a:r>
            <a:r>
              <a:rPr dirty="0" sz="1800" spc="-80">
                <a:solidFill>
                  <a:srgbClr val="151616"/>
                </a:solidFill>
                <a:latin typeface="Book Antiqua"/>
                <a:cs typeface="Book Antiqua"/>
              </a:rPr>
              <a:t> </a:t>
            </a:r>
            <a:r>
              <a:rPr dirty="0" sz="1800">
                <a:solidFill>
                  <a:srgbClr val="151616"/>
                </a:solidFill>
                <a:latin typeface="Book Antiqua"/>
                <a:cs typeface="Book Antiqua"/>
              </a:rPr>
              <a:t>пугачёвского</a:t>
            </a:r>
            <a:endParaRPr sz="1800">
              <a:latin typeface="Book Antiqua"/>
              <a:cs typeface="Book Antiqua"/>
            </a:endParaRPr>
          </a:p>
          <a:p>
            <a:pPr algn="ctr">
              <a:lnSpc>
                <a:spcPct val="100000"/>
              </a:lnSpc>
              <a:spcBef>
                <a:spcPts val="80"/>
              </a:spcBef>
            </a:pPr>
            <a:r>
              <a:rPr dirty="0" sz="1800">
                <a:solidFill>
                  <a:srgbClr val="151616"/>
                </a:solidFill>
                <a:latin typeface="Book Antiqua"/>
                <a:cs typeface="Book Antiqua"/>
              </a:rPr>
              <a:t>штурма.</a:t>
            </a:r>
            <a:endParaRPr sz="1800">
              <a:latin typeface="Book Antiqua"/>
              <a:cs typeface="Book Antiqua"/>
            </a:endParaRPr>
          </a:p>
        </p:txBody>
      </p:sp>
      <p:sp>
        <p:nvSpPr>
          <p:cNvPr id="10" name="object 10"/>
          <p:cNvSpPr txBox="1"/>
          <p:nvPr/>
        </p:nvSpPr>
        <p:spPr>
          <a:xfrm>
            <a:off x="7717645" y="4261127"/>
            <a:ext cx="2351405" cy="2033905"/>
          </a:xfrm>
          <a:prstGeom prst="rect">
            <a:avLst/>
          </a:prstGeom>
        </p:spPr>
        <p:txBody>
          <a:bodyPr wrap="square" lIns="0" tIns="4445" rIns="0" bIns="0" rtlCol="0" vert="horz">
            <a:spAutoFit/>
          </a:bodyPr>
          <a:lstStyle/>
          <a:p>
            <a:pPr algn="ctr" marL="12700" marR="5080" indent="-635">
              <a:lnSpc>
                <a:spcPct val="103400"/>
              </a:lnSpc>
              <a:spcBef>
                <a:spcPts val="35"/>
              </a:spcBef>
            </a:pPr>
            <a:r>
              <a:rPr dirty="0" sz="1600" b="1">
                <a:solidFill>
                  <a:srgbClr val="151616"/>
                </a:solidFill>
                <a:latin typeface="Book Antiqua"/>
                <a:cs typeface="Book Antiqua"/>
              </a:rPr>
              <a:t>Консисторская башня  </a:t>
            </a:r>
            <a:r>
              <a:rPr dirty="0" sz="1600">
                <a:solidFill>
                  <a:srgbClr val="151616"/>
                </a:solidFill>
                <a:latin typeface="Book Antiqua"/>
                <a:cs typeface="Book Antiqua"/>
              </a:rPr>
              <a:t>построена в кирпиче  московскими зодчими в  XVII веке, название своё  получила в XVIII веке</a:t>
            </a:r>
            <a:r>
              <a:rPr dirty="0" sz="1600" spc="-100">
                <a:solidFill>
                  <a:srgbClr val="151616"/>
                </a:solidFill>
                <a:latin typeface="Book Antiqua"/>
                <a:cs typeface="Book Antiqua"/>
              </a:rPr>
              <a:t> </a:t>
            </a:r>
            <a:r>
              <a:rPr dirty="0" sz="1600">
                <a:solidFill>
                  <a:srgbClr val="151616"/>
                </a:solidFill>
                <a:latin typeface="Book Antiqua"/>
                <a:cs typeface="Book Antiqua"/>
              </a:rPr>
              <a:t>от  находившейся рядом с  башней в кремле  Духовной</a:t>
            </a:r>
            <a:r>
              <a:rPr dirty="0" sz="1600" spc="-60">
                <a:solidFill>
                  <a:srgbClr val="151616"/>
                </a:solidFill>
                <a:latin typeface="Book Antiqua"/>
                <a:cs typeface="Book Antiqua"/>
              </a:rPr>
              <a:t> </a:t>
            </a:r>
            <a:r>
              <a:rPr dirty="0" sz="1600">
                <a:solidFill>
                  <a:srgbClr val="151616"/>
                </a:solidFill>
                <a:latin typeface="Book Antiqua"/>
                <a:cs typeface="Book Antiqua"/>
              </a:rPr>
              <a:t>консистории.</a:t>
            </a:r>
            <a:endParaRPr sz="1600">
              <a:latin typeface="Book Antiqua"/>
              <a:cs typeface="Book Antiqu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400" y="176399"/>
            <a:ext cx="10277475" cy="7027545"/>
            <a:chOff x="212400" y="176399"/>
            <a:chExt cx="10277475" cy="7027545"/>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pic>
          <p:nvPicPr>
            <p:cNvPr id="5" name="object 5"/>
            <p:cNvPicPr/>
            <p:nvPr/>
          </p:nvPicPr>
          <p:blipFill>
            <a:blip r:embed="rId2" cstate="print"/>
            <a:stretch>
              <a:fillRect/>
            </a:stretch>
          </p:blipFill>
          <p:spPr>
            <a:xfrm>
              <a:off x="564818" y="441974"/>
              <a:ext cx="4000796" cy="5336061"/>
            </a:xfrm>
            <a:prstGeom prst="rect">
              <a:avLst/>
            </a:prstGeom>
          </p:spPr>
        </p:pic>
      </p:grpSp>
      <p:sp>
        <p:nvSpPr>
          <p:cNvPr id="6" name="object 6"/>
          <p:cNvSpPr txBox="1"/>
          <p:nvPr/>
        </p:nvSpPr>
        <p:spPr>
          <a:xfrm>
            <a:off x="583816" y="5890316"/>
            <a:ext cx="3976370" cy="788035"/>
          </a:xfrm>
          <a:prstGeom prst="rect">
            <a:avLst/>
          </a:prstGeom>
        </p:spPr>
        <p:txBody>
          <a:bodyPr wrap="square" lIns="0" tIns="17145" rIns="0" bIns="0" rtlCol="0" vert="horz">
            <a:spAutoFit/>
          </a:bodyPr>
          <a:lstStyle/>
          <a:p>
            <a:pPr algn="ctr">
              <a:lnSpc>
                <a:spcPct val="100000"/>
              </a:lnSpc>
              <a:spcBef>
                <a:spcPts val="135"/>
              </a:spcBef>
            </a:pPr>
            <a:r>
              <a:rPr dirty="0" sz="1600" spc="20" b="1">
                <a:solidFill>
                  <a:srgbClr val="151616"/>
                </a:solidFill>
                <a:latin typeface="Book Antiqua"/>
                <a:cs typeface="Book Antiqua"/>
              </a:rPr>
              <a:t>Юго-Восточная круглая</a:t>
            </a:r>
            <a:r>
              <a:rPr dirty="0" sz="1600" spc="-20" b="1">
                <a:solidFill>
                  <a:srgbClr val="151616"/>
                </a:solidFill>
                <a:latin typeface="Book Antiqua"/>
                <a:cs typeface="Book Antiqua"/>
              </a:rPr>
              <a:t> </a:t>
            </a:r>
            <a:r>
              <a:rPr dirty="0" sz="1600" spc="20" b="1">
                <a:solidFill>
                  <a:srgbClr val="151616"/>
                </a:solidFill>
                <a:latin typeface="Book Antiqua"/>
                <a:cs typeface="Book Antiqua"/>
              </a:rPr>
              <a:t>башня</a:t>
            </a:r>
            <a:endParaRPr sz="1600">
              <a:latin typeface="Book Antiqua"/>
              <a:cs typeface="Book Antiqua"/>
            </a:endParaRPr>
          </a:p>
          <a:p>
            <a:pPr algn="ctr">
              <a:lnSpc>
                <a:spcPct val="100000"/>
              </a:lnSpc>
              <a:spcBef>
                <a:spcPts val="85"/>
              </a:spcBef>
            </a:pPr>
            <a:r>
              <a:rPr dirty="0" sz="1600" spc="20">
                <a:solidFill>
                  <a:srgbClr val="151616"/>
                </a:solidFill>
                <a:latin typeface="Book Antiqua"/>
                <a:cs typeface="Book Antiqua"/>
              </a:rPr>
              <a:t>яркий </a:t>
            </a:r>
            <a:r>
              <a:rPr dirty="0" sz="1600" spc="15">
                <a:solidFill>
                  <a:srgbClr val="151616"/>
                </a:solidFill>
                <a:latin typeface="Book Antiqua"/>
                <a:cs typeface="Book Antiqua"/>
              </a:rPr>
              <a:t>образец псковского зодчества</a:t>
            </a:r>
            <a:r>
              <a:rPr dirty="0" sz="1600" spc="-25">
                <a:solidFill>
                  <a:srgbClr val="151616"/>
                </a:solidFill>
                <a:latin typeface="Book Antiqua"/>
                <a:cs typeface="Book Antiqua"/>
              </a:rPr>
              <a:t> </a:t>
            </a:r>
            <a:r>
              <a:rPr dirty="0" sz="1600" spc="20">
                <a:solidFill>
                  <a:srgbClr val="151616"/>
                </a:solidFill>
                <a:latin typeface="Book Antiqua"/>
                <a:cs typeface="Book Antiqua"/>
              </a:rPr>
              <a:t>XVI</a:t>
            </a:r>
            <a:endParaRPr sz="1600">
              <a:latin typeface="Book Antiqua"/>
              <a:cs typeface="Book Antiqua"/>
            </a:endParaRPr>
          </a:p>
          <a:p>
            <a:pPr algn="ctr">
              <a:lnSpc>
                <a:spcPct val="100000"/>
              </a:lnSpc>
              <a:spcBef>
                <a:spcPts val="114"/>
              </a:spcBef>
            </a:pPr>
            <a:r>
              <a:rPr dirty="0" sz="1600" spc="15">
                <a:solidFill>
                  <a:srgbClr val="151616"/>
                </a:solidFill>
                <a:latin typeface="Book Antiqua"/>
                <a:cs typeface="Book Antiqua"/>
              </a:rPr>
              <a:t>-го</a:t>
            </a:r>
            <a:r>
              <a:rPr dirty="0" sz="1600">
                <a:solidFill>
                  <a:srgbClr val="151616"/>
                </a:solidFill>
                <a:latin typeface="Book Antiqua"/>
                <a:cs typeface="Book Antiqua"/>
              </a:rPr>
              <a:t> </a:t>
            </a:r>
            <a:r>
              <a:rPr dirty="0" sz="1600" spc="15">
                <a:solidFill>
                  <a:srgbClr val="151616"/>
                </a:solidFill>
                <a:latin typeface="Book Antiqua"/>
                <a:cs typeface="Book Antiqua"/>
              </a:rPr>
              <a:t>века.</a:t>
            </a:r>
            <a:endParaRPr sz="1600">
              <a:latin typeface="Book Antiqua"/>
              <a:cs typeface="Book Antiqua"/>
            </a:endParaRPr>
          </a:p>
        </p:txBody>
      </p:sp>
      <p:sp>
        <p:nvSpPr>
          <p:cNvPr id="7" name="object 7"/>
          <p:cNvSpPr txBox="1"/>
          <p:nvPr/>
        </p:nvSpPr>
        <p:spPr>
          <a:xfrm>
            <a:off x="4786715" y="429382"/>
            <a:ext cx="5436235" cy="4665345"/>
          </a:xfrm>
          <a:prstGeom prst="rect">
            <a:avLst/>
          </a:prstGeom>
        </p:spPr>
        <p:txBody>
          <a:bodyPr wrap="square" lIns="0" tIns="2540" rIns="0" bIns="0" rtlCol="0" vert="horz">
            <a:spAutoFit/>
          </a:bodyPr>
          <a:lstStyle/>
          <a:p>
            <a:pPr marL="12700" marR="321945">
              <a:lnSpc>
                <a:spcPct val="105900"/>
              </a:lnSpc>
              <a:spcBef>
                <a:spcPts val="20"/>
              </a:spcBef>
            </a:pPr>
            <a:r>
              <a:rPr dirty="0" sz="1600" spc="20" b="1">
                <a:solidFill>
                  <a:srgbClr val="151616"/>
                </a:solidFill>
                <a:latin typeface="Book Antiqua"/>
                <a:cs typeface="Book Antiqua"/>
              </a:rPr>
              <a:t>Дмитриевская проездная башня </a:t>
            </a:r>
            <a:r>
              <a:rPr dirty="0" sz="1600" spc="15">
                <a:solidFill>
                  <a:srgbClr val="151616"/>
                </a:solidFill>
                <a:latin typeface="Book Antiqua"/>
                <a:cs typeface="Book Antiqua"/>
              </a:rPr>
              <a:t>разобрана после  пугачёвского </a:t>
            </a:r>
            <a:r>
              <a:rPr dirty="0" sz="1600" spc="20">
                <a:solidFill>
                  <a:srgbClr val="151616"/>
                </a:solidFill>
                <a:latin typeface="Book Antiqua"/>
                <a:cs typeface="Book Antiqua"/>
              </a:rPr>
              <a:t>штурма. Название башня получила</a:t>
            </a:r>
            <a:r>
              <a:rPr dirty="0" sz="1600" spc="-70">
                <a:solidFill>
                  <a:srgbClr val="151616"/>
                </a:solidFill>
                <a:latin typeface="Book Antiqua"/>
                <a:cs typeface="Book Antiqua"/>
              </a:rPr>
              <a:t> </a:t>
            </a:r>
            <a:r>
              <a:rPr dirty="0" sz="1600" spc="15">
                <a:solidFill>
                  <a:srgbClr val="151616"/>
                </a:solidFill>
                <a:latin typeface="Book Antiqua"/>
                <a:cs typeface="Book Antiqua"/>
              </a:rPr>
              <a:t>от  </a:t>
            </a:r>
            <a:r>
              <a:rPr dirty="0" sz="1600" spc="20">
                <a:solidFill>
                  <a:srgbClr val="151616"/>
                </a:solidFill>
                <a:latin typeface="Book Antiqua"/>
                <a:cs typeface="Book Antiqua"/>
              </a:rPr>
              <a:t>стоявшей рядом </a:t>
            </a:r>
            <a:r>
              <a:rPr dirty="0" sz="1600" spc="15">
                <a:solidFill>
                  <a:srgbClr val="151616"/>
                </a:solidFill>
                <a:latin typeface="Book Antiqua"/>
                <a:cs typeface="Book Antiqua"/>
              </a:rPr>
              <a:t>с </a:t>
            </a:r>
            <a:r>
              <a:rPr dirty="0" sz="1600" spc="20">
                <a:solidFill>
                  <a:srgbClr val="151616"/>
                </a:solidFill>
                <a:latin typeface="Book Antiqua"/>
                <a:cs typeface="Book Antiqua"/>
              </a:rPr>
              <a:t>ней церкви </a:t>
            </a:r>
            <a:r>
              <a:rPr dirty="0" sz="1600" spc="15">
                <a:solidFill>
                  <a:srgbClr val="151616"/>
                </a:solidFill>
                <a:latin typeface="Book Antiqua"/>
                <a:cs typeface="Book Antiqua"/>
              </a:rPr>
              <a:t>в честь святого  </a:t>
            </a:r>
            <a:r>
              <a:rPr dirty="0" sz="1600" spc="20">
                <a:solidFill>
                  <a:srgbClr val="151616"/>
                </a:solidFill>
                <a:latin typeface="Book Antiqua"/>
                <a:cs typeface="Book Antiqua"/>
              </a:rPr>
              <a:t>великомученика Димитрия</a:t>
            </a:r>
            <a:r>
              <a:rPr dirty="0" sz="1600" spc="-15">
                <a:solidFill>
                  <a:srgbClr val="151616"/>
                </a:solidFill>
                <a:latin typeface="Book Antiqua"/>
                <a:cs typeface="Book Antiqua"/>
              </a:rPr>
              <a:t> </a:t>
            </a:r>
            <a:r>
              <a:rPr dirty="0" sz="1600" spc="15">
                <a:solidFill>
                  <a:srgbClr val="151616"/>
                </a:solidFill>
                <a:latin typeface="Book Antiqua"/>
                <a:cs typeface="Book Antiqua"/>
              </a:rPr>
              <a:t>Солунского.</a:t>
            </a:r>
            <a:endParaRPr sz="1600">
              <a:latin typeface="Book Antiqua"/>
              <a:cs typeface="Book Antiqua"/>
            </a:endParaRPr>
          </a:p>
          <a:p>
            <a:pPr>
              <a:lnSpc>
                <a:spcPct val="100000"/>
              </a:lnSpc>
              <a:spcBef>
                <a:spcPts val="45"/>
              </a:spcBef>
            </a:pPr>
            <a:endParaRPr sz="1600">
              <a:latin typeface="Book Antiqua"/>
              <a:cs typeface="Book Antiqua"/>
            </a:endParaRPr>
          </a:p>
          <a:p>
            <a:pPr algn="just" marL="12700" marR="949960">
              <a:lnSpc>
                <a:spcPct val="105900"/>
              </a:lnSpc>
            </a:pPr>
            <a:r>
              <a:rPr dirty="0" sz="1600" spc="20" b="1">
                <a:solidFill>
                  <a:srgbClr val="151616"/>
                </a:solidFill>
                <a:latin typeface="Book Antiqua"/>
                <a:cs typeface="Book Antiqua"/>
              </a:rPr>
              <a:t>Северная круглая башня. </a:t>
            </a:r>
            <a:r>
              <a:rPr dirty="0" sz="1600" spc="20">
                <a:solidFill>
                  <a:srgbClr val="151616"/>
                </a:solidFill>
                <a:latin typeface="Book Antiqua"/>
                <a:cs typeface="Book Antiqua"/>
              </a:rPr>
              <a:t>Сохранился</a:t>
            </a:r>
            <a:r>
              <a:rPr dirty="0" sz="1600" spc="-100">
                <a:solidFill>
                  <a:srgbClr val="151616"/>
                </a:solidFill>
                <a:latin typeface="Book Antiqua"/>
                <a:cs typeface="Book Antiqua"/>
              </a:rPr>
              <a:t> </a:t>
            </a:r>
            <a:r>
              <a:rPr dirty="0" sz="1600" spc="15">
                <a:solidFill>
                  <a:srgbClr val="151616"/>
                </a:solidFill>
                <a:latin typeface="Book Antiqua"/>
                <a:cs typeface="Book Antiqua"/>
              </a:rPr>
              <a:t>остов.  </a:t>
            </a:r>
            <a:r>
              <a:rPr dirty="0" sz="1600" spc="20">
                <a:solidFill>
                  <a:srgbClr val="151616"/>
                </a:solidFill>
                <a:latin typeface="Book Antiqua"/>
                <a:cs typeface="Book Antiqua"/>
              </a:rPr>
              <a:t>Построена московскими зодчими </a:t>
            </a:r>
            <a:r>
              <a:rPr dirty="0" sz="1600" spc="15">
                <a:solidFill>
                  <a:srgbClr val="151616"/>
                </a:solidFill>
                <a:latin typeface="Book Antiqua"/>
                <a:cs typeface="Book Antiqua"/>
              </a:rPr>
              <a:t>в XVII веке.  Разобрана после пугачёвской </a:t>
            </a:r>
            <a:r>
              <a:rPr dirty="0" sz="1600" spc="20">
                <a:solidFill>
                  <a:srgbClr val="151616"/>
                </a:solidFill>
                <a:latin typeface="Book Antiqua"/>
                <a:cs typeface="Book Antiqua"/>
              </a:rPr>
              <a:t>осады</a:t>
            </a:r>
            <a:r>
              <a:rPr dirty="0" sz="1600" spc="-5">
                <a:solidFill>
                  <a:srgbClr val="151616"/>
                </a:solidFill>
                <a:latin typeface="Book Antiqua"/>
                <a:cs typeface="Book Antiqua"/>
              </a:rPr>
              <a:t> </a:t>
            </a:r>
            <a:r>
              <a:rPr dirty="0" sz="1600" spc="15">
                <a:solidFill>
                  <a:srgbClr val="151616"/>
                </a:solidFill>
                <a:latin typeface="Book Antiqua"/>
                <a:cs typeface="Book Antiqua"/>
              </a:rPr>
              <a:t>Казани.</a:t>
            </a:r>
            <a:endParaRPr sz="1600">
              <a:latin typeface="Book Antiqua"/>
              <a:cs typeface="Book Antiqua"/>
            </a:endParaRPr>
          </a:p>
          <a:p>
            <a:pPr>
              <a:lnSpc>
                <a:spcPct val="100000"/>
              </a:lnSpc>
              <a:spcBef>
                <a:spcPts val="45"/>
              </a:spcBef>
            </a:pPr>
            <a:endParaRPr sz="1600">
              <a:latin typeface="Book Antiqua"/>
              <a:cs typeface="Book Antiqua"/>
            </a:endParaRPr>
          </a:p>
          <a:p>
            <a:pPr marL="12700" marR="78740">
              <a:lnSpc>
                <a:spcPct val="105900"/>
              </a:lnSpc>
              <a:spcBef>
                <a:spcPts val="5"/>
              </a:spcBef>
            </a:pPr>
            <a:r>
              <a:rPr dirty="0" sz="1600" spc="20" b="1">
                <a:solidFill>
                  <a:srgbClr val="151616"/>
                </a:solidFill>
                <a:latin typeface="Book Antiqua"/>
                <a:cs typeface="Book Antiqua"/>
              </a:rPr>
              <a:t>Воскресенская башня </a:t>
            </a:r>
            <a:r>
              <a:rPr dirty="0" sz="1600" spc="15">
                <a:solidFill>
                  <a:srgbClr val="151616"/>
                </a:solidFill>
                <a:latin typeface="Book Antiqua"/>
                <a:cs typeface="Book Antiqua"/>
              </a:rPr>
              <a:t>построена в кирпиче,  </a:t>
            </a:r>
            <a:r>
              <a:rPr dirty="0" sz="1600" spc="20">
                <a:solidFill>
                  <a:srgbClr val="151616"/>
                </a:solidFill>
                <a:latin typeface="Book Antiqua"/>
                <a:cs typeface="Book Antiqua"/>
              </a:rPr>
              <a:t>предположительно </a:t>
            </a:r>
            <a:r>
              <a:rPr dirty="0" sz="1600" spc="15">
                <a:solidFill>
                  <a:srgbClr val="151616"/>
                </a:solidFill>
                <a:latin typeface="Book Antiqua"/>
                <a:cs typeface="Book Antiqua"/>
              </a:rPr>
              <a:t>(по </a:t>
            </a:r>
            <a:r>
              <a:rPr dirty="0" sz="1600" spc="20">
                <a:solidFill>
                  <a:srgbClr val="151616"/>
                </a:solidFill>
                <a:latin typeface="Book Antiqua"/>
                <a:cs typeface="Book Antiqua"/>
              </a:rPr>
              <a:t>стилистическим </a:t>
            </a:r>
            <a:r>
              <a:rPr dirty="0" sz="1600" spc="15">
                <a:solidFill>
                  <a:srgbClr val="151616"/>
                </a:solidFill>
                <a:latin typeface="Book Antiqua"/>
                <a:cs typeface="Book Antiqua"/>
              </a:rPr>
              <a:t>критериям),  </a:t>
            </a:r>
            <a:r>
              <a:rPr dirty="0" sz="1600" spc="20">
                <a:solidFill>
                  <a:srgbClr val="151616"/>
                </a:solidFill>
                <a:latin typeface="Book Antiqua"/>
                <a:cs typeface="Book Antiqua"/>
              </a:rPr>
              <a:t>московскими зодчими </a:t>
            </a:r>
            <a:r>
              <a:rPr dirty="0" sz="1600" spc="15">
                <a:solidFill>
                  <a:srgbClr val="151616"/>
                </a:solidFill>
                <a:latin typeface="Book Antiqua"/>
                <a:cs typeface="Book Antiqua"/>
              </a:rPr>
              <a:t>в 1670-е годы. Проездная,</a:t>
            </a:r>
            <a:r>
              <a:rPr dirty="0" sz="1600" spc="-60">
                <a:solidFill>
                  <a:srgbClr val="151616"/>
                </a:solidFill>
                <a:latin typeface="Book Antiqua"/>
                <a:cs typeface="Book Antiqua"/>
              </a:rPr>
              <a:t> </a:t>
            </a:r>
            <a:r>
              <a:rPr dirty="0" sz="1600" spc="20">
                <a:solidFill>
                  <a:srgbClr val="151616"/>
                </a:solidFill>
                <a:latin typeface="Book Antiqua"/>
                <a:cs typeface="Book Antiqua"/>
              </a:rPr>
              <a:t>имеет  кубическую</a:t>
            </a:r>
            <a:r>
              <a:rPr dirty="0" sz="1600">
                <a:solidFill>
                  <a:srgbClr val="151616"/>
                </a:solidFill>
                <a:latin typeface="Book Antiqua"/>
                <a:cs typeface="Book Antiqua"/>
              </a:rPr>
              <a:t> </a:t>
            </a:r>
            <a:r>
              <a:rPr dirty="0" sz="1600" spc="20">
                <a:solidFill>
                  <a:srgbClr val="151616"/>
                </a:solidFill>
                <a:latin typeface="Book Antiqua"/>
                <a:cs typeface="Book Antiqua"/>
              </a:rPr>
              <a:t>форму.</a:t>
            </a:r>
            <a:endParaRPr sz="1600">
              <a:latin typeface="Book Antiqua"/>
              <a:cs typeface="Book Antiqua"/>
            </a:endParaRPr>
          </a:p>
          <a:p>
            <a:pPr>
              <a:lnSpc>
                <a:spcPct val="100000"/>
              </a:lnSpc>
              <a:spcBef>
                <a:spcPts val="30"/>
              </a:spcBef>
            </a:pPr>
            <a:endParaRPr sz="1700">
              <a:latin typeface="Book Antiqua"/>
              <a:cs typeface="Book Antiqua"/>
            </a:endParaRPr>
          </a:p>
          <a:p>
            <a:pPr marL="12700">
              <a:lnSpc>
                <a:spcPct val="100000"/>
              </a:lnSpc>
              <a:spcBef>
                <a:spcPts val="5"/>
              </a:spcBef>
            </a:pPr>
            <a:r>
              <a:rPr dirty="0" sz="1600" spc="20" b="1">
                <a:solidFill>
                  <a:srgbClr val="151616"/>
                </a:solidFill>
                <a:latin typeface="Book Antiqua"/>
                <a:cs typeface="Book Antiqua"/>
              </a:rPr>
              <a:t>Северо-Западная башня. </a:t>
            </a:r>
            <a:r>
              <a:rPr dirty="0" sz="1600" spc="20">
                <a:solidFill>
                  <a:srgbClr val="151616"/>
                </a:solidFill>
                <a:latin typeface="Book Antiqua"/>
                <a:cs typeface="Book Antiqua"/>
              </a:rPr>
              <a:t>Сохранился</a:t>
            </a:r>
            <a:r>
              <a:rPr dirty="0" sz="1600" spc="-35">
                <a:solidFill>
                  <a:srgbClr val="151616"/>
                </a:solidFill>
                <a:latin typeface="Book Antiqua"/>
                <a:cs typeface="Book Antiqua"/>
              </a:rPr>
              <a:t> </a:t>
            </a:r>
            <a:r>
              <a:rPr dirty="0" sz="1600" spc="15">
                <a:solidFill>
                  <a:srgbClr val="151616"/>
                </a:solidFill>
                <a:latin typeface="Book Antiqua"/>
                <a:cs typeface="Book Antiqua"/>
              </a:rPr>
              <a:t>остов.</a:t>
            </a:r>
            <a:endParaRPr sz="1600">
              <a:latin typeface="Book Antiqua"/>
              <a:cs typeface="Book Antiqua"/>
            </a:endParaRPr>
          </a:p>
          <a:p>
            <a:pPr>
              <a:lnSpc>
                <a:spcPct val="100000"/>
              </a:lnSpc>
              <a:spcBef>
                <a:spcPts val="40"/>
              </a:spcBef>
            </a:pPr>
            <a:endParaRPr sz="1600">
              <a:latin typeface="Book Antiqua"/>
              <a:cs typeface="Book Antiqua"/>
            </a:endParaRPr>
          </a:p>
          <a:p>
            <a:pPr marL="12700" marR="5080">
              <a:lnSpc>
                <a:spcPct val="105900"/>
              </a:lnSpc>
              <a:spcBef>
                <a:spcPts val="5"/>
              </a:spcBef>
            </a:pPr>
            <a:r>
              <a:rPr dirty="0" sz="1600" spc="20" b="1">
                <a:solidFill>
                  <a:srgbClr val="151616"/>
                </a:solidFill>
                <a:latin typeface="Book Antiqua"/>
                <a:cs typeface="Book Antiqua"/>
              </a:rPr>
              <a:t>Многогранная </a:t>
            </a:r>
            <a:r>
              <a:rPr dirty="0" sz="1600" spc="15" b="1">
                <a:solidFill>
                  <a:srgbClr val="151616"/>
                </a:solidFill>
                <a:latin typeface="Book Antiqua"/>
                <a:cs typeface="Book Antiqua"/>
              </a:rPr>
              <a:t>(пятигранная) </a:t>
            </a:r>
            <a:r>
              <a:rPr dirty="0" sz="1600" spc="20" b="1">
                <a:solidFill>
                  <a:srgbClr val="151616"/>
                </a:solidFill>
                <a:latin typeface="Book Antiqua"/>
                <a:cs typeface="Book Antiqua"/>
              </a:rPr>
              <a:t>башня </a:t>
            </a:r>
            <a:r>
              <a:rPr dirty="0" sz="1600" spc="20">
                <a:solidFill>
                  <a:srgbClr val="151616"/>
                </a:solidFill>
                <a:latin typeface="Book Antiqua"/>
                <a:cs typeface="Book Antiqua"/>
              </a:rPr>
              <a:t>также </a:t>
            </a:r>
            <a:r>
              <a:rPr dirty="0" sz="1600" spc="15">
                <a:solidFill>
                  <a:srgbClr val="151616"/>
                </a:solidFill>
                <a:latin typeface="Book Antiqua"/>
                <a:cs typeface="Book Antiqua"/>
              </a:rPr>
              <a:t>построена  </a:t>
            </a:r>
            <a:r>
              <a:rPr dirty="0" sz="1600" spc="20">
                <a:solidFill>
                  <a:srgbClr val="151616"/>
                </a:solidFill>
                <a:latin typeface="Book Antiqua"/>
                <a:cs typeface="Book Antiqua"/>
              </a:rPr>
              <a:t>псковскими </a:t>
            </a:r>
            <a:r>
              <a:rPr dirty="0" sz="1600" spc="15">
                <a:solidFill>
                  <a:srgbClr val="151616"/>
                </a:solidFill>
                <a:latin typeface="Book Antiqua"/>
                <a:cs typeface="Book Antiqua"/>
              </a:rPr>
              <a:t>зодчими. </a:t>
            </a:r>
            <a:r>
              <a:rPr dirty="0" sz="1600" spc="20">
                <a:solidFill>
                  <a:srgbClr val="151616"/>
                </a:solidFill>
                <a:latin typeface="Book Antiqua"/>
                <a:cs typeface="Book Antiqua"/>
              </a:rPr>
              <a:t>Сохранился</a:t>
            </a:r>
            <a:r>
              <a:rPr dirty="0" sz="1600" spc="-25">
                <a:solidFill>
                  <a:srgbClr val="151616"/>
                </a:solidFill>
                <a:latin typeface="Book Antiqua"/>
                <a:cs typeface="Book Antiqua"/>
              </a:rPr>
              <a:t> </a:t>
            </a:r>
            <a:r>
              <a:rPr dirty="0" sz="1600" spc="15">
                <a:solidFill>
                  <a:srgbClr val="151616"/>
                </a:solidFill>
                <a:latin typeface="Book Antiqua"/>
                <a:cs typeface="Book Antiqua"/>
              </a:rPr>
              <a:t>остов.</a:t>
            </a:r>
            <a:endParaRPr sz="1600">
              <a:latin typeface="Book Antiqua"/>
              <a:cs typeface="Book Antiqu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190" y="176189"/>
            <a:ext cx="10278110" cy="7028180"/>
            <a:chOff x="212190" y="176189"/>
            <a:chExt cx="10278110" cy="7028180"/>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a:spLocks noGrp="1"/>
          </p:cNvSpPr>
          <p:nvPr>
            <p:ph type="title"/>
          </p:nvPr>
        </p:nvSpPr>
        <p:spPr>
          <a:xfrm>
            <a:off x="3257143" y="185095"/>
            <a:ext cx="4311650" cy="391160"/>
          </a:xfrm>
          <a:prstGeom prst="rect"/>
        </p:spPr>
        <p:txBody>
          <a:bodyPr wrap="square" lIns="0" tIns="12700" rIns="0" bIns="0" rtlCol="0" vert="horz">
            <a:spAutoFit/>
          </a:bodyPr>
          <a:lstStyle/>
          <a:p>
            <a:pPr marL="12700">
              <a:lnSpc>
                <a:spcPct val="100000"/>
              </a:lnSpc>
              <a:spcBef>
                <a:spcPts val="100"/>
              </a:spcBef>
            </a:pPr>
            <a:r>
              <a:rPr dirty="0"/>
              <a:t>Архитектурные</a:t>
            </a:r>
            <a:r>
              <a:rPr dirty="0" spc="-85"/>
              <a:t> </a:t>
            </a:r>
            <a:r>
              <a:rPr dirty="0"/>
              <a:t>сооружения</a:t>
            </a:r>
          </a:p>
        </p:txBody>
      </p:sp>
      <p:pic>
        <p:nvPicPr>
          <p:cNvPr id="6" name="object 6"/>
          <p:cNvPicPr/>
          <p:nvPr/>
        </p:nvPicPr>
        <p:blipFill>
          <a:blip r:embed="rId2" cstate="print"/>
          <a:stretch>
            <a:fillRect/>
          </a:stretch>
        </p:blipFill>
        <p:spPr>
          <a:xfrm>
            <a:off x="538476" y="1215111"/>
            <a:ext cx="3330172" cy="4991097"/>
          </a:xfrm>
          <a:prstGeom prst="rect">
            <a:avLst/>
          </a:prstGeom>
        </p:spPr>
      </p:pic>
      <p:sp>
        <p:nvSpPr>
          <p:cNvPr id="7" name="object 7"/>
          <p:cNvSpPr txBox="1"/>
          <p:nvPr/>
        </p:nvSpPr>
        <p:spPr>
          <a:xfrm>
            <a:off x="3963525" y="615007"/>
            <a:ext cx="5942965" cy="238760"/>
          </a:xfrm>
          <a:prstGeom prst="rect">
            <a:avLst/>
          </a:prstGeom>
        </p:spPr>
        <p:txBody>
          <a:bodyPr wrap="square" lIns="0" tIns="12700" rIns="0" bIns="0" rtlCol="0" vert="horz">
            <a:spAutoFit/>
          </a:bodyPr>
          <a:lstStyle/>
          <a:p>
            <a:pPr marL="12700">
              <a:lnSpc>
                <a:spcPct val="100000"/>
              </a:lnSpc>
              <a:spcBef>
                <a:spcPts val="100"/>
              </a:spcBef>
            </a:pPr>
            <a:r>
              <a:rPr dirty="0" sz="1400">
                <a:solidFill>
                  <a:srgbClr val="151616"/>
                </a:solidFill>
                <a:latin typeface="Book Antiqua"/>
                <a:cs typeface="Book Antiqua"/>
              </a:rPr>
              <a:t>В авторитетном труде «Казань в памятниках истории и культуры.</a:t>
            </a:r>
            <a:r>
              <a:rPr dirty="0" sz="1400" spc="-95">
                <a:solidFill>
                  <a:srgbClr val="151616"/>
                </a:solidFill>
                <a:latin typeface="Book Antiqua"/>
                <a:cs typeface="Book Antiqua"/>
              </a:rPr>
              <a:t> </a:t>
            </a:r>
            <a:r>
              <a:rPr dirty="0" sz="1400">
                <a:solidFill>
                  <a:srgbClr val="151616"/>
                </a:solidFill>
                <a:latin typeface="Book Antiqua"/>
                <a:cs typeface="Book Antiqua"/>
              </a:rPr>
              <a:t>Под</a:t>
            </a:r>
            <a:endParaRPr sz="1400">
              <a:latin typeface="Book Antiqua"/>
              <a:cs typeface="Book Antiqua"/>
            </a:endParaRPr>
          </a:p>
        </p:txBody>
      </p:sp>
      <p:sp>
        <p:nvSpPr>
          <p:cNvPr id="8" name="object 8"/>
          <p:cNvSpPr txBox="1"/>
          <p:nvPr/>
        </p:nvSpPr>
        <p:spPr>
          <a:xfrm>
            <a:off x="3963525" y="835946"/>
            <a:ext cx="6115685" cy="238760"/>
          </a:xfrm>
          <a:prstGeom prst="rect">
            <a:avLst/>
          </a:prstGeom>
        </p:spPr>
        <p:txBody>
          <a:bodyPr wrap="square" lIns="0" tIns="12700" rIns="0" bIns="0" rtlCol="0" vert="horz">
            <a:spAutoFit/>
          </a:bodyPr>
          <a:lstStyle/>
          <a:p>
            <a:pPr marL="12700">
              <a:lnSpc>
                <a:spcPct val="100000"/>
              </a:lnSpc>
              <a:spcBef>
                <a:spcPts val="100"/>
              </a:spcBef>
            </a:pPr>
            <a:r>
              <a:rPr dirty="0" sz="1400">
                <a:solidFill>
                  <a:srgbClr val="151616"/>
                </a:solidFill>
                <a:latin typeface="Book Antiqua"/>
                <a:cs typeface="Book Antiqua"/>
              </a:rPr>
              <a:t>ред. С. С. Айдарова, А. Х. Халикова, М. Х. Хасанова, И. Н. Алеева»</a:t>
            </a:r>
            <a:r>
              <a:rPr dirty="0" sz="1400" spc="-95">
                <a:solidFill>
                  <a:srgbClr val="151616"/>
                </a:solidFill>
                <a:latin typeface="Book Antiqua"/>
                <a:cs typeface="Book Antiqua"/>
              </a:rPr>
              <a:t> </a:t>
            </a:r>
            <a:r>
              <a:rPr dirty="0" sz="1400">
                <a:solidFill>
                  <a:srgbClr val="151616"/>
                </a:solidFill>
                <a:latin typeface="Book Antiqua"/>
                <a:cs typeface="Book Antiqua"/>
              </a:rPr>
              <a:t>башня</a:t>
            </a:r>
            <a:endParaRPr sz="1400">
              <a:latin typeface="Book Antiqua"/>
              <a:cs typeface="Book Antiqua"/>
            </a:endParaRPr>
          </a:p>
        </p:txBody>
      </p:sp>
      <p:sp>
        <p:nvSpPr>
          <p:cNvPr id="9" name="object 9"/>
          <p:cNvSpPr txBox="1"/>
          <p:nvPr/>
        </p:nvSpPr>
        <p:spPr>
          <a:xfrm>
            <a:off x="3963494" y="1056885"/>
            <a:ext cx="6268085" cy="5762625"/>
          </a:xfrm>
          <a:prstGeom prst="rect">
            <a:avLst/>
          </a:prstGeom>
        </p:spPr>
        <p:txBody>
          <a:bodyPr wrap="square" lIns="0" tIns="5080" rIns="0" bIns="0" rtlCol="0" vert="horz">
            <a:spAutoFit/>
          </a:bodyPr>
          <a:lstStyle/>
          <a:p>
            <a:pPr marL="12700" marR="5080">
              <a:lnSpc>
                <a:spcPct val="103600"/>
              </a:lnSpc>
              <a:spcBef>
                <a:spcPts val="40"/>
              </a:spcBef>
            </a:pPr>
            <a:r>
              <a:rPr dirty="0" sz="1400">
                <a:solidFill>
                  <a:srgbClr val="151616"/>
                </a:solidFill>
                <a:latin typeface="Book Antiqua"/>
                <a:cs typeface="Book Antiqua"/>
              </a:rPr>
              <a:t>ориентировочно датируется </a:t>
            </a:r>
            <a:r>
              <a:rPr dirty="0" sz="1400" b="1">
                <a:solidFill>
                  <a:srgbClr val="151616"/>
                </a:solidFill>
                <a:latin typeface="Book Antiqua"/>
                <a:cs typeface="Book Antiqua"/>
              </a:rPr>
              <a:t>1645—1650 годом</a:t>
            </a:r>
            <a:r>
              <a:rPr dirty="0" sz="1400">
                <a:solidFill>
                  <a:srgbClr val="151616"/>
                </a:solidFill>
                <a:latin typeface="Book Antiqua"/>
                <a:cs typeface="Book Antiqua"/>
              </a:rPr>
              <a:t>. Сторонники гипотезы  возникновения башни после 1552 года в качестве дозорной указывают на  сходство башни </a:t>
            </a:r>
            <a:r>
              <a:rPr dirty="0" sz="1400" b="1">
                <a:solidFill>
                  <a:srgbClr val="151616"/>
                </a:solidFill>
                <a:latin typeface="Book Antiqua"/>
                <a:cs typeface="Book Antiqua"/>
              </a:rPr>
              <a:t>Сююмбике с Боровицкой башней Московского</a:t>
            </a:r>
            <a:r>
              <a:rPr dirty="0" sz="1400" spc="-105" b="1">
                <a:solidFill>
                  <a:srgbClr val="151616"/>
                </a:solidFill>
                <a:latin typeface="Book Antiqua"/>
                <a:cs typeface="Book Antiqua"/>
              </a:rPr>
              <a:t> </a:t>
            </a:r>
            <a:r>
              <a:rPr dirty="0" sz="1400" b="1">
                <a:solidFill>
                  <a:srgbClr val="151616"/>
                </a:solidFill>
                <a:latin typeface="Book Antiqua"/>
                <a:cs typeface="Book Antiqua"/>
              </a:rPr>
              <a:t>кремля.  </a:t>
            </a:r>
            <a:r>
              <a:rPr dirty="0" sz="1400">
                <a:solidFill>
                  <a:srgbClr val="151616"/>
                </a:solidFill>
                <a:latin typeface="Book Antiqua"/>
                <a:cs typeface="Book Antiqua"/>
              </a:rPr>
              <a:t>Возможно, башня была построена в период правления хана</a:t>
            </a:r>
            <a:r>
              <a:rPr dirty="0" sz="1400" spc="-50">
                <a:solidFill>
                  <a:srgbClr val="151616"/>
                </a:solidFill>
                <a:latin typeface="Book Antiqua"/>
                <a:cs typeface="Book Antiqua"/>
              </a:rPr>
              <a:t> </a:t>
            </a:r>
            <a:r>
              <a:rPr dirty="0" sz="1400">
                <a:solidFill>
                  <a:srgbClr val="151616"/>
                </a:solidFill>
                <a:latin typeface="Book Antiqua"/>
                <a:cs typeface="Book Antiqua"/>
              </a:rPr>
              <a:t>Шах-Али.</a:t>
            </a:r>
            <a:endParaRPr sz="1400">
              <a:latin typeface="Book Antiqua"/>
              <a:cs typeface="Book Antiqua"/>
            </a:endParaRPr>
          </a:p>
          <a:p>
            <a:pPr marL="12700" marR="70485">
              <a:lnSpc>
                <a:spcPct val="103600"/>
              </a:lnSpc>
            </a:pPr>
            <a:r>
              <a:rPr dirty="0" sz="1400">
                <a:solidFill>
                  <a:srgbClr val="151616"/>
                </a:solidFill>
                <a:latin typeface="Book Antiqua"/>
                <a:cs typeface="Book Antiqua"/>
              </a:rPr>
              <a:t>Московский князь мог прислать для постройки башни в Казань</a:t>
            </a:r>
            <a:r>
              <a:rPr dirty="0" sz="1400" spc="-95">
                <a:solidFill>
                  <a:srgbClr val="151616"/>
                </a:solidFill>
                <a:latin typeface="Book Antiqua"/>
                <a:cs typeface="Book Antiqua"/>
              </a:rPr>
              <a:t> </a:t>
            </a:r>
            <a:r>
              <a:rPr dirty="0" sz="1400">
                <a:solidFill>
                  <a:srgbClr val="151616"/>
                </a:solidFill>
                <a:latin typeface="Book Antiqua"/>
                <a:cs typeface="Book Antiqua"/>
              </a:rPr>
              <a:t>мастеров,  строивших </a:t>
            </a:r>
            <a:r>
              <a:rPr dirty="0" sz="1400" b="1">
                <a:solidFill>
                  <a:srgbClr val="151616"/>
                </a:solidFill>
                <a:latin typeface="Book Antiqua"/>
                <a:cs typeface="Book Antiqua"/>
              </a:rPr>
              <a:t>Московский </a:t>
            </a:r>
            <a:r>
              <a:rPr dirty="0" sz="1400" spc="-5" b="1">
                <a:solidFill>
                  <a:srgbClr val="151616"/>
                </a:solidFill>
                <a:latin typeface="Book Antiqua"/>
                <a:cs typeface="Book Antiqua"/>
              </a:rPr>
              <a:t>кремль</a:t>
            </a:r>
            <a:r>
              <a:rPr dirty="0" sz="1400" spc="-5">
                <a:solidFill>
                  <a:srgbClr val="151616"/>
                </a:solidFill>
                <a:latin typeface="Book Antiqua"/>
                <a:cs typeface="Book Antiqua"/>
              </a:rPr>
              <a:t>, </a:t>
            </a:r>
            <a:r>
              <a:rPr dirty="0" sz="1400">
                <a:solidFill>
                  <a:srgbClr val="151616"/>
                </a:solidFill>
                <a:latin typeface="Book Antiqua"/>
                <a:cs typeface="Book Antiqua"/>
              </a:rPr>
              <a:t>что и могло в итоге сказаться на  сходстве </a:t>
            </a:r>
            <a:r>
              <a:rPr dirty="0" sz="1400" b="1">
                <a:solidFill>
                  <a:srgbClr val="151616"/>
                </a:solidFill>
                <a:latin typeface="Book Antiqua"/>
                <a:cs typeface="Book Antiqua"/>
              </a:rPr>
              <a:t>башни Сююмбике с Боровицкой</a:t>
            </a:r>
            <a:r>
              <a:rPr dirty="0" sz="1400" spc="-15" b="1">
                <a:solidFill>
                  <a:srgbClr val="151616"/>
                </a:solidFill>
                <a:latin typeface="Book Antiqua"/>
                <a:cs typeface="Book Antiqua"/>
              </a:rPr>
              <a:t> </a:t>
            </a:r>
            <a:r>
              <a:rPr dirty="0" sz="1400" spc="-5" b="1">
                <a:solidFill>
                  <a:srgbClr val="151616"/>
                </a:solidFill>
                <a:latin typeface="Book Antiqua"/>
                <a:cs typeface="Book Antiqua"/>
              </a:rPr>
              <a:t>башней</a:t>
            </a:r>
            <a:r>
              <a:rPr dirty="0" sz="1400" spc="-5">
                <a:solidFill>
                  <a:srgbClr val="151616"/>
                </a:solidFill>
                <a:latin typeface="Book Antiqua"/>
                <a:cs typeface="Book Antiqua"/>
              </a:rPr>
              <a:t>.</a:t>
            </a:r>
            <a:endParaRPr sz="1400">
              <a:latin typeface="Book Antiqua"/>
              <a:cs typeface="Book Antiqua"/>
            </a:endParaRPr>
          </a:p>
          <a:p>
            <a:pPr>
              <a:lnSpc>
                <a:spcPct val="100000"/>
              </a:lnSpc>
              <a:spcBef>
                <a:spcPts val="60"/>
              </a:spcBef>
            </a:pPr>
            <a:endParaRPr sz="1350">
              <a:latin typeface="Book Antiqua"/>
              <a:cs typeface="Book Antiqua"/>
            </a:endParaRPr>
          </a:p>
          <a:p>
            <a:pPr marL="12700" marR="68580">
              <a:lnSpc>
                <a:spcPct val="103600"/>
              </a:lnSpc>
            </a:pPr>
            <a:r>
              <a:rPr dirty="0" sz="1400">
                <a:solidFill>
                  <a:srgbClr val="151616"/>
                </a:solidFill>
                <a:latin typeface="Book Antiqua"/>
                <a:cs typeface="Book Antiqua"/>
              </a:rPr>
              <a:t>Башня состоит из </a:t>
            </a:r>
            <a:r>
              <a:rPr dirty="0" sz="1400" b="1">
                <a:solidFill>
                  <a:srgbClr val="151616"/>
                </a:solidFill>
                <a:latin typeface="Book Antiqua"/>
                <a:cs typeface="Book Antiqua"/>
              </a:rPr>
              <a:t>7 </a:t>
            </a:r>
            <a:r>
              <a:rPr dirty="0" sz="1400" spc="-5" b="1">
                <a:solidFill>
                  <a:srgbClr val="151616"/>
                </a:solidFill>
                <a:latin typeface="Book Antiqua"/>
                <a:cs typeface="Book Antiqua"/>
              </a:rPr>
              <a:t>ярусов</a:t>
            </a:r>
            <a:r>
              <a:rPr dirty="0" sz="1400" spc="-5">
                <a:solidFill>
                  <a:srgbClr val="151616"/>
                </a:solidFill>
                <a:latin typeface="Book Antiqua"/>
                <a:cs typeface="Book Antiqua"/>
              </a:rPr>
              <a:t>: </a:t>
            </a:r>
            <a:r>
              <a:rPr dirty="0" sz="1400">
                <a:solidFill>
                  <a:srgbClr val="151616"/>
                </a:solidFill>
                <a:latin typeface="Book Antiqua"/>
                <a:cs typeface="Book Antiqua"/>
              </a:rPr>
              <a:t>первые три яруса в плане </a:t>
            </a:r>
            <a:r>
              <a:rPr dirty="0" sz="1400" b="1">
                <a:solidFill>
                  <a:srgbClr val="151616"/>
                </a:solidFill>
                <a:latin typeface="Book Antiqua"/>
                <a:cs typeface="Book Antiqua"/>
              </a:rPr>
              <a:t>квадратные </a:t>
            </a:r>
            <a:r>
              <a:rPr dirty="0" sz="1400">
                <a:solidFill>
                  <a:srgbClr val="151616"/>
                </a:solidFill>
                <a:latin typeface="Book Antiqua"/>
                <a:cs typeface="Book Antiqua"/>
              </a:rPr>
              <a:t>и  имеют открытые галереи-гульбища, остальные четыре —  </a:t>
            </a:r>
            <a:r>
              <a:rPr dirty="0" sz="1400" b="1">
                <a:solidFill>
                  <a:srgbClr val="151616"/>
                </a:solidFill>
                <a:latin typeface="Book Antiqua"/>
                <a:cs typeface="Book Antiqua"/>
              </a:rPr>
              <a:t>восьмиугольные</a:t>
            </a:r>
            <a:r>
              <a:rPr dirty="0" sz="1400">
                <a:solidFill>
                  <a:srgbClr val="151616"/>
                </a:solidFill>
                <a:latin typeface="Book Antiqua"/>
                <a:cs typeface="Book Antiqua"/>
              </a:rPr>
              <a:t>. Башню завершает 6-гранный кирпичный шатер  (высота 58 метров, который до 1917 года был увенчан двуглавым орлом,  покоившемся на золоченом «яблоке» (по преданиям казанских татар в  шаре были заключены важные документы, связанные с историей и  культурой татар). Грани всех ярусов украшены лопатками или тонкими  кирпичными валиками. В нижнем ярусе башни — сквозной проезд. На  западном и восточном фасадах пилоны нижнего яруса имеют по 2  приставные колонны коринфского ордера, пересеченные посередине  высоты «типично русскими горизонтальными валиками». Стены  кирпичные, раствор известковый, фундамент покоится на дубовых</a:t>
            </a:r>
            <a:r>
              <a:rPr dirty="0" sz="1400" spc="-95">
                <a:solidFill>
                  <a:srgbClr val="151616"/>
                </a:solidFill>
                <a:latin typeface="Book Antiqua"/>
                <a:cs typeface="Book Antiqua"/>
              </a:rPr>
              <a:t> </a:t>
            </a:r>
            <a:r>
              <a:rPr dirty="0" sz="1400">
                <a:solidFill>
                  <a:srgbClr val="151616"/>
                </a:solidFill>
                <a:latin typeface="Book Antiqua"/>
                <a:cs typeface="Book Antiqua"/>
              </a:rPr>
              <a:t>сваях.  С 1917 до 1930-х — российский герб заменили полумесяцем, в 1930-х  полумесяц убрали, в 1990-х полумесяц вновь водрузили на башне. Башня  занесена в список сорока падающих башен мира. Её отклонение от  вертикали составляет 2 метра. Отклонение произошло по причине  проседания фундамента в одной части. На сегодняшний день падение  башни</a:t>
            </a:r>
            <a:r>
              <a:rPr dirty="0" sz="1400" spc="-5">
                <a:solidFill>
                  <a:srgbClr val="151616"/>
                </a:solidFill>
                <a:latin typeface="Book Antiqua"/>
                <a:cs typeface="Book Antiqua"/>
              </a:rPr>
              <a:t> </a:t>
            </a:r>
            <a:r>
              <a:rPr dirty="0" sz="1400">
                <a:solidFill>
                  <a:srgbClr val="151616"/>
                </a:solidFill>
                <a:latin typeface="Book Antiqua"/>
                <a:cs typeface="Book Antiqua"/>
              </a:rPr>
              <a:t>остановлено.</a:t>
            </a:r>
            <a:endParaRPr sz="1400">
              <a:latin typeface="Book Antiqua"/>
              <a:cs typeface="Book Antiqua"/>
            </a:endParaRPr>
          </a:p>
        </p:txBody>
      </p:sp>
      <p:sp>
        <p:nvSpPr>
          <p:cNvPr id="10" name="object 10"/>
          <p:cNvSpPr txBox="1"/>
          <p:nvPr/>
        </p:nvSpPr>
        <p:spPr>
          <a:xfrm>
            <a:off x="867902" y="671703"/>
            <a:ext cx="2797810" cy="391160"/>
          </a:xfrm>
          <a:prstGeom prst="rect">
            <a:avLst/>
          </a:prstGeom>
        </p:spPr>
        <p:txBody>
          <a:bodyPr wrap="square" lIns="0" tIns="12700" rIns="0" bIns="0" rtlCol="0" vert="horz">
            <a:spAutoFit/>
          </a:bodyPr>
          <a:lstStyle/>
          <a:p>
            <a:pPr marL="12700">
              <a:lnSpc>
                <a:spcPct val="100000"/>
              </a:lnSpc>
              <a:spcBef>
                <a:spcPts val="100"/>
              </a:spcBef>
            </a:pPr>
            <a:r>
              <a:rPr dirty="0" sz="2400" b="1">
                <a:solidFill>
                  <a:srgbClr val="151616"/>
                </a:solidFill>
                <a:latin typeface="Book Antiqua"/>
                <a:cs typeface="Book Antiqua"/>
              </a:rPr>
              <a:t>Башня</a:t>
            </a:r>
            <a:r>
              <a:rPr dirty="0" sz="2400" spc="-85" b="1">
                <a:solidFill>
                  <a:srgbClr val="151616"/>
                </a:solidFill>
                <a:latin typeface="Book Antiqua"/>
                <a:cs typeface="Book Antiqua"/>
              </a:rPr>
              <a:t> </a:t>
            </a:r>
            <a:r>
              <a:rPr dirty="0" sz="2400" b="1">
                <a:solidFill>
                  <a:srgbClr val="151616"/>
                </a:solidFill>
                <a:latin typeface="Book Antiqua"/>
                <a:cs typeface="Book Antiqua"/>
              </a:rPr>
              <a:t>Сююмбике</a:t>
            </a:r>
            <a:endParaRPr sz="2400">
              <a:latin typeface="Book Antiqua"/>
              <a:cs typeface="Book Antiqu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028180"/>
            <a:chOff x="204720" y="125390"/>
            <a:chExt cx="10278110" cy="7028180"/>
          </a:xfrm>
        </p:grpSpPr>
        <p:sp>
          <p:nvSpPr>
            <p:cNvPr id="3" name="object 3"/>
            <p:cNvSpPr/>
            <p:nvPr/>
          </p:nvSpPr>
          <p:spPr>
            <a:xfrm>
              <a:off x="208530" y="129200"/>
              <a:ext cx="10270490" cy="7020559"/>
            </a:xfrm>
            <a:custGeom>
              <a:avLst/>
              <a:gdLst/>
              <a:ahLst/>
              <a:cxnLst/>
              <a:rect l="l" t="t" r="r" b="b"/>
              <a:pathLst>
                <a:path w="10270490" h="7020559">
                  <a:moveTo>
                    <a:pt x="10270091" y="0"/>
                  </a:moveTo>
                  <a:lnTo>
                    <a:pt x="0" y="0"/>
                  </a:lnTo>
                  <a:lnTo>
                    <a:pt x="0" y="7019999"/>
                  </a:lnTo>
                  <a:lnTo>
                    <a:pt x="10270091" y="7019999"/>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020559"/>
            </a:xfrm>
            <a:custGeom>
              <a:avLst/>
              <a:gdLst/>
              <a:ahLst/>
              <a:cxnLst/>
              <a:rect l="l" t="t" r="r" b="b"/>
              <a:pathLst>
                <a:path w="10270490" h="7020559">
                  <a:moveTo>
                    <a:pt x="0" y="0"/>
                  </a:moveTo>
                  <a:lnTo>
                    <a:pt x="10270091" y="0"/>
                  </a:lnTo>
                  <a:lnTo>
                    <a:pt x="10270091" y="7019999"/>
                  </a:lnTo>
                  <a:lnTo>
                    <a:pt x="0" y="7019999"/>
                  </a:lnTo>
                  <a:lnTo>
                    <a:pt x="0" y="0"/>
                  </a:lnTo>
                  <a:close/>
                </a:path>
              </a:pathLst>
            </a:custGeom>
            <a:ln w="7199">
              <a:solidFill>
                <a:srgbClr val="151616"/>
              </a:solidFill>
            </a:ln>
          </p:spPr>
          <p:txBody>
            <a:bodyPr wrap="square" lIns="0" tIns="0" rIns="0" bIns="0" rtlCol="0"/>
            <a:lstStyle/>
            <a:p/>
          </p:txBody>
        </p:sp>
        <p:pic>
          <p:nvPicPr>
            <p:cNvPr id="5" name="object 5"/>
            <p:cNvPicPr/>
            <p:nvPr/>
          </p:nvPicPr>
          <p:blipFill>
            <a:blip r:embed="rId2" cstate="print"/>
            <a:stretch>
              <a:fillRect/>
            </a:stretch>
          </p:blipFill>
          <p:spPr>
            <a:xfrm>
              <a:off x="511566" y="729700"/>
              <a:ext cx="4353651" cy="2450205"/>
            </a:xfrm>
            <a:prstGeom prst="rect">
              <a:avLst/>
            </a:prstGeom>
          </p:spPr>
        </p:pic>
      </p:grpSp>
      <p:sp>
        <p:nvSpPr>
          <p:cNvPr id="6" name="object 6"/>
          <p:cNvSpPr txBox="1">
            <a:spLocks noGrp="1"/>
          </p:cNvSpPr>
          <p:nvPr>
            <p:ph type="title"/>
          </p:nvPr>
        </p:nvSpPr>
        <p:spPr>
          <a:xfrm>
            <a:off x="3603139" y="178496"/>
            <a:ext cx="3502025" cy="391160"/>
          </a:xfrm>
          <a:prstGeom prst="rect"/>
        </p:spPr>
        <p:txBody>
          <a:bodyPr wrap="square" lIns="0" tIns="12700" rIns="0" bIns="0" rtlCol="0" vert="horz">
            <a:spAutoFit/>
          </a:bodyPr>
          <a:lstStyle/>
          <a:p>
            <a:pPr marL="12700">
              <a:lnSpc>
                <a:spcPct val="100000"/>
              </a:lnSpc>
              <a:spcBef>
                <a:spcPts val="100"/>
              </a:spcBef>
            </a:pPr>
            <a:r>
              <a:rPr dirty="0"/>
              <a:t>Президентский</a:t>
            </a:r>
            <a:r>
              <a:rPr dirty="0" spc="-85"/>
              <a:t> </a:t>
            </a:r>
            <a:r>
              <a:rPr dirty="0"/>
              <a:t>дворец</a:t>
            </a:r>
          </a:p>
        </p:txBody>
      </p:sp>
      <p:grpSp>
        <p:nvGrpSpPr>
          <p:cNvPr id="7" name="object 7"/>
          <p:cNvGrpSpPr/>
          <p:nvPr/>
        </p:nvGrpSpPr>
        <p:grpSpPr>
          <a:xfrm>
            <a:off x="501553" y="592412"/>
            <a:ext cx="9831070" cy="6111240"/>
            <a:chOff x="501553" y="592412"/>
            <a:chExt cx="9831070" cy="6111240"/>
          </a:xfrm>
        </p:grpSpPr>
        <p:pic>
          <p:nvPicPr>
            <p:cNvPr id="8" name="object 8"/>
            <p:cNvPicPr/>
            <p:nvPr/>
          </p:nvPicPr>
          <p:blipFill>
            <a:blip r:embed="rId3" cstate="print"/>
            <a:stretch>
              <a:fillRect/>
            </a:stretch>
          </p:blipFill>
          <p:spPr>
            <a:xfrm>
              <a:off x="501553" y="3414583"/>
              <a:ext cx="4379569" cy="2998366"/>
            </a:xfrm>
            <a:prstGeom prst="rect">
              <a:avLst/>
            </a:prstGeom>
          </p:spPr>
        </p:pic>
        <p:pic>
          <p:nvPicPr>
            <p:cNvPr id="9" name="object 9"/>
            <p:cNvPicPr/>
            <p:nvPr/>
          </p:nvPicPr>
          <p:blipFill>
            <a:blip r:embed="rId4" cstate="print"/>
            <a:stretch>
              <a:fillRect/>
            </a:stretch>
          </p:blipFill>
          <p:spPr>
            <a:xfrm>
              <a:off x="5016751" y="592412"/>
              <a:ext cx="5315849" cy="6110682"/>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930" y="125600"/>
            <a:ext cx="10277475" cy="7027545"/>
            <a:chOff x="204930" y="125600"/>
            <a:chExt cx="10277475" cy="7027545"/>
          </a:xfrm>
        </p:grpSpPr>
        <p:sp>
          <p:nvSpPr>
            <p:cNvPr id="3" name="object 3"/>
            <p:cNvSpPr/>
            <p:nvPr/>
          </p:nvSpPr>
          <p:spPr>
            <a:xfrm>
              <a:off x="208530" y="129200"/>
              <a:ext cx="10270490" cy="7020559"/>
            </a:xfrm>
            <a:custGeom>
              <a:avLst/>
              <a:gdLst/>
              <a:ahLst/>
              <a:cxnLst/>
              <a:rect l="l" t="t" r="r" b="b"/>
              <a:pathLst>
                <a:path w="10270490" h="7020559">
                  <a:moveTo>
                    <a:pt x="10270091" y="0"/>
                  </a:moveTo>
                  <a:lnTo>
                    <a:pt x="0" y="0"/>
                  </a:lnTo>
                  <a:lnTo>
                    <a:pt x="0" y="7019999"/>
                  </a:lnTo>
                  <a:lnTo>
                    <a:pt x="10270091" y="7019999"/>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020559"/>
            </a:xfrm>
            <a:custGeom>
              <a:avLst/>
              <a:gdLst/>
              <a:ahLst/>
              <a:cxnLst/>
              <a:rect l="l" t="t" r="r" b="b"/>
              <a:pathLst>
                <a:path w="10270490" h="7020559">
                  <a:moveTo>
                    <a:pt x="0" y="0"/>
                  </a:moveTo>
                  <a:lnTo>
                    <a:pt x="10270091" y="0"/>
                  </a:lnTo>
                  <a:lnTo>
                    <a:pt x="10270091" y="7019999"/>
                  </a:lnTo>
                  <a:lnTo>
                    <a:pt x="0" y="7019999"/>
                  </a:lnTo>
                  <a:lnTo>
                    <a:pt x="0" y="0"/>
                  </a:lnTo>
                  <a:close/>
                </a:path>
              </a:pathLst>
            </a:custGeom>
            <a:ln w="7199">
              <a:solidFill>
                <a:srgbClr val="151616"/>
              </a:solidFill>
            </a:ln>
          </p:spPr>
          <p:txBody>
            <a:bodyPr wrap="square" lIns="0" tIns="0" rIns="0" bIns="0" rtlCol="0"/>
            <a:lstStyle/>
            <a:p/>
          </p:txBody>
        </p:sp>
        <p:pic>
          <p:nvPicPr>
            <p:cNvPr id="5" name="object 5"/>
            <p:cNvPicPr/>
            <p:nvPr/>
          </p:nvPicPr>
          <p:blipFill>
            <a:blip r:embed="rId2" cstate="print"/>
            <a:stretch>
              <a:fillRect/>
            </a:stretch>
          </p:blipFill>
          <p:spPr>
            <a:xfrm>
              <a:off x="466267" y="706926"/>
              <a:ext cx="4588452" cy="6117934"/>
            </a:xfrm>
            <a:prstGeom prst="rect">
              <a:avLst/>
            </a:prstGeom>
          </p:spPr>
        </p:pic>
      </p:grpSp>
      <p:sp>
        <p:nvSpPr>
          <p:cNvPr id="6" name="object 6"/>
          <p:cNvSpPr txBox="1">
            <a:spLocks noGrp="1"/>
          </p:cNvSpPr>
          <p:nvPr>
            <p:ph type="title"/>
          </p:nvPr>
        </p:nvSpPr>
        <p:spPr>
          <a:xfrm>
            <a:off x="3110753" y="166552"/>
            <a:ext cx="4944745" cy="391160"/>
          </a:xfrm>
          <a:prstGeom prst="rect"/>
        </p:spPr>
        <p:txBody>
          <a:bodyPr wrap="square" lIns="0" tIns="12700" rIns="0" bIns="0" rtlCol="0" vert="horz">
            <a:spAutoFit/>
          </a:bodyPr>
          <a:lstStyle/>
          <a:p>
            <a:pPr marL="12700">
              <a:lnSpc>
                <a:spcPct val="100000"/>
              </a:lnSpc>
              <a:spcBef>
                <a:spcPts val="100"/>
              </a:spcBef>
            </a:pPr>
            <a:r>
              <a:rPr dirty="0"/>
              <a:t>Дворцовая (Введенская)</a:t>
            </a:r>
            <a:r>
              <a:rPr dirty="0" spc="-95"/>
              <a:t> </a:t>
            </a:r>
            <a:r>
              <a:rPr dirty="0"/>
              <a:t>церковь</a:t>
            </a:r>
          </a:p>
        </p:txBody>
      </p:sp>
      <p:sp>
        <p:nvSpPr>
          <p:cNvPr id="7" name="object 7"/>
          <p:cNvSpPr txBox="1"/>
          <p:nvPr/>
        </p:nvSpPr>
        <p:spPr>
          <a:xfrm>
            <a:off x="5196988" y="684740"/>
            <a:ext cx="5048250" cy="6065520"/>
          </a:xfrm>
          <a:prstGeom prst="rect">
            <a:avLst/>
          </a:prstGeom>
        </p:spPr>
        <p:txBody>
          <a:bodyPr wrap="square" lIns="0" tIns="5715" rIns="0" bIns="0" rtlCol="0" vert="horz">
            <a:spAutoFit/>
          </a:bodyPr>
          <a:lstStyle/>
          <a:p>
            <a:pPr marL="12700" marR="287655">
              <a:lnSpc>
                <a:spcPct val="103600"/>
              </a:lnSpc>
              <a:spcBef>
                <a:spcPts val="45"/>
              </a:spcBef>
            </a:pPr>
            <a:r>
              <a:rPr dirty="0" sz="1200">
                <a:solidFill>
                  <a:srgbClr val="151616"/>
                </a:solidFill>
                <a:latin typeface="Book Antiqua"/>
                <a:cs typeface="Book Antiqua"/>
              </a:rPr>
              <a:t>В авторитетном труде «Казань в памятниках истории и</a:t>
            </a:r>
            <a:r>
              <a:rPr dirty="0" sz="1200" spc="-100">
                <a:solidFill>
                  <a:srgbClr val="151616"/>
                </a:solidFill>
                <a:latin typeface="Book Antiqua"/>
                <a:cs typeface="Book Antiqua"/>
              </a:rPr>
              <a:t> </a:t>
            </a:r>
            <a:r>
              <a:rPr dirty="0" sz="1200">
                <a:solidFill>
                  <a:srgbClr val="151616"/>
                </a:solidFill>
                <a:latin typeface="Book Antiqua"/>
                <a:cs typeface="Book Antiqua"/>
              </a:rPr>
              <a:t>культуры.  Под ред. С. С. Айдарова, А. Х. Халикова, М. Х. Хасанова, И. Н.  Алеева» авторы склоняются к версии, что Дворцовая</a:t>
            </a:r>
            <a:r>
              <a:rPr dirty="0" sz="1200" spc="-45">
                <a:solidFill>
                  <a:srgbClr val="151616"/>
                </a:solidFill>
                <a:latin typeface="Book Antiqua"/>
                <a:cs typeface="Book Antiqua"/>
              </a:rPr>
              <a:t> </a:t>
            </a:r>
            <a:r>
              <a:rPr dirty="0" sz="1200">
                <a:solidFill>
                  <a:srgbClr val="151616"/>
                </a:solidFill>
                <a:latin typeface="Book Antiqua"/>
                <a:cs typeface="Book Antiqua"/>
              </a:rPr>
              <a:t>церковь</a:t>
            </a:r>
            <a:endParaRPr sz="1200">
              <a:latin typeface="Book Antiqua"/>
              <a:cs typeface="Book Antiqua"/>
            </a:endParaRPr>
          </a:p>
          <a:p>
            <a:pPr marL="12700" marR="5080">
              <a:lnSpc>
                <a:spcPct val="103600"/>
              </a:lnSpc>
            </a:pPr>
            <a:r>
              <a:rPr dirty="0" sz="1200">
                <a:solidFill>
                  <a:srgbClr val="151616"/>
                </a:solidFill>
                <a:latin typeface="Book Antiqua"/>
                <a:cs typeface="Book Antiqua"/>
              </a:rPr>
              <a:t>«поставлена на месте, где в период Казанского ханства стояла </a:t>
            </a:r>
            <a:r>
              <a:rPr dirty="0" sz="1200" b="1">
                <a:solidFill>
                  <a:srgbClr val="151616"/>
                </a:solidFill>
                <a:latin typeface="Book Antiqua"/>
                <a:cs typeface="Book Antiqua"/>
              </a:rPr>
              <a:t>мечеть  </a:t>
            </a:r>
            <a:r>
              <a:rPr dirty="0" sz="1200" spc="-5" b="1">
                <a:solidFill>
                  <a:srgbClr val="151616"/>
                </a:solidFill>
                <a:latin typeface="Book Antiqua"/>
                <a:cs typeface="Book Antiqua"/>
              </a:rPr>
              <a:t>Нур-Али</a:t>
            </a:r>
            <a:r>
              <a:rPr dirty="0" sz="1200" spc="-5">
                <a:solidFill>
                  <a:srgbClr val="151616"/>
                </a:solidFill>
                <a:latin typeface="Book Antiqua"/>
                <a:cs typeface="Book Antiqua"/>
              </a:rPr>
              <a:t>», </a:t>
            </a:r>
            <a:r>
              <a:rPr dirty="0" sz="1200">
                <a:solidFill>
                  <a:srgbClr val="151616"/>
                </a:solidFill>
                <a:latin typeface="Book Antiqua"/>
                <a:cs typeface="Book Antiqua"/>
              </a:rPr>
              <a:t>однако </a:t>
            </a:r>
            <a:r>
              <a:rPr dirty="0" sz="1200" spc="-5">
                <a:solidFill>
                  <a:srgbClr val="151616"/>
                </a:solidFill>
                <a:latin typeface="Book Antiqua"/>
                <a:cs typeface="Book Antiqua"/>
              </a:rPr>
              <a:t>эта </a:t>
            </a:r>
            <a:r>
              <a:rPr dirty="0" sz="1200">
                <a:solidFill>
                  <a:srgbClr val="151616"/>
                </a:solidFill>
                <a:latin typeface="Book Antiqua"/>
                <a:cs typeface="Book Antiqua"/>
              </a:rPr>
              <a:t>версия опирается на поздние источники  (экспликации к плану города 1768 года, где храм указан как</a:t>
            </a:r>
            <a:r>
              <a:rPr dirty="0" sz="1200" spc="-100">
                <a:solidFill>
                  <a:srgbClr val="151616"/>
                </a:solidFill>
                <a:latin typeface="Book Antiqua"/>
                <a:cs typeface="Book Antiqua"/>
              </a:rPr>
              <a:t> </a:t>
            </a:r>
            <a:r>
              <a:rPr dirty="0" sz="1200">
                <a:solidFill>
                  <a:srgbClr val="151616"/>
                </a:solidFill>
                <a:latin typeface="Book Antiqua"/>
                <a:cs typeface="Book Antiqua"/>
              </a:rPr>
              <a:t>«церковь,  обращенная из мечети») и является одной из гипотез истории  Введенской (освященной в 19 веке в честь Сошествия св. Духа)  церкви.</a:t>
            </a:r>
            <a:endParaRPr sz="1200">
              <a:latin typeface="Book Antiqua"/>
              <a:cs typeface="Book Antiqua"/>
            </a:endParaRPr>
          </a:p>
          <a:p>
            <a:pPr marL="12700" marR="64135">
              <a:lnSpc>
                <a:spcPct val="103600"/>
              </a:lnSpc>
            </a:pPr>
            <a:r>
              <a:rPr dirty="0" sz="1200">
                <a:solidFill>
                  <a:srgbClr val="151616"/>
                </a:solidFill>
                <a:latin typeface="Book Antiqua"/>
                <a:cs typeface="Book Antiqua"/>
              </a:rPr>
              <a:t>Введенская церковь была сильно повреждена </a:t>
            </a:r>
            <a:r>
              <a:rPr dirty="0" sz="1200" b="1">
                <a:solidFill>
                  <a:srgbClr val="151616"/>
                </a:solidFill>
                <a:latin typeface="Book Antiqua"/>
                <a:cs typeface="Book Antiqua"/>
              </a:rPr>
              <a:t>пожаром 1815 года </a:t>
            </a:r>
            <a:r>
              <a:rPr dirty="0" sz="1200">
                <a:solidFill>
                  <a:srgbClr val="151616"/>
                </a:solidFill>
                <a:latin typeface="Book Antiqua"/>
                <a:cs typeface="Book Antiqua"/>
              </a:rPr>
              <a:t>и  долго простояла в руинах. По приказу </a:t>
            </a:r>
            <a:r>
              <a:rPr dirty="0" sz="1200" b="1">
                <a:solidFill>
                  <a:srgbClr val="151616"/>
                </a:solidFill>
                <a:latin typeface="Book Antiqua"/>
                <a:cs typeface="Book Antiqua"/>
              </a:rPr>
              <a:t>Николая </a:t>
            </a:r>
            <a:r>
              <a:rPr dirty="0" sz="1200" spc="-5" b="1">
                <a:solidFill>
                  <a:srgbClr val="151616"/>
                </a:solidFill>
                <a:latin typeface="Book Antiqua"/>
                <a:cs typeface="Book Antiqua"/>
              </a:rPr>
              <a:t>I</a:t>
            </a:r>
            <a:r>
              <a:rPr dirty="0" sz="1200" spc="-5">
                <a:solidFill>
                  <a:srgbClr val="151616"/>
                </a:solidFill>
                <a:latin typeface="Book Antiqua"/>
                <a:cs typeface="Book Antiqua"/>
              </a:rPr>
              <a:t>, </a:t>
            </a:r>
            <a:r>
              <a:rPr dirty="0" sz="1200">
                <a:solidFill>
                  <a:srgbClr val="151616"/>
                </a:solidFill>
                <a:latin typeface="Book Antiqua"/>
                <a:cs typeface="Book Antiqua"/>
              </a:rPr>
              <a:t>посетившего  </a:t>
            </a:r>
            <a:r>
              <a:rPr dirty="0" sz="1200" spc="-5">
                <a:solidFill>
                  <a:srgbClr val="151616"/>
                </a:solidFill>
                <a:latin typeface="Book Antiqua"/>
                <a:cs typeface="Book Antiqua"/>
              </a:rPr>
              <a:t>Казань </a:t>
            </a:r>
            <a:r>
              <a:rPr dirty="0" sz="1200">
                <a:solidFill>
                  <a:srgbClr val="151616"/>
                </a:solidFill>
                <a:latin typeface="Book Antiqua"/>
                <a:cs typeface="Book Antiqua"/>
              </a:rPr>
              <a:t>в 1836 году, </a:t>
            </a:r>
            <a:r>
              <a:rPr dirty="0" sz="1200" b="1">
                <a:solidFill>
                  <a:srgbClr val="151616"/>
                </a:solidFill>
                <a:latin typeface="Book Antiqua"/>
                <a:cs typeface="Book Antiqua"/>
              </a:rPr>
              <a:t>церковь была восстановлена </a:t>
            </a:r>
            <a:r>
              <a:rPr dirty="0" sz="1200">
                <a:solidFill>
                  <a:srgbClr val="151616"/>
                </a:solidFill>
                <a:latin typeface="Book Antiqua"/>
                <a:cs typeface="Book Antiqua"/>
              </a:rPr>
              <a:t>по «высочайше»  утверждённому в 1852 году проекту как дворцовая при  Губернаторском дворце. В </a:t>
            </a:r>
            <a:r>
              <a:rPr dirty="0" sz="1200" b="1">
                <a:solidFill>
                  <a:srgbClr val="151616"/>
                </a:solidFill>
                <a:latin typeface="Book Antiqua"/>
                <a:cs typeface="Book Antiqua"/>
              </a:rPr>
              <a:t>1859 </a:t>
            </a:r>
            <a:r>
              <a:rPr dirty="0" sz="1200" spc="-5" b="1">
                <a:solidFill>
                  <a:srgbClr val="151616"/>
                </a:solidFill>
                <a:latin typeface="Book Antiqua"/>
                <a:cs typeface="Book Antiqua"/>
              </a:rPr>
              <a:t>году </a:t>
            </a:r>
            <a:r>
              <a:rPr dirty="0" sz="1200">
                <a:solidFill>
                  <a:srgbClr val="151616"/>
                </a:solidFill>
                <a:latin typeface="Book Antiqua"/>
                <a:cs typeface="Book Antiqua"/>
              </a:rPr>
              <a:t>церковь была освящена в честь  </a:t>
            </a:r>
            <a:r>
              <a:rPr dirty="0" sz="1200" b="1">
                <a:solidFill>
                  <a:srgbClr val="151616"/>
                </a:solidFill>
                <a:latin typeface="Book Antiqua"/>
                <a:cs typeface="Book Antiqua"/>
              </a:rPr>
              <a:t>Сошествия </a:t>
            </a:r>
            <a:r>
              <a:rPr dirty="0" sz="1200" spc="-5" b="1">
                <a:solidFill>
                  <a:srgbClr val="151616"/>
                </a:solidFill>
                <a:latin typeface="Book Antiqua"/>
                <a:cs typeface="Book Antiqua"/>
              </a:rPr>
              <a:t>Святого </a:t>
            </a:r>
            <a:r>
              <a:rPr dirty="0" sz="1200" b="1">
                <a:solidFill>
                  <a:srgbClr val="151616"/>
                </a:solidFill>
                <a:latin typeface="Book Antiqua"/>
                <a:cs typeface="Book Antiqua"/>
              </a:rPr>
              <a:t>Духа</a:t>
            </a:r>
            <a:r>
              <a:rPr dirty="0" sz="1200">
                <a:solidFill>
                  <a:srgbClr val="151616"/>
                </a:solidFill>
                <a:latin typeface="Book Antiqua"/>
                <a:cs typeface="Book Antiqua"/>
              </a:rPr>
              <a:t>. Новый храм точно воспроизводил  конструктивную схему и стилистические особенности прежней  Введенской церкви, архитектурными аналогами которой в Казани  можно считать разрушенные Введенский собор Кизического  монастыря, и Воскресенский собор — Новоиерусалимского  монастыря, также имевшие крытые арочные галереи и ступенчатую  схему объёмов. Сама дворцовая церковь во имя Сошествия Святого  </a:t>
            </a:r>
            <a:r>
              <a:rPr dirty="0" sz="1200" spc="-5">
                <a:solidFill>
                  <a:srgbClr val="151616"/>
                </a:solidFill>
                <a:latin typeface="Book Antiqua"/>
                <a:cs typeface="Book Antiqua"/>
              </a:rPr>
              <a:t>Духа </a:t>
            </a:r>
            <a:r>
              <a:rPr dirty="0" sz="1200">
                <a:solidFill>
                  <a:srgbClr val="151616"/>
                </a:solidFill>
                <a:latin typeface="Book Antiqua"/>
                <a:cs typeface="Book Antiqua"/>
              </a:rPr>
              <a:t>с приделом святой мученицы царицы Александры занимал  только второй этаж, на первом этаже размещался придел во имя  Николая Чудотворца, храмовая икона в который была</a:t>
            </a:r>
            <a:r>
              <a:rPr dirty="0" sz="1200" spc="-100">
                <a:solidFill>
                  <a:srgbClr val="151616"/>
                </a:solidFill>
                <a:latin typeface="Book Antiqua"/>
                <a:cs typeface="Book Antiqua"/>
              </a:rPr>
              <a:t> </a:t>
            </a:r>
            <a:r>
              <a:rPr dirty="0" sz="1200">
                <a:solidFill>
                  <a:srgbClr val="151616"/>
                </a:solidFill>
                <a:latin typeface="Book Antiqua"/>
                <a:cs typeface="Book Antiqua"/>
              </a:rPr>
              <a:t>пожертвована  в середине XIX века </a:t>
            </a:r>
            <a:r>
              <a:rPr dirty="0" sz="1200" b="1">
                <a:solidFill>
                  <a:srgbClr val="151616"/>
                </a:solidFill>
                <a:latin typeface="Book Antiqua"/>
                <a:cs typeface="Book Antiqua"/>
              </a:rPr>
              <a:t>Анной Давыдовной</a:t>
            </a:r>
            <a:r>
              <a:rPr dirty="0" sz="1200" spc="-15" b="1">
                <a:solidFill>
                  <a:srgbClr val="151616"/>
                </a:solidFill>
                <a:latin typeface="Book Antiqua"/>
                <a:cs typeface="Book Antiqua"/>
              </a:rPr>
              <a:t> </a:t>
            </a:r>
            <a:r>
              <a:rPr dirty="0" sz="1200" spc="-5" b="1">
                <a:solidFill>
                  <a:srgbClr val="151616"/>
                </a:solidFill>
                <a:latin typeface="Book Antiqua"/>
                <a:cs typeface="Book Antiqua"/>
              </a:rPr>
              <a:t>Боратынской</a:t>
            </a:r>
            <a:r>
              <a:rPr dirty="0" sz="1200" spc="-5">
                <a:solidFill>
                  <a:srgbClr val="151616"/>
                </a:solidFill>
                <a:latin typeface="Book Antiqua"/>
                <a:cs typeface="Book Antiqua"/>
              </a:rPr>
              <a:t>.</a:t>
            </a:r>
            <a:endParaRPr sz="1200">
              <a:latin typeface="Book Antiqua"/>
              <a:cs typeface="Book Antiqua"/>
            </a:endParaRPr>
          </a:p>
          <a:p>
            <a:pPr>
              <a:lnSpc>
                <a:spcPct val="100000"/>
              </a:lnSpc>
            </a:pPr>
            <a:endParaRPr sz="1200">
              <a:latin typeface="Book Antiqua"/>
              <a:cs typeface="Book Antiqua"/>
            </a:endParaRPr>
          </a:p>
          <a:p>
            <a:pPr marL="12700" marR="343535">
              <a:lnSpc>
                <a:spcPct val="103600"/>
              </a:lnSpc>
            </a:pPr>
            <a:r>
              <a:rPr dirty="0" sz="1200">
                <a:solidFill>
                  <a:srgbClr val="151616"/>
                </a:solidFill>
                <a:latin typeface="Book Antiqua"/>
                <a:cs typeface="Book Antiqua"/>
              </a:rPr>
              <a:t>Чередование 4 и 8-гранных объёмов, сама ступенчатая</a:t>
            </a:r>
            <a:r>
              <a:rPr dirty="0" sz="1200" spc="-100">
                <a:solidFill>
                  <a:srgbClr val="151616"/>
                </a:solidFill>
                <a:latin typeface="Book Antiqua"/>
                <a:cs typeface="Book Antiqua"/>
              </a:rPr>
              <a:t> </a:t>
            </a:r>
            <a:r>
              <a:rPr dirty="0" sz="1200">
                <a:solidFill>
                  <a:srgbClr val="151616"/>
                </a:solidFill>
                <a:latin typeface="Book Antiqua"/>
                <a:cs typeface="Book Antiqua"/>
              </a:rPr>
              <a:t>структура  церкви, созвучна ступенчатой архитектуре башни Сююмбике,  превосходя дозорную башню по богатству убранства</a:t>
            </a:r>
            <a:r>
              <a:rPr dirty="0" sz="1200" spc="-45">
                <a:solidFill>
                  <a:srgbClr val="151616"/>
                </a:solidFill>
                <a:latin typeface="Book Antiqua"/>
                <a:cs typeface="Book Antiqua"/>
              </a:rPr>
              <a:t> </a:t>
            </a:r>
            <a:r>
              <a:rPr dirty="0" sz="1200">
                <a:solidFill>
                  <a:srgbClr val="151616"/>
                </a:solidFill>
                <a:latin typeface="Book Antiqua"/>
                <a:cs typeface="Book Antiqua"/>
              </a:rPr>
              <a:t>декора.</a:t>
            </a:r>
            <a:endParaRPr sz="1200">
              <a:latin typeface="Book Antiqua"/>
              <a:cs typeface="Book Antiqua"/>
            </a:endParaRPr>
          </a:p>
          <a:p>
            <a:pPr>
              <a:lnSpc>
                <a:spcPct val="100000"/>
              </a:lnSpc>
            </a:pPr>
            <a:endParaRPr sz="1250">
              <a:latin typeface="Book Antiqua"/>
              <a:cs typeface="Book Antiqua"/>
            </a:endParaRPr>
          </a:p>
          <a:p>
            <a:pPr marL="12700" marR="749935">
              <a:lnSpc>
                <a:spcPts val="1430"/>
              </a:lnSpc>
            </a:pPr>
            <a:r>
              <a:rPr dirty="0" sz="1200" b="1">
                <a:solidFill>
                  <a:srgbClr val="151616"/>
                </a:solidFill>
                <a:latin typeface="Book Antiqua"/>
                <a:cs typeface="Book Antiqua"/>
              </a:rPr>
              <a:t>Ныне здесь находится Музей истории</a:t>
            </a:r>
            <a:r>
              <a:rPr dirty="0" sz="1200" spc="-100" b="1">
                <a:solidFill>
                  <a:srgbClr val="151616"/>
                </a:solidFill>
                <a:latin typeface="Book Antiqua"/>
                <a:cs typeface="Book Antiqua"/>
              </a:rPr>
              <a:t> </a:t>
            </a:r>
            <a:r>
              <a:rPr dirty="0" sz="1200" b="1">
                <a:solidFill>
                  <a:srgbClr val="151616"/>
                </a:solidFill>
                <a:latin typeface="Book Antiqua"/>
                <a:cs typeface="Book Antiqua"/>
              </a:rPr>
              <a:t>государственности  татарского народа </a:t>
            </a:r>
            <a:r>
              <a:rPr dirty="0" sz="1200" spc="-5" b="1">
                <a:solidFill>
                  <a:srgbClr val="151616"/>
                </a:solidFill>
                <a:latin typeface="Book Antiqua"/>
                <a:cs typeface="Book Antiqua"/>
              </a:rPr>
              <a:t>и </a:t>
            </a:r>
            <a:r>
              <a:rPr dirty="0" sz="1200" b="1">
                <a:solidFill>
                  <a:srgbClr val="151616"/>
                </a:solidFill>
                <a:latin typeface="Book Antiqua"/>
                <a:cs typeface="Book Antiqua"/>
              </a:rPr>
              <a:t>Республики</a:t>
            </a:r>
            <a:r>
              <a:rPr dirty="0" sz="1200" spc="-10" b="1">
                <a:solidFill>
                  <a:srgbClr val="151616"/>
                </a:solidFill>
                <a:latin typeface="Book Antiqua"/>
                <a:cs typeface="Book Antiqua"/>
              </a:rPr>
              <a:t> </a:t>
            </a:r>
            <a:r>
              <a:rPr dirty="0" sz="1200" b="1">
                <a:solidFill>
                  <a:srgbClr val="151616"/>
                </a:solidFill>
                <a:latin typeface="Book Antiqua"/>
                <a:cs typeface="Book Antiqua"/>
              </a:rPr>
              <a:t>Татарстан.</a:t>
            </a:r>
            <a:endParaRPr sz="1200">
              <a:latin typeface="Book Antiqua"/>
              <a:cs typeface="Book Antiqu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190" y="136589"/>
            <a:ext cx="10278110" cy="7207884"/>
            <a:chOff x="212190" y="136589"/>
            <a:chExt cx="10278110" cy="7207884"/>
          </a:xfrm>
        </p:grpSpPr>
        <p:sp>
          <p:nvSpPr>
            <p:cNvPr id="3" name="object 3"/>
            <p:cNvSpPr/>
            <p:nvPr/>
          </p:nvSpPr>
          <p:spPr>
            <a:xfrm>
              <a:off x="216000" y="140399"/>
              <a:ext cx="10270490" cy="7200265"/>
            </a:xfrm>
            <a:custGeom>
              <a:avLst/>
              <a:gdLst/>
              <a:ahLst/>
              <a:cxnLst/>
              <a:rect l="l" t="t" r="r" b="b"/>
              <a:pathLst>
                <a:path w="10270490" h="7200265">
                  <a:moveTo>
                    <a:pt x="10270089" y="0"/>
                  </a:moveTo>
                  <a:lnTo>
                    <a:pt x="0" y="0"/>
                  </a:lnTo>
                  <a:lnTo>
                    <a:pt x="0" y="7200000"/>
                  </a:lnTo>
                  <a:lnTo>
                    <a:pt x="10270089" y="7200000"/>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40399"/>
              <a:ext cx="10270490" cy="7200265"/>
            </a:xfrm>
            <a:custGeom>
              <a:avLst/>
              <a:gdLst/>
              <a:ahLst/>
              <a:cxnLst/>
              <a:rect l="l" t="t" r="r" b="b"/>
              <a:pathLst>
                <a:path w="10270490" h="7200265">
                  <a:moveTo>
                    <a:pt x="0" y="0"/>
                  </a:moveTo>
                  <a:lnTo>
                    <a:pt x="10270089" y="0"/>
                  </a:lnTo>
                  <a:lnTo>
                    <a:pt x="10270089" y="7200000"/>
                  </a:lnTo>
                  <a:lnTo>
                    <a:pt x="0" y="7200000"/>
                  </a:lnTo>
                  <a:lnTo>
                    <a:pt x="0" y="0"/>
                  </a:lnTo>
                  <a:close/>
                </a:path>
              </a:pathLst>
            </a:custGeom>
            <a:ln w="7199">
              <a:solidFill>
                <a:srgbClr val="151616"/>
              </a:solidFill>
            </a:ln>
          </p:spPr>
          <p:txBody>
            <a:bodyPr wrap="square" lIns="0" tIns="0" rIns="0" bIns="0" rtlCol="0"/>
            <a:lstStyle/>
            <a:p/>
          </p:txBody>
        </p:sp>
      </p:grpSp>
      <p:sp>
        <p:nvSpPr>
          <p:cNvPr id="5" name="object 5"/>
          <p:cNvSpPr txBox="1">
            <a:spLocks noGrp="1"/>
          </p:cNvSpPr>
          <p:nvPr>
            <p:ph type="title"/>
          </p:nvPr>
        </p:nvSpPr>
        <p:spPr>
          <a:xfrm>
            <a:off x="3607172" y="201719"/>
            <a:ext cx="3658870" cy="456565"/>
          </a:xfrm>
          <a:prstGeom prst="rect"/>
        </p:spPr>
        <p:txBody>
          <a:bodyPr wrap="square" lIns="0" tIns="15875" rIns="0" bIns="0" rtlCol="0" vert="horz">
            <a:spAutoFit/>
          </a:bodyPr>
          <a:lstStyle/>
          <a:p>
            <a:pPr marL="12700">
              <a:lnSpc>
                <a:spcPct val="100000"/>
              </a:lnSpc>
              <a:spcBef>
                <a:spcPts val="125"/>
              </a:spcBef>
            </a:pPr>
            <a:r>
              <a:rPr dirty="0" sz="2800" spc="15"/>
              <a:t>Месторасположение</a:t>
            </a:r>
            <a:endParaRPr sz="2800"/>
          </a:p>
        </p:txBody>
      </p:sp>
      <p:sp>
        <p:nvSpPr>
          <p:cNvPr id="6" name="object 6"/>
          <p:cNvSpPr txBox="1"/>
          <p:nvPr/>
        </p:nvSpPr>
        <p:spPr>
          <a:xfrm>
            <a:off x="5040000" y="838800"/>
            <a:ext cx="5266690" cy="4320540"/>
          </a:xfrm>
          <a:prstGeom prst="rect">
            <a:avLst/>
          </a:prstGeom>
          <a:solidFill>
            <a:srgbClr val="C3D5F1"/>
          </a:solidFill>
        </p:spPr>
        <p:txBody>
          <a:bodyPr wrap="square" lIns="0" tIns="46990" rIns="0" bIns="0" rtlCol="0" vert="horz">
            <a:spAutoFit/>
          </a:bodyPr>
          <a:lstStyle/>
          <a:p>
            <a:pPr marL="208279" marR="332105">
              <a:lnSpc>
                <a:spcPct val="103600"/>
              </a:lnSpc>
              <a:spcBef>
                <a:spcPts val="370"/>
              </a:spcBef>
            </a:pPr>
            <a:r>
              <a:rPr dirty="0" sz="2000">
                <a:solidFill>
                  <a:srgbClr val="151616"/>
                </a:solidFill>
                <a:latin typeface="Book Antiqua"/>
                <a:cs typeface="Book Antiqua"/>
              </a:rPr>
              <a:t>Расположен на мысу высокой террасы  левого берега Казанки на участке её  течения в центре города, </a:t>
            </a:r>
            <a:r>
              <a:rPr dirty="0" sz="2000" spc="-5">
                <a:solidFill>
                  <a:srgbClr val="151616"/>
                </a:solidFill>
                <a:latin typeface="Book Antiqua"/>
                <a:cs typeface="Book Antiqua"/>
              </a:rPr>
              <a:t>за </a:t>
            </a:r>
            <a:r>
              <a:rPr dirty="0" sz="2000">
                <a:solidFill>
                  <a:srgbClr val="151616"/>
                </a:solidFill>
                <a:latin typeface="Book Antiqua"/>
                <a:cs typeface="Book Antiqua"/>
              </a:rPr>
              <a:t>более чем  километр от её устья. Территория  кремля представляет в плане  неправильный многоугольник,  повторяющий очертания</a:t>
            </a:r>
            <a:r>
              <a:rPr dirty="0" sz="2000" spc="-95">
                <a:solidFill>
                  <a:srgbClr val="151616"/>
                </a:solidFill>
                <a:latin typeface="Book Antiqua"/>
                <a:cs typeface="Book Antiqua"/>
              </a:rPr>
              <a:t> </a:t>
            </a:r>
            <a:r>
              <a:rPr dirty="0" sz="2000">
                <a:solidFill>
                  <a:srgbClr val="151616"/>
                </a:solidFill>
                <a:latin typeface="Book Antiqua"/>
                <a:cs typeface="Book Antiqua"/>
              </a:rPr>
              <a:t>кремлёвского  холма, вытянутый с северо-запада, от  реки Казанки, на юго-восток, к  Площади 1 мая. Продольные стены и  склоны выходят к площадям  Тысячелетия (юго-западные) и  Дворцовой</a:t>
            </a:r>
            <a:r>
              <a:rPr dirty="0" sz="2000" spc="-10">
                <a:solidFill>
                  <a:srgbClr val="151616"/>
                </a:solidFill>
                <a:latin typeface="Book Antiqua"/>
                <a:cs typeface="Book Antiqua"/>
              </a:rPr>
              <a:t> </a:t>
            </a:r>
            <a:r>
              <a:rPr dirty="0" sz="2000">
                <a:solidFill>
                  <a:srgbClr val="151616"/>
                </a:solidFill>
                <a:latin typeface="Book Antiqua"/>
                <a:cs typeface="Book Antiqua"/>
              </a:rPr>
              <a:t>(северо-восточные).</a:t>
            </a:r>
            <a:endParaRPr sz="2000">
              <a:latin typeface="Book Antiqua"/>
              <a:cs typeface="Book Antiqua"/>
            </a:endParaRPr>
          </a:p>
        </p:txBody>
      </p:sp>
      <p:grpSp>
        <p:nvGrpSpPr>
          <p:cNvPr id="7" name="object 7"/>
          <p:cNvGrpSpPr/>
          <p:nvPr/>
        </p:nvGrpSpPr>
        <p:grpSpPr>
          <a:xfrm>
            <a:off x="477586" y="833011"/>
            <a:ext cx="9838690" cy="6136640"/>
            <a:chOff x="477586" y="833011"/>
            <a:chExt cx="9838690" cy="6136640"/>
          </a:xfrm>
        </p:grpSpPr>
        <p:sp>
          <p:nvSpPr>
            <p:cNvPr id="8" name="object 8"/>
            <p:cNvSpPr/>
            <p:nvPr/>
          </p:nvSpPr>
          <p:spPr>
            <a:xfrm>
              <a:off x="487537" y="836610"/>
              <a:ext cx="4427855" cy="2807970"/>
            </a:xfrm>
            <a:custGeom>
              <a:avLst/>
              <a:gdLst/>
              <a:ahLst/>
              <a:cxnLst/>
              <a:rect l="l" t="t" r="r" b="b"/>
              <a:pathLst>
                <a:path w="4427855" h="2807970">
                  <a:moveTo>
                    <a:pt x="4427527" y="0"/>
                  </a:moveTo>
                  <a:lnTo>
                    <a:pt x="0" y="0"/>
                  </a:lnTo>
                  <a:lnTo>
                    <a:pt x="0" y="2807823"/>
                  </a:lnTo>
                  <a:lnTo>
                    <a:pt x="4427527" y="2807823"/>
                  </a:lnTo>
                  <a:lnTo>
                    <a:pt x="4427527" y="0"/>
                  </a:lnTo>
                  <a:close/>
                </a:path>
              </a:pathLst>
            </a:custGeom>
            <a:solidFill>
              <a:srgbClr val="001627"/>
            </a:solidFill>
          </p:spPr>
          <p:txBody>
            <a:bodyPr wrap="square" lIns="0" tIns="0" rIns="0" bIns="0" rtlCol="0"/>
            <a:lstStyle/>
            <a:p/>
          </p:txBody>
        </p:sp>
        <p:sp>
          <p:nvSpPr>
            <p:cNvPr id="9" name="object 9"/>
            <p:cNvSpPr/>
            <p:nvPr/>
          </p:nvSpPr>
          <p:spPr>
            <a:xfrm>
              <a:off x="487537" y="836610"/>
              <a:ext cx="4427855" cy="2807970"/>
            </a:xfrm>
            <a:custGeom>
              <a:avLst/>
              <a:gdLst/>
              <a:ahLst/>
              <a:cxnLst/>
              <a:rect l="l" t="t" r="r" b="b"/>
              <a:pathLst>
                <a:path w="4427855" h="2807970">
                  <a:moveTo>
                    <a:pt x="0" y="0"/>
                  </a:moveTo>
                  <a:lnTo>
                    <a:pt x="4427527" y="0"/>
                  </a:lnTo>
                  <a:lnTo>
                    <a:pt x="4427527" y="2807823"/>
                  </a:lnTo>
                  <a:lnTo>
                    <a:pt x="0" y="2807823"/>
                  </a:lnTo>
                  <a:lnTo>
                    <a:pt x="0" y="0"/>
                  </a:lnTo>
                  <a:close/>
                </a:path>
              </a:pathLst>
            </a:custGeom>
            <a:ln w="7199">
              <a:solidFill>
                <a:srgbClr val="151616"/>
              </a:solidFill>
            </a:ln>
          </p:spPr>
          <p:txBody>
            <a:bodyPr wrap="square" lIns="0" tIns="0" rIns="0" bIns="0" rtlCol="0"/>
            <a:lstStyle/>
            <a:p/>
          </p:txBody>
        </p:sp>
        <p:sp>
          <p:nvSpPr>
            <p:cNvPr id="10" name="object 10"/>
            <p:cNvSpPr/>
            <p:nvPr/>
          </p:nvSpPr>
          <p:spPr>
            <a:xfrm>
              <a:off x="481186" y="4023720"/>
              <a:ext cx="4408170" cy="2942590"/>
            </a:xfrm>
            <a:custGeom>
              <a:avLst/>
              <a:gdLst/>
              <a:ahLst/>
              <a:cxnLst/>
              <a:rect l="l" t="t" r="r" b="b"/>
              <a:pathLst>
                <a:path w="4408170" h="2942590">
                  <a:moveTo>
                    <a:pt x="4407688" y="0"/>
                  </a:moveTo>
                  <a:lnTo>
                    <a:pt x="0" y="0"/>
                  </a:lnTo>
                  <a:lnTo>
                    <a:pt x="0" y="2942278"/>
                  </a:lnTo>
                  <a:lnTo>
                    <a:pt x="4407688" y="2942278"/>
                  </a:lnTo>
                  <a:lnTo>
                    <a:pt x="4407688" y="0"/>
                  </a:lnTo>
                  <a:close/>
                </a:path>
              </a:pathLst>
            </a:custGeom>
            <a:solidFill>
              <a:srgbClr val="001627"/>
            </a:solidFill>
          </p:spPr>
          <p:txBody>
            <a:bodyPr wrap="square" lIns="0" tIns="0" rIns="0" bIns="0" rtlCol="0"/>
            <a:lstStyle/>
            <a:p/>
          </p:txBody>
        </p:sp>
        <p:sp>
          <p:nvSpPr>
            <p:cNvPr id="11" name="object 11"/>
            <p:cNvSpPr/>
            <p:nvPr/>
          </p:nvSpPr>
          <p:spPr>
            <a:xfrm>
              <a:off x="481186" y="4023720"/>
              <a:ext cx="4408170" cy="2942590"/>
            </a:xfrm>
            <a:custGeom>
              <a:avLst/>
              <a:gdLst/>
              <a:ahLst/>
              <a:cxnLst/>
              <a:rect l="l" t="t" r="r" b="b"/>
              <a:pathLst>
                <a:path w="4408170" h="2942590">
                  <a:moveTo>
                    <a:pt x="0" y="0"/>
                  </a:moveTo>
                  <a:lnTo>
                    <a:pt x="4407688" y="0"/>
                  </a:lnTo>
                  <a:lnTo>
                    <a:pt x="4407688" y="2942278"/>
                  </a:lnTo>
                  <a:lnTo>
                    <a:pt x="0" y="2942278"/>
                  </a:lnTo>
                  <a:lnTo>
                    <a:pt x="0" y="0"/>
                  </a:lnTo>
                  <a:close/>
                </a:path>
              </a:pathLst>
            </a:custGeom>
            <a:ln w="7199">
              <a:solidFill>
                <a:srgbClr val="151616"/>
              </a:solidFill>
            </a:ln>
          </p:spPr>
          <p:txBody>
            <a:bodyPr wrap="square" lIns="0" tIns="0" rIns="0" bIns="0" rtlCol="0"/>
            <a:lstStyle/>
            <a:p/>
          </p:txBody>
        </p:sp>
        <p:sp>
          <p:nvSpPr>
            <p:cNvPr id="12" name="object 12"/>
            <p:cNvSpPr/>
            <p:nvPr/>
          </p:nvSpPr>
          <p:spPr>
            <a:xfrm>
              <a:off x="4999211" y="5231498"/>
              <a:ext cx="5313680" cy="1733550"/>
            </a:xfrm>
            <a:custGeom>
              <a:avLst/>
              <a:gdLst/>
              <a:ahLst/>
              <a:cxnLst/>
              <a:rect l="l" t="t" r="r" b="b"/>
              <a:pathLst>
                <a:path w="5313680" h="1733550">
                  <a:moveTo>
                    <a:pt x="5313356" y="0"/>
                  </a:moveTo>
                  <a:lnTo>
                    <a:pt x="0" y="0"/>
                  </a:lnTo>
                  <a:lnTo>
                    <a:pt x="0" y="1733555"/>
                  </a:lnTo>
                  <a:lnTo>
                    <a:pt x="5313356" y="1733555"/>
                  </a:lnTo>
                  <a:lnTo>
                    <a:pt x="5313356" y="0"/>
                  </a:lnTo>
                  <a:close/>
                </a:path>
              </a:pathLst>
            </a:custGeom>
            <a:solidFill>
              <a:srgbClr val="001627"/>
            </a:solidFill>
          </p:spPr>
          <p:txBody>
            <a:bodyPr wrap="square" lIns="0" tIns="0" rIns="0" bIns="0" rtlCol="0"/>
            <a:lstStyle/>
            <a:p/>
          </p:txBody>
        </p:sp>
        <p:sp>
          <p:nvSpPr>
            <p:cNvPr id="13" name="object 13"/>
            <p:cNvSpPr/>
            <p:nvPr/>
          </p:nvSpPr>
          <p:spPr>
            <a:xfrm>
              <a:off x="4999211" y="5231498"/>
              <a:ext cx="5313680" cy="1733550"/>
            </a:xfrm>
            <a:custGeom>
              <a:avLst/>
              <a:gdLst/>
              <a:ahLst/>
              <a:cxnLst/>
              <a:rect l="l" t="t" r="r" b="b"/>
              <a:pathLst>
                <a:path w="5313680" h="1733550">
                  <a:moveTo>
                    <a:pt x="0" y="0"/>
                  </a:moveTo>
                  <a:lnTo>
                    <a:pt x="5313356" y="0"/>
                  </a:lnTo>
                  <a:lnTo>
                    <a:pt x="5313356" y="1733555"/>
                  </a:lnTo>
                  <a:lnTo>
                    <a:pt x="0" y="1733555"/>
                  </a:lnTo>
                  <a:lnTo>
                    <a:pt x="0" y="0"/>
                  </a:lnTo>
                  <a:close/>
                </a:path>
              </a:pathLst>
            </a:custGeom>
            <a:ln w="7199">
              <a:solidFill>
                <a:srgbClr val="151616"/>
              </a:solidFill>
            </a:ln>
          </p:spPr>
          <p:txBody>
            <a:bodyPr wrap="square" lIns="0" tIns="0" rIns="0" bIns="0" rtlCol="0"/>
            <a:lstStyle/>
            <a:p/>
          </p:txBody>
        </p:sp>
        <p:pic>
          <p:nvPicPr>
            <p:cNvPr id="14" name="object 14"/>
            <p:cNvPicPr/>
            <p:nvPr/>
          </p:nvPicPr>
          <p:blipFill>
            <a:blip r:embed="rId2" cstate="print"/>
            <a:stretch>
              <a:fillRect/>
            </a:stretch>
          </p:blipFill>
          <p:spPr>
            <a:xfrm>
              <a:off x="540000" y="864083"/>
              <a:ext cx="4331550" cy="2713800"/>
            </a:xfrm>
            <a:prstGeom prst="rect">
              <a:avLst/>
            </a:prstGeom>
          </p:spPr>
        </p:pic>
        <p:pic>
          <p:nvPicPr>
            <p:cNvPr id="15" name="object 15"/>
            <p:cNvPicPr/>
            <p:nvPr/>
          </p:nvPicPr>
          <p:blipFill>
            <a:blip r:embed="rId3" cstate="print"/>
            <a:stretch>
              <a:fillRect/>
            </a:stretch>
          </p:blipFill>
          <p:spPr>
            <a:xfrm>
              <a:off x="524125" y="4046398"/>
              <a:ext cx="4321968" cy="2880001"/>
            </a:xfrm>
            <a:prstGeom prst="rect">
              <a:avLst/>
            </a:prstGeom>
          </p:spPr>
        </p:pic>
        <p:pic>
          <p:nvPicPr>
            <p:cNvPr id="16" name="object 16"/>
            <p:cNvPicPr/>
            <p:nvPr/>
          </p:nvPicPr>
          <p:blipFill>
            <a:blip r:embed="rId4" cstate="print"/>
            <a:stretch>
              <a:fillRect/>
            </a:stretch>
          </p:blipFill>
          <p:spPr>
            <a:xfrm>
              <a:off x="5040002" y="5265599"/>
              <a:ext cx="5232858" cy="1649999"/>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930" y="125600"/>
            <a:ext cx="10277475" cy="7027545"/>
            <a:chOff x="204930" y="125600"/>
            <a:chExt cx="10277475" cy="7027545"/>
          </a:xfrm>
        </p:grpSpPr>
        <p:sp>
          <p:nvSpPr>
            <p:cNvPr id="3" name="object 3"/>
            <p:cNvSpPr/>
            <p:nvPr/>
          </p:nvSpPr>
          <p:spPr>
            <a:xfrm>
              <a:off x="208530" y="129200"/>
              <a:ext cx="10270490" cy="7020559"/>
            </a:xfrm>
            <a:custGeom>
              <a:avLst/>
              <a:gdLst/>
              <a:ahLst/>
              <a:cxnLst/>
              <a:rect l="l" t="t" r="r" b="b"/>
              <a:pathLst>
                <a:path w="10270490" h="7020559">
                  <a:moveTo>
                    <a:pt x="10270091" y="0"/>
                  </a:moveTo>
                  <a:lnTo>
                    <a:pt x="0" y="0"/>
                  </a:lnTo>
                  <a:lnTo>
                    <a:pt x="0" y="7019999"/>
                  </a:lnTo>
                  <a:lnTo>
                    <a:pt x="10270091" y="7019999"/>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020559"/>
            </a:xfrm>
            <a:custGeom>
              <a:avLst/>
              <a:gdLst/>
              <a:ahLst/>
              <a:cxnLst/>
              <a:rect l="l" t="t" r="r" b="b"/>
              <a:pathLst>
                <a:path w="10270490" h="7020559">
                  <a:moveTo>
                    <a:pt x="0" y="0"/>
                  </a:moveTo>
                  <a:lnTo>
                    <a:pt x="10270091" y="0"/>
                  </a:lnTo>
                  <a:lnTo>
                    <a:pt x="10270091" y="7019999"/>
                  </a:lnTo>
                  <a:lnTo>
                    <a:pt x="0" y="7019999"/>
                  </a:lnTo>
                  <a:lnTo>
                    <a:pt x="0" y="0"/>
                  </a:lnTo>
                  <a:close/>
                </a:path>
              </a:pathLst>
            </a:custGeom>
            <a:ln w="7199">
              <a:solidFill>
                <a:srgbClr val="151616"/>
              </a:solidFill>
            </a:ln>
          </p:spPr>
          <p:txBody>
            <a:bodyPr wrap="square" lIns="0" tIns="0" rIns="0" bIns="0" rtlCol="0"/>
            <a:lstStyle/>
            <a:p/>
          </p:txBody>
        </p:sp>
        <p:pic>
          <p:nvPicPr>
            <p:cNvPr id="5" name="object 5"/>
            <p:cNvPicPr/>
            <p:nvPr/>
          </p:nvPicPr>
          <p:blipFill>
            <a:blip r:embed="rId2" cstate="print"/>
            <a:stretch>
              <a:fillRect/>
            </a:stretch>
          </p:blipFill>
          <p:spPr>
            <a:xfrm>
              <a:off x="438401" y="827303"/>
              <a:ext cx="4841137" cy="2504037"/>
            </a:xfrm>
            <a:prstGeom prst="rect">
              <a:avLst/>
            </a:prstGeom>
          </p:spPr>
        </p:pic>
        <p:pic>
          <p:nvPicPr>
            <p:cNvPr id="6" name="object 6"/>
            <p:cNvPicPr/>
            <p:nvPr/>
          </p:nvPicPr>
          <p:blipFill>
            <a:blip r:embed="rId3" cstate="print"/>
            <a:stretch>
              <a:fillRect/>
            </a:stretch>
          </p:blipFill>
          <p:spPr>
            <a:xfrm>
              <a:off x="453823" y="3494309"/>
              <a:ext cx="4822670" cy="3213102"/>
            </a:xfrm>
            <a:prstGeom prst="rect">
              <a:avLst/>
            </a:prstGeom>
          </p:spPr>
        </p:pic>
      </p:grpSp>
      <p:sp>
        <p:nvSpPr>
          <p:cNvPr id="7" name="object 7"/>
          <p:cNvSpPr txBox="1">
            <a:spLocks noGrp="1"/>
          </p:cNvSpPr>
          <p:nvPr>
            <p:ph type="title"/>
          </p:nvPr>
        </p:nvSpPr>
        <p:spPr>
          <a:xfrm>
            <a:off x="2828438" y="192306"/>
            <a:ext cx="5337175" cy="391160"/>
          </a:xfrm>
          <a:prstGeom prst="rect"/>
        </p:spPr>
        <p:txBody>
          <a:bodyPr wrap="square" lIns="0" tIns="12700" rIns="0" bIns="0" rtlCol="0" vert="horz">
            <a:spAutoFit/>
          </a:bodyPr>
          <a:lstStyle/>
          <a:p>
            <a:pPr marL="12700">
              <a:lnSpc>
                <a:spcPct val="100000"/>
              </a:lnSpc>
              <a:spcBef>
                <a:spcPts val="100"/>
              </a:spcBef>
            </a:pPr>
            <a:r>
              <a:rPr dirty="0"/>
              <a:t>Спасо-Преображенский</a:t>
            </a:r>
            <a:r>
              <a:rPr dirty="0" spc="-85"/>
              <a:t> </a:t>
            </a:r>
            <a:r>
              <a:rPr dirty="0"/>
              <a:t>монастырь</a:t>
            </a:r>
          </a:p>
        </p:txBody>
      </p:sp>
      <p:sp>
        <p:nvSpPr>
          <p:cNvPr id="8" name="object 8"/>
          <p:cNvSpPr txBox="1"/>
          <p:nvPr/>
        </p:nvSpPr>
        <p:spPr>
          <a:xfrm>
            <a:off x="5425563" y="701627"/>
            <a:ext cx="4823460" cy="6066155"/>
          </a:xfrm>
          <a:prstGeom prst="rect">
            <a:avLst/>
          </a:prstGeom>
        </p:spPr>
        <p:txBody>
          <a:bodyPr wrap="square" lIns="0" tIns="4445" rIns="0" bIns="0" rtlCol="0" vert="horz">
            <a:spAutoFit/>
          </a:bodyPr>
          <a:lstStyle/>
          <a:p>
            <a:pPr marL="12700" marR="5080">
              <a:lnSpc>
                <a:spcPct val="103200"/>
              </a:lnSpc>
              <a:spcBef>
                <a:spcPts val="35"/>
              </a:spcBef>
            </a:pPr>
            <a:r>
              <a:rPr dirty="0" sz="1600">
                <a:solidFill>
                  <a:srgbClr val="151616"/>
                </a:solidFill>
                <a:latin typeface="Book Antiqua"/>
                <a:cs typeface="Book Antiqua"/>
              </a:rPr>
              <a:t>Основан в XVI веке </a:t>
            </a:r>
            <a:r>
              <a:rPr dirty="0" sz="1600" b="1">
                <a:solidFill>
                  <a:srgbClr val="151616"/>
                </a:solidFill>
                <a:latin typeface="Book Antiqua"/>
                <a:cs typeface="Book Antiqua"/>
              </a:rPr>
              <a:t>святым Варсонофием. </a:t>
            </a:r>
            <a:r>
              <a:rPr dirty="0" sz="1600">
                <a:solidFill>
                  <a:srgbClr val="151616"/>
                </a:solidFill>
                <a:latin typeface="Book Antiqua"/>
                <a:cs typeface="Book Antiqua"/>
              </a:rPr>
              <a:t>В  период Казанского ханства на территории,  находившейся в то время </a:t>
            </a:r>
            <a:r>
              <a:rPr dirty="0" sz="1600" spc="-5">
                <a:solidFill>
                  <a:srgbClr val="151616"/>
                </a:solidFill>
                <a:latin typeface="Book Antiqua"/>
                <a:cs typeface="Book Antiqua"/>
              </a:rPr>
              <a:t>за </a:t>
            </a:r>
            <a:r>
              <a:rPr dirty="0" sz="1600">
                <a:solidFill>
                  <a:srgbClr val="151616"/>
                </a:solidFill>
                <a:latin typeface="Book Antiqua"/>
                <a:cs typeface="Book Antiqua"/>
              </a:rPr>
              <a:t>стенами крепости, на  месте, где в настоящее время находятся </a:t>
            </a:r>
            <a:r>
              <a:rPr dirty="0" sz="1600" b="1">
                <a:solidFill>
                  <a:srgbClr val="151616"/>
                </a:solidFill>
                <a:latin typeface="Book Antiqua"/>
                <a:cs typeface="Book Antiqua"/>
              </a:rPr>
              <a:t>руины  музеефицированного комплекса Спасского  </a:t>
            </a:r>
            <a:r>
              <a:rPr dirty="0" sz="1600" spc="-5" b="1">
                <a:solidFill>
                  <a:srgbClr val="151616"/>
                </a:solidFill>
                <a:latin typeface="Book Antiqua"/>
                <a:cs typeface="Book Antiqua"/>
              </a:rPr>
              <a:t>монастыря</a:t>
            </a:r>
            <a:r>
              <a:rPr dirty="0" sz="1600" spc="-5">
                <a:solidFill>
                  <a:srgbClr val="151616"/>
                </a:solidFill>
                <a:latin typeface="Book Antiqua"/>
                <a:cs typeface="Book Antiqua"/>
              </a:rPr>
              <a:t>, </a:t>
            </a:r>
            <a:r>
              <a:rPr dirty="0" sz="1600">
                <a:solidFill>
                  <a:srgbClr val="151616"/>
                </a:solidFill>
                <a:latin typeface="Book Antiqua"/>
                <a:cs typeface="Book Antiqua"/>
              </a:rPr>
              <a:t>располагалось кладбище. </a:t>
            </a:r>
            <a:r>
              <a:rPr dirty="0" sz="1600" spc="-5">
                <a:solidFill>
                  <a:srgbClr val="151616"/>
                </a:solidFill>
                <a:latin typeface="Book Antiqua"/>
                <a:cs typeface="Book Antiqua"/>
              </a:rPr>
              <a:t>Эта  </a:t>
            </a:r>
            <a:r>
              <a:rPr dirty="0" sz="1600">
                <a:solidFill>
                  <a:srgbClr val="151616"/>
                </a:solidFill>
                <a:latin typeface="Book Antiqua"/>
                <a:cs typeface="Book Antiqua"/>
              </a:rPr>
              <a:t>территория продолжала служить некрополем и в  последующие столетия: «на старинном  монастырском некрополе в течение XV—XX</a:t>
            </a:r>
            <a:r>
              <a:rPr dirty="0" sz="1600" spc="-100">
                <a:solidFill>
                  <a:srgbClr val="151616"/>
                </a:solidFill>
                <a:latin typeface="Book Antiqua"/>
                <a:cs typeface="Book Antiqua"/>
              </a:rPr>
              <a:t> </a:t>
            </a:r>
            <a:r>
              <a:rPr dirty="0" sz="1600">
                <a:solidFill>
                  <a:srgbClr val="151616"/>
                </a:solidFill>
                <a:latin typeface="Book Antiqua"/>
                <a:cs typeface="Book Antiqua"/>
              </a:rPr>
              <a:t>веков  упокоилось не менее тысячи человек (в том числе  и захоронения периода Казанского ханства). Так  что оно и многослойно (до 6-8 уровней), и  многонационально».</a:t>
            </a:r>
            <a:endParaRPr sz="1600">
              <a:latin typeface="Book Antiqua"/>
              <a:cs typeface="Book Antiqua"/>
            </a:endParaRPr>
          </a:p>
          <a:p>
            <a:pPr marL="12700" marR="66040">
              <a:lnSpc>
                <a:spcPct val="103600"/>
              </a:lnSpc>
            </a:pPr>
            <a:r>
              <a:rPr dirty="0" sz="1600">
                <a:solidFill>
                  <a:srgbClr val="151616"/>
                </a:solidFill>
                <a:latin typeface="Book Antiqua"/>
                <a:cs typeface="Book Antiqua"/>
              </a:rPr>
              <a:t>Сохранились братский корпус в северной части  монастыря; кирпичная ограда с восточной  стороны монастыря, реконструированная в  формах XIX века церковь Николы Ратного  (служившая чайной в расположенной в</a:t>
            </a:r>
            <a:r>
              <a:rPr dirty="0" sz="1600" spc="-95">
                <a:solidFill>
                  <a:srgbClr val="151616"/>
                </a:solidFill>
                <a:latin typeface="Book Antiqua"/>
                <a:cs typeface="Book Antiqua"/>
              </a:rPr>
              <a:t> </a:t>
            </a:r>
            <a:r>
              <a:rPr dirty="0" sz="1600">
                <a:solidFill>
                  <a:srgbClr val="151616"/>
                </a:solidFill>
                <a:latin typeface="Book Antiqua"/>
                <a:cs typeface="Book Antiqua"/>
              </a:rPr>
              <a:t>советское  время здесь военной части); подклет взорванного  в 1930-х годах Преображенского собора;  фундамент разрушенной после </a:t>
            </a:r>
            <a:r>
              <a:rPr dirty="0" sz="1600" b="1">
                <a:solidFill>
                  <a:srgbClr val="151616"/>
                </a:solidFill>
                <a:latin typeface="Book Antiqua"/>
                <a:cs typeface="Book Antiqua"/>
              </a:rPr>
              <a:t>1917 </a:t>
            </a:r>
            <a:r>
              <a:rPr dirty="0" sz="1600">
                <a:solidFill>
                  <a:srgbClr val="151616"/>
                </a:solidFill>
                <a:latin typeface="Book Antiqua"/>
                <a:cs typeface="Book Antiqua"/>
              </a:rPr>
              <a:t>года  монастырской колокольни с церковью святой  Варвары в нижнем ярусе, фундамент церкви во  имя святых </a:t>
            </a:r>
            <a:r>
              <a:rPr dirty="0" sz="1600" b="1">
                <a:solidFill>
                  <a:srgbClr val="151616"/>
                </a:solidFill>
                <a:latin typeface="Book Antiqua"/>
                <a:cs typeface="Book Antiqua"/>
              </a:rPr>
              <a:t>Киприана </a:t>
            </a:r>
            <a:r>
              <a:rPr dirty="0" sz="1600" spc="-5" b="1">
                <a:solidFill>
                  <a:srgbClr val="151616"/>
                </a:solidFill>
                <a:latin typeface="Book Antiqua"/>
                <a:cs typeface="Book Antiqua"/>
              </a:rPr>
              <a:t>и</a:t>
            </a:r>
            <a:r>
              <a:rPr dirty="0" sz="1600" spc="-20" b="1">
                <a:solidFill>
                  <a:srgbClr val="151616"/>
                </a:solidFill>
                <a:latin typeface="Book Antiqua"/>
                <a:cs typeface="Book Antiqua"/>
              </a:rPr>
              <a:t> </a:t>
            </a:r>
            <a:r>
              <a:rPr dirty="0" sz="1600" b="1">
                <a:solidFill>
                  <a:srgbClr val="151616"/>
                </a:solidFill>
                <a:latin typeface="Book Antiqua"/>
                <a:cs typeface="Book Antiqua"/>
              </a:rPr>
              <a:t>Иустинии.</a:t>
            </a:r>
            <a:endParaRPr sz="1600">
              <a:latin typeface="Book Antiqua"/>
              <a:cs typeface="Book Antiqu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028180"/>
            <a:chOff x="204720" y="125390"/>
            <a:chExt cx="10278110" cy="7028180"/>
          </a:xfrm>
        </p:grpSpPr>
        <p:sp>
          <p:nvSpPr>
            <p:cNvPr id="3" name="object 3"/>
            <p:cNvSpPr/>
            <p:nvPr/>
          </p:nvSpPr>
          <p:spPr>
            <a:xfrm>
              <a:off x="208530" y="129200"/>
              <a:ext cx="10270490" cy="7020559"/>
            </a:xfrm>
            <a:custGeom>
              <a:avLst/>
              <a:gdLst/>
              <a:ahLst/>
              <a:cxnLst/>
              <a:rect l="l" t="t" r="r" b="b"/>
              <a:pathLst>
                <a:path w="10270490" h="7020559">
                  <a:moveTo>
                    <a:pt x="10270091" y="0"/>
                  </a:moveTo>
                  <a:lnTo>
                    <a:pt x="0" y="0"/>
                  </a:lnTo>
                  <a:lnTo>
                    <a:pt x="0" y="7019999"/>
                  </a:lnTo>
                  <a:lnTo>
                    <a:pt x="10270091" y="7019999"/>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020559"/>
            </a:xfrm>
            <a:custGeom>
              <a:avLst/>
              <a:gdLst/>
              <a:ahLst/>
              <a:cxnLst/>
              <a:rect l="l" t="t" r="r" b="b"/>
              <a:pathLst>
                <a:path w="10270490" h="7020559">
                  <a:moveTo>
                    <a:pt x="0" y="0"/>
                  </a:moveTo>
                  <a:lnTo>
                    <a:pt x="10270091" y="0"/>
                  </a:lnTo>
                  <a:lnTo>
                    <a:pt x="10270091"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a:spLocks noGrp="1"/>
          </p:cNvSpPr>
          <p:nvPr>
            <p:ph type="title"/>
          </p:nvPr>
        </p:nvSpPr>
        <p:spPr>
          <a:xfrm>
            <a:off x="1209154" y="160562"/>
            <a:ext cx="8296909" cy="391160"/>
          </a:xfrm>
          <a:prstGeom prst="rect"/>
        </p:spPr>
        <p:txBody>
          <a:bodyPr wrap="square" lIns="0" tIns="12700" rIns="0" bIns="0" rtlCol="0" vert="horz">
            <a:spAutoFit/>
          </a:bodyPr>
          <a:lstStyle/>
          <a:p>
            <a:pPr marL="12700">
              <a:lnSpc>
                <a:spcPct val="100000"/>
              </a:lnSpc>
              <a:spcBef>
                <a:spcPts val="100"/>
              </a:spcBef>
            </a:pPr>
            <a:r>
              <a:rPr dirty="0"/>
              <a:t>Здание присутственных мест (губернской</a:t>
            </a:r>
            <a:r>
              <a:rPr dirty="0" spc="-95"/>
              <a:t> </a:t>
            </a:r>
            <a:r>
              <a:rPr dirty="0"/>
              <a:t>канцелярии)</a:t>
            </a:r>
          </a:p>
        </p:txBody>
      </p:sp>
      <p:grpSp>
        <p:nvGrpSpPr>
          <p:cNvPr id="6" name="object 6"/>
          <p:cNvGrpSpPr/>
          <p:nvPr/>
        </p:nvGrpSpPr>
        <p:grpSpPr>
          <a:xfrm>
            <a:off x="469275" y="640154"/>
            <a:ext cx="4359910" cy="6248400"/>
            <a:chOff x="469275" y="640154"/>
            <a:chExt cx="4359910" cy="6248400"/>
          </a:xfrm>
        </p:grpSpPr>
        <p:pic>
          <p:nvPicPr>
            <p:cNvPr id="7" name="object 7"/>
            <p:cNvPicPr/>
            <p:nvPr/>
          </p:nvPicPr>
          <p:blipFill>
            <a:blip r:embed="rId2" cstate="print"/>
            <a:stretch>
              <a:fillRect/>
            </a:stretch>
          </p:blipFill>
          <p:spPr>
            <a:xfrm>
              <a:off x="469275" y="640154"/>
              <a:ext cx="4359374" cy="3269530"/>
            </a:xfrm>
            <a:prstGeom prst="rect">
              <a:avLst/>
            </a:prstGeom>
          </p:spPr>
        </p:pic>
        <p:pic>
          <p:nvPicPr>
            <p:cNvPr id="8" name="object 8"/>
            <p:cNvPicPr/>
            <p:nvPr/>
          </p:nvPicPr>
          <p:blipFill>
            <a:blip r:embed="rId3" cstate="print"/>
            <a:stretch>
              <a:fillRect/>
            </a:stretch>
          </p:blipFill>
          <p:spPr>
            <a:xfrm>
              <a:off x="477290" y="4069165"/>
              <a:ext cx="4351352" cy="2819276"/>
            </a:xfrm>
            <a:prstGeom prst="rect">
              <a:avLst/>
            </a:prstGeom>
          </p:spPr>
        </p:pic>
      </p:grpSp>
      <p:sp>
        <p:nvSpPr>
          <p:cNvPr id="9" name="object 9"/>
          <p:cNvSpPr txBox="1"/>
          <p:nvPr/>
        </p:nvSpPr>
        <p:spPr>
          <a:xfrm>
            <a:off x="4950970" y="645737"/>
            <a:ext cx="5412105" cy="5520055"/>
          </a:xfrm>
          <a:prstGeom prst="rect">
            <a:avLst/>
          </a:prstGeom>
        </p:spPr>
        <p:txBody>
          <a:bodyPr wrap="square" lIns="0" tIns="3175" rIns="0" bIns="0" rtlCol="0" vert="horz">
            <a:spAutoFit/>
          </a:bodyPr>
          <a:lstStyle/>
          <a:p>
            <a:pPr marL="12700" marR="65405">
              <a:lnSpc>
                <a:spcPct val="104200"/>
              </a:lnSpc>
              <a:spcBef>
                <a:spcPts val="25"/>
              </a:spcBef>
            </a:pPr>
            <a:r>
              <a:rPr dirty="0" sz="1650" spc="5">
                <a:solidFill>
                  <a:srgbClr val="151616"/>
                </a:solidFill>
                <a:latin typeface="Book Antiqua"/>
                <a:cs typeface="Book Antiqua"/>
              </a:rPr>
              <a:t>2-этажное здание губернаторского правления </a:t>
            </a:r>
            <a:r>
              <a:rPr dirty="0" sz="1650" spc="10">
                <a:solidFill>
                  <a:srgbClr val="151616"/>
                </a:solidFill>
                <a:latin typeface="Book Antiqua"/>
                <a:cs typeface="Book Antiqua"/>
              </a:rPr>
              <a:t>—  </a:t>
            </a:r>
            <a:r>
              <a:rPr dirty="0" sz="1650" spc="5">
                <a:solidFill>
                  <a:srgbClr val="151616"/>
                </a:solidFill>
                <a:latin typeface="Book Antiqua"/>
                <a:cs typeface="Book Antiqua"/>
              </a:rPr>
              <a:t>присутственных мест </a:t>
            </a:r>
            <a:r>
              <a:rPr dirty="0" sz="1650" spc="10">
                <a:solidFill>
                  <a:srgbClr val="151616"/>
                </a:solidFill>
                <a:latin typeface="Book Antiqua"/>
                <a:cs typeface="Book Antiqua"/>
              </a:rPr>
              <a:t>— </a:t>
            </a:r>
            <a:r>
              <a:rPr dirty="0" sz="1650" spc="5">
                <a:solidFill>
                  <a:srgbClr val="151616"/>
                </a:solidFill>
                <a:latin typeface="Book Antiqua"/>
                <a:cs typeface="Book Antiqua"/>
              </a:rPr>
              <a:t>расположено по правую  сторону главной кремлёвской улицы и Спасской  башни. Проект составлен </a:t>
            </a:r>
            <a:r>
              <a:rPr dirty="0" sz="1650" b="1">
                <a:solidFill>
                  <a:srgbClr val="151616"/>
                </a:solidFill>
                <a:latin typeface="Book Antiqua"/>
                <a:cs typeface="Book Antiqua"/>
              </a:rPr>
              <a:t>В. </a:t>
            </a:r>
            <a:r>
              <a:rPr dirty="0" sz="1650" spc="5" b="1">
                <a:solidFill>
                  <a:srgbClr val="151616"/>
                </a:solidFill>
                <a:latin typeface="Book Antiqua"/>
                <a:cs typeface="Book Antiqua"/>
              </a:rPr>
              <a:t>И. Кафтыревым</a:t>
            </a:r>
            <a:r>
              <a:rPr dirty="0" sz="1650" spc="5">
                <a:solidFill>
                  <a:srgbClr val="151616"/>
                </a:solidFill>
                <a:latin typeface="Book Antiqua"/>
                <a:cs typeface="Book Antiqua"/>
              </a:rPr>
              <a:t>,  который был в 1767 году направлен сенатом в Казань  для детализации генерального плана города,  разработанного комиссией Санкт-Петербурга и  Москвы после большого пожара в Казани в 1765 году.  Главным был второй этаж, куда высшие чиновники</a:t>
            </a:r>
            <a:r>
              <a:rPr dirty="0" sz="1650" spc="-85">
                <a:solidFill>
                  <a:srgbClr val="151616"/>
                </a:solidFill>
                <a:latin typeface="Book Antiqua"/>
                <a:cs typeface="Book Antiqua"/>
              </a:rPr>
              <a:t> </a:t>
            </a:r>
            <a:r>
              <a:rPr dirty="0" sz="1650" spc="5">
                <a:solidFill>
                  <a:srgbClr val="151616"/>
                </a:solidFill>
                <a:latin typeface="Book Antiqua"/>
                <a:cs typeface="Book Antiqua"/>
              </a:rPr>
              <a:t>и  важные посетители поднимались по парадной  лестнице, и где располагался зал «аудиэнции»</a:t>
            </a:r>
            <a:r>
              <a:rPr dirty="0" sz="1650" spc="-85">
                <a:solidFill>
                  <a:srgbClr val="151616"/>
                </a:solidFill>
                <a:latin typeface="Book Antiqua"/>
                <a:cs typeface="Book Antiqua"/>
              </a:rPr>
              <a:t> </a:t>
            </a:r>
            <a:r>
              <a:rPr dirty="0" sz="1650" spc="5">
                <a:solidFill>
                  <a:srgbClr val="151616"/>
                </a:solidFill>
                <a:latin typeface="Book Antiqua"/>
                <a:cs typeface="Book Antiqua"/>
              </a:rPr>
              <a:t>перед</a:t>
            </a:r>
            <a:endParaRPr sz="1650">
              <a:latin typeface="Book Antiqua"/>
              <a:cs typeface="Book Antiqua"/>
            </a:endParaRPr>
          </a:p>
          <a:p>
            <a:pPr marL="12700" marR="5080">
              <a:lnSpc>
                <a:spcPct val="104200"/>
              </a:lnSpc>
            </a:pPr>
            <a:r>
              <a:rPr dirty="0" sz="1650" spc="5">
                <a:solidFill>
                  <a:srgbClr val="151616"/>
                </a:solidFill>
                <a:latin typeface="Book Antiqua"/>
                <a:cs typeface="Book Antiqua"/>
              </a:rPr>
              <a:t>«судебной палатой» </a:t>
            </a:r>
            <a:r>
              <a:rPr dirty="0" sz="1650" spc="10">
                <a:solidFill>
                  <a:srgbClr val="151616"/>
                </a:solidFill>
                <a:latin typeface="Book Antiqua"/>
                <a:cs typeface="Book Antiqua"/>
              </a:rPr>
              <a:t>— </a:t>
            </a:r>
            <a:r>
              <a:rPr dirty="0" sz="1650" spc="5">
                <a:solidFill>
                  <a:srgbClr val="151616"/>
                </a:solidFill>
                <a:latin typeface="Book Antiqua"/>
                <a:cs typeface="Book Antiqua"/>
              </a:rPr>
              <a:t>центральный зал </a:t>
            </a:r>
            <a:r>
              <a:rPr dirty="0" sz="1650">
                <a:solidFill>
                  <a:srgbClr val="151616"/>
                </a:solidFill>
                <a:latin typeface="Book Antiqua"/>
                <a:cs typeface="Book Antiqua"/>
              </a:rPr>
              <a:t>с </a:t>
            </a:r>
            <a:r>
              <a:rPr dirty="0" sz="1650" spc="5">
                <a:solidFill>
                  <a:srgbClr val="151616"/>
                </a:solidFill>
                <a:latin typeface="Book Antiqua"/>
                <a:cs typeface="Book Antiqua"/>
              </a:rPr>
              <a:t>4 окнами.</a:t>
            </a:r>
            <a:r>
              <a:rPr dirty="0" sz="1650" spc="-95">
                <a:solidFill>
                  <a:srgbClr val="151616"/>
                </a:solidFill>
                <a:latin typeface="Book Antiqua"/>
                <a:cs typeface="Book Antiqua"/>
              </a:rPr>
              <a:t> </a:t>
            </a:r>
            <a:r>
              <a:rPr dirty="0" sz="1650" spc="5">
                <a:solidFill>
                  <a:srgbClr val="151616"/>
                </a:solidFill>
                <a:latin typeface="Book Antiqua"/>
                <a:cs typeface="Book Antiqua"/>
              </a:rPr>
              <a:t>К  ней примыкали «секретная» и «секретарская», в  остальных комнатах сидели «приказные служители».  Здание имеет подвальный этаж со сводчатыми  помещениями. Для проезда в протяженный двор  между зданием присутственных мест и восточным  пряслом кремлёвской стены, здание имеет два  сквозных проезда, делящих здание на 3 секции. С  северной стороны к зданию примыкает здание  бывшей</a:t>
            </a:r>
            <a:r>
              <a:rPr dirty="0" sz="1650" spc="-5">
                <a:solidFill>
                  <a:srgbClr val="151616"/>
                </a:solidFill>
                <a:latin typeface="Book Antiqua"/>
                <a:cs typeface="Book Antiqua"/>
              </a:rPr>
              <a:t> </a:t>
            </a:r>
            <a:r>
              <a:rPr dirty="0" sz="1650" spc="5">
                <a:solidFill>
                  <a:srgbClr val="151616"/>
                </a:solidFill>
                <a:latin typeface="Book Antiqua"/>
                <a:cs typeface="Book Antiqua"/>
              </a:rPr>
              <a:t>Консистории.</a:t>
            </a:r>
            <a:endParaRPr sz="1650">
              <a:latin typeface="Book Antiqua"/>
              <a:cs typeface="Book Antiqu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028180"/>
            <a:chOff x="204720" y="125390"/>
            <a:chExt cx="10278110" cy="7028180"/>
          </a:xfrm>
        </p:grpSpPr>
        <p:sp>
          <p:nvSpPr>
            <p:cNvPr id="3" name="object 3"/>
            <p:cNvSpPr/>
            <p:nvPr/>
          </p:nvSpPr>
          <p:spPr>
            <a:xfrm>
              <a:off x="208530" y="129200"/>
              <a:ext cx="10270490" cy="7020559"/>
            </a:xfrm>
            <a:custGeom>
              <a:avLst/>
              <a:gdLst/>
              <a:ahLst/>
              <a:cxnLst/>
              <a:rect l="l" t="t" r="r" b="b"/>
              <a:pathLst>
                <a:path w="10270490" h="7020559">
                  <a:moveTo>
                    <a:pt x="10270091" y="0"/>
                  </a:moveTo>
                  <a:lnTo>
                    <a:pt x="0" y="0"/>
                  </a:lnTo>
                  <a:lnTo>
                    <a:pt x="0" y="7019999"/>
                  </a:lnTo>
                  <a:lnTo>
                    <a:pt x="10270091" y="7019999"/>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020559"/>
            </a:xfrm>
            <a:custGeom>
              <a:avLst/>
              <a:gdLst/>
              <a:ahLst/>
              <a:cxnLst/>
              <a:rect l="l" t="t" r="r" b="b"/>
              <a:pathLst>
                <a:path w="10270490" h="7020559">
                  <a:moveTo>
                    <a:pt x="0" y="0"/>
                  </a:moveTo>
                  <a:lnTo>
                    <a:pt x="10270091" y="0"/>
                  </a:lnTo>
                  <a:lnTo>
                    <a:pt x="10270091"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a:spLocks noGrp="1"/>
          </p:cNvSpPr>
          <p:nvPr>
            <p:ph type="title"/>
          </p:nvPr>
        </p:nvSpPr>
        <p:spPr>
          <a:prstGeom prst="rect"/>
        </p:spPr>
        <p:txBody>
          <a:bodyPr wrap="square" lIns="0" tIns="12700" rIns="0" bIns="0" rtlCol="0" vert="horz">
            <a:spAutoFit/>
          </a:bodyPr>
          <a:lstStyle/>
          <a:p>
            <a:pPr marL="24765">
              <a:lnSpc>
                <a:spcPct val="100000"/>
              </a:lnSpc>
              <a:spcBef>
                <a:spcPts val="100"/>
              </a:spcBef>
            </a:pPr>
            <a:r>
              <a:rPr dirty="0"/>
              <a:t>Комплекс Пушечного</a:t>
            </a:r>
            <a:r>
              <a:rPr dirty="0" spc="-95"/>
              <a:t> </a:t>
            </a:r>
            <a:r>
              <a:rPr dirty="0"/>
              <a:t>двора</a:t>
            </a:r>
          </a:p>
        </p:txBody>
      </p:sp>
      <p:grpSp>
        <p:nvGrpSpPr>
          <p:cNvPr id="6" name="object 6"/>
          <p:cNvGrpSpPr/>
          <p:nvPr/>
        </p:nvGrpSpPr>
        <p:grpSpPr>
          <a:xfrm>
            <a:off x="504093" y="614191"/>
            <a:ext cx="4756785" cy="6311900"/>
            <a:chOff x="504093" y="614191"/>
            <a:chExt cx="4756785" cy="6311900"/>
          </a:xfrm>
        </p:grpSpPr>
        <p:pic>
          <p:nvPicPr>
            <p:cNvPr id="7" name="object 7"/>
            <p:cNvPicPr/>
            <p:nvPr/>
          </p:nvPicPr>
          <p:blipFill>
            <a:blip r:embed="rId2" cstate="print"/>
            <a:stretch>
              <a:fillRect/>
            </a:stretch>
          </p:blipFill>
          <p:spPr>
            <a:xfrm>
              <a:off x="504093" y="3357393"/>
              <a:ext cx="4756213" cy="3568616"/>
            </a:xfrm>
            <a:prstGeom prst="rect">
              <a:avLst/>
            </a:prstGeom>
          </p:spPr>
        </p:pic>
        <p:pic>
          <p:nvPicPr>
            <p:cNvPr id="8" name="object 8"/>
            <p:cNvPicPr/>
            <p:nvPr/>
          </p:nvPicPr>
          <p:blipFill>
            <a:blip r:embed="rId3" cstate="print"/>
            <a:stretch>
              <a:fillRect/>
            </a:stretch>
          </p:blipFill>
          <p:spPr>
            <a:xfrm>
              <a:off x="769197" y="614191"/>
              <a:ext cx="4195895" cy="2654255"/>
            </a:xfrm>
            <a:prstGeom prst="rect">
              <a:avLst/>
            </a:prstGeom>
          </p:spPr>
        </p:pic>
      </p:grpSp>
      <p:sp>
        <p:nvSpPr>
          <p:cNvPr id="9" name="object 9"/>
          <p:cNvSpPr txBox="1"/>
          <p:nvPr/>
        </p:nvSpPr>
        <p:spPr>
          <a:xfrm>
            <a:off x="5409641" y="640461"/>
            <a:ext cx="4822190" cy="5116830"/>
          </a:xfrm>
          <a:prstGeom prst="rect">
            <a:avLst/>
          </a:prstGeom>
        </p:spPr>
        <p:txBody>
          <a:bodyPr wrap="square" lIns="0" tIns="3810" rIns="0" bIns="0" rtlCol="0" vert="horz">
            <a:spAutoFit/>
          </a:bodyPr>
          <a:lstStyle/>
          <a:p>
            <a:pPr marL="12700" marR="5080">
              <a:lnSpc>
                <a:spcPct val="103200"/>
              </a:lnSpc>
              <a:spcBef>
                <a:spcPts val="30"/>
              </a:spcBef>
            </a:pPr>
            <a:r>
              <a:rPr dirty="0" sz="1800" spc="-20">
                <a:solidFill>
                  <a:srgbClr val="151616"/>
                </a:solidFill>
                <a:latin typeface="Book Antiqua"/>
                <a:cs typeface="Book Antiqua"/>
              </a:rPr>
              <a:t>Ансамбль </a:t>
            </a:r>
            <a:r>
              <a:rPr dirty="0" sz="1800" spc="-25">
                <a:solidFill>
                  <a:srgbClr val="151616"/>
                </a:solidFill>
                <a:latin typeface="Book Antiqua"/>
                <a:cs typeface="Book Antiqua"/>
              </a:rPr>
              <a:t>Пушечного </a:t>
            </a:r>
            <a:r>
              <a:rPr dirty="0" sz="1800" spc="-20">
                <a:solidFill>
                  <a:srgbClr val="151616"/>
                </a:solidFill>
                <a:latin typeface="Book Antiqua"/>
                <a:cs typeface="Book Antiqua"/>
              </a:rPr>
              <a:t>двора </a:t>
            </a:r>
            <a:r>
              <a:rPr dirty="0" sz="1800" spc="-20" b="1">
                <a:solidFill>
                  <a:srgbClr val="151616"/>
                </a:solidFill>
                <a:latin typeface="Book Antiqua"/>
                <a:cs typeface="Book Antiqua"/>
              </a:rPr>
              <a:t>состоит из  четырёх корпусов</a:t>
            </a:r>
            <a:r>
              <a:rPr dirty="0" sz="1800" spc="-20">
                <a:solidFill>
                  <a:srgbClr val="151616"/>
                </a:solidFill>
                <a:latin typeface="Book Antiqua"/>
                <a:cs typeface="Book Antiqua"/>
              </a:rPr>
              <a:t>. Здесь располагался один  из </a:t>
            </a:r>
            <a:r>
              <a:rPr dirty="0" sz="1800" spc="-25">
                <a:solidFill>
                  <a:srgbClr val="151616"/>
                </a:solidFill>
                <a:latin typeface="Book Antiqua"/>
                <a:cs typeface="Book Antiqua"/>
              </a:rPr>
              <a:t>крупнейших </a:t>
            </a:r>
            <a:r>
              <a:rPr dirty="0" sz="1800" spc="-20">
                <a:solidFill>
                  <a:srgbClr val="151616"/>
                </a:solidFill>
                <a:latin typeface="Book Antiqua"/>
                <a:cs typeface="Book Antiqua"/>
              </a:rPr>
              <a:t>в России </a:t>
            </a:r>
            <a:r>
              <a:rPr dirty="0" sz="1800" spc="-20" b="1">
                <a:solidFill>
                  <a:srgbClr val="151616"/>
                </a:solidFill>
                <a:latin typeface="Book Antiqua"/>
                <a:cs typeface="Book Antiqua"/>
              </a:rPr>
              <a:t>артиллерийских  дворов </a:t>
            </a:r>
            <a:r>
              <a:rPr dirty="0" sz="1800" spc="-25" b="1">
                <a:solidFill>
                  <a:srgbClr val="151616"/>
                </a:solidFill>
                <a:latin typeface="Book Antiqua"/>
                <a:cs typeface="Book Antiqua"/>
              </a:rPr>
              <a:t>по </a:t>
            </a:r>
            <a:r>
              <a:rPr dirty="0" sz="1800" spc="-20" b="1">
                <a:solidFill>
                  <a:srgbClr val="151616"/>
                </a:solidFill>
                <a:latin typeface="Book Antiqua"/>
                <a:cs typeface="Book Antiqua"/>
              </a:rPr>
              <a:t>изготовлению </a:t>
            </a:r>
            <a:r>
              <a:rPr dirty="0" sz="1800" spc="-25" b="1">
                <a:solidFill>
                  <a:srgbClr val="151616"/>
                </a:solidFill>
                <a:latin typeface="Book Antiqua"/>
                <a:cs typeface="Book Antiqua"/>
              </a:rPr>
              <a:t>и </a:t>
            </a:r>
            <a:r>
              <a:rPr dirty="0" sz="1800" spc="-20" b="1">
                <a:solidFill>
                  <a:srgbClr val="151616"/>
                </a:solidFill>
                <a:latin typeface="Book Antiqua"/>
                <a:cs typeface="Book Antiqua"/>
              </a:rPr>
              <a:t>ремонту  артиллерийских орудий. </a:t>
            </a:r>
            <a:r>
              <a:rPr dirty="0" sz="1800" spc="-20">
                <a:solidFill>
                  <a:srgbClr val="151616"/>
                </a:solidFill>
                <a:latin typeface="Book Antiqua"/>
                <a:cs typeface="Book Antiqua"/>
              </a:rPr>
              <a:t>Казанский  Арсенал внёс свой вклад в победу русского  оружия в войне </a:t>
            </a:r>
            <a:r>
              <a:rPr dirty="0" sz="1800" spc="-20" b="1">
                <a:solidFill>
                  <a:srgbClr val="151616"/>
                </a:solidFill>
                <a:latin typeface="Book Antiqua"/>
                <a:cs typeface="Book Antiqua"/>
              </a:rPr>
              <a:t>1812 </a:t>
            </a:r>
            <a:r>
              <a:rPr dirty="0" sz="1800" spc="-20">
                <a:solidFill>
                  <a:srgbClr val="151616"/>
                </a:solidFill>
                <a:latin typeface="Book Antiqua"/>
                <a:cs typeface="Book Antiqua"/>
              </a:rPr>
              <a:t>года. После пожара 1815  года артиллерийское производство </a:t>
            </a:r>
            <a:r>
              <a:rPr dirty="0" sz="1800" spc="-25">
                <a:solidFill>
                  <a:srgbClr val="151616"/>
                </a:solidFill>
                <a:latin typeface="Book Antiqua"/>
                <a:cs typeface="Book Antiqua"/>
              </a:rPr>
              <a:t>пошло </a:t>
            </a:r>
            <a:r>
              <a:rPr dirty="0" sz="1800" spc="-20">
                <a:solidFill>
                  <a:srgbClr val="151616"/>
                </a:solidFill>
                <a:latin typeface="Book Antiqua"/>
                <a:cs typeface="Book Antiqua"/>
              </a:rPr>
              <a:t>на  спад, а в 1850 году Казанский Арсенал  прекратил своё существование. </a:t>
            </a:r>
            <a:r>
              <a:rPr dirty="0" sz="1800" spc="-25">
                <a:solidFill>
                  <a:srgbClr val="151616"/>
                </a:solidFill>
                <a:latin typeface="Book Antiqua"/>
                <a:cs typeface="Book Antiqua"/>
              </a:rPr>
              <a:t>В </a:t>
            </a:r>
            <a:r>
              <a:rPr dirty="0" sz="1800" spc="-20">
                <a:solidFill>
                  <a:srgbClr val="151616"/>
                </a:solidFill>
                <a:latin typeface="Book Antiqua"/>
                <a:cs typeface="Book Antiqua"/>
              </a:rPr>
              <a:t>1998 году  здесь обнаружили литейную яму конца XVII  </a:t>
            </a:r>
            <a:r>
              <a:rPr dirty="0" sz="1800" spc="-15">
                <a:solidFill>
                  <a:srgbClr val="151616"/>
                </a:solidFill>
                <a:latin typeface="Book Antiqua"/>
                <a:cs typeface="Book Antiqua"/>
              </a:rPr>
              <a:t>века, </a:t>
            </a:r>
            <a:r>
              <a:rPr dirty="0" sz="1800" spc="-20">
                <a:solidFill>
                  <a:srgbClr val="151616"/>
                </a:solidFill>
                <a:latin typeface="Book Antiqua"/>
                <a:cs typeface="Book Antiqua"/>
              </a:rPr>
              <a:t>которую открыли для посетителей  после реставрационных работ в 2017</a:t>
            </a:r>
            <a:r>
              <a:rPr dirty="0" sz="1800" spc="20">
                <a:solidFill>
                  <a:srgbClr val="151616"/>
                </a:solidFill>
                <a:latin typeface="Book Antiqua"/>
                <a:cs typeface="Book Antiqua"/>
              </a:rPr>
              <a:t> </a:t>
            </a:r>
            <a:r>
              <a:rPr dirty="0" sz="1800" spc="-20">
                <a:solidFill>
                  <a:srgbClr val="151616"/>
                </a:solidFill>
                <a:latin typeface="Book Antiqua"/>
                <a:cs typeface="Book Antiqua"/>
              </a:rPr>
              <a:t>году.</a:t>
            </a:r>
            <a:endParaRPr sz="1800">
              <a:latin typeface="Book Antiqua"/>
              <a:cs typeface="Book Antiqua"/>
            </a:endParaRPr>
          </a:p>
          <a:p>
            <a:pPr marL="12700" marR="120650">
              <a:lnSpc>
                <a:spcPct val="103600"/>
              </a:lnSpc>
            </a:pPr>
            <a:r>
              <a:rPr dirty="0" sz="1800" spc="-20">
                <a:solidFill>
                  <a:srgbClr val="151616"/>
                </a:solidFill>
                <a:latin typeface="Book Antiqua"/>
                <a:cs typeface="Book Antiqua"/>
              </a:rPr>
              <a:t>Сейчас она находится на территории Музея  </a:t>
            </a:r>
            <a:r>
              <a:rPr dirty="0" sz="1800" spc="-25">
                <a:solidFill>
                  <a:srgbClr val="151616"/>
                </a:solidFill>
                <a:latin typeface="Book Antiqua"/>
                <a:cs typeface="Book Antiqua"/>
              </a:rPr>
              <a:t>Пушечного </a:t>
            </a:r>
            <a:r>
              <a:rPr dirty="0" sz="1800" spc="-20">
                <a:solidFill>
                  <a:srgbClr val="151616"/>
                </a:solidFill>
                <a:latin typeface="Book Antiqua"/>
                <a:cs typeface="Book Antiqua"/>
              </a:rPr>
              <a:t>двора, который </a:t>
            </a:r>
            <a:r>
              <a:rPr dirty="0" sz="1800" spc="-25">
                <a:solidFill>
                  <a:srgbClr val="151616"/>
                </a:solidFill>
                <a:latin typeface="Book Antiqua"/>
                <a:cs typeface="Book Antiqua"/>
              </a:rPr>
              <a:t>был </a:t>
            </a:r>
            <a:r>
              <a:rPr dirty="0" sz="1800" spc="-20">
                <a:solidFill>
                  <a:srgbClr val="151616"/>
                </a:solidFill>
                <a:latin typeface="Book Antiqua"/>
                <a:cs typeface="Book Antiqua"/>
              </a:rPr>
              <a:t>открыт в  2013 году. Также в составе комплекса  </a:t>
            </a:r>
            <a:r>
              <a:rPr dirty="0" sz="1800" spc="-25">
                <a:solidFill>
                  <a:srgbClr val="151616"/>
                </a:solidFill>
                <a:latin typeface="Book Antiqua"/>
                <a:cs typeface="Book Antiqua"/>
              </a:rPr>
              <a:t>Пушечного </a:t>
            </a:r>
            <a:r>
              <a:rPr dirty="0" sz="1800" spc="-20">
                <a:solidFill>
                  <a:srgbClr val="151616"/>
                </a:solidFill>
                <a:latin typeface="Book Antiqua"/>
                <a:cs typeface="Book Antiqua"/>
              </a:rPr>
              <a:t>двора находится </a:t>
            </a:r>
            <a:r>
              <a:rPr dirty="0" sz="1800" spc="-25">
                <a:solidFill>
                  <a:srgbClr val="151616"/>
                </a:solidFill>
                <a:latin typeface="Book Antiqua"/>
                <a:cs typeface="Book Antiqua"/>
              </a:rPr>
              <a:t>Музей</a:t>
            </a:r>
            <a:r>
              <a:rPr dirty="0" sz="1800" spc="45">
                <a:solidFill>
                  <a:srgbClr val="151616"/>
                </a:solidFill>
                <a:latin typeface="Book Antiqua"/>
                <a:cs typeface="Book Antiqua"/>
              </a:rPr>
              <a:t> </a:t>
            </a:r>
            <a:r>
              <a:rPr dirty="0" sz="1800" spc="-25">
                <a:solidFill>
                  <a:srgbClr val="151616"/>
                </a:solidFill>
                <a:latin typeface="Book Antiqua"/>
                <a:cs typeface="Book Antiqua"/>
              </a:rPr>
              <a:t>Оружия</a:t>
            </a:r>
            <a:endParaRPr sz="1800">
              <a:latin typeface="Book Antiqua"/>
              <a:cs typeface="Book Antiqua"/>
            </a:endParaRPr>
          </a:p>
          <a:p>
            <a:pPr marL="12700">
              <a:lnSpc>
                <a:spcPct val="100000"/>
              </a:lnSpc>
              <a:spcBef>
                <a:spcPts val="75"/>
              </a:spcBef>
            </a:pPr>
            <a:r>
              <a:rPr dirty="0" sz="1800" spc="-20">
                <a:solidFill>
                  <a:srgbClr val="151616"/>
                </a:solidFill>
                <a:latin typeface="Book Antiqua"/>
                <a:cs typeface="Book Antiqua"/>
              </a:rPr>
              <a:t>«Дух</a:t>
            </a:r>
            <a:r>
              <a:rPr dirty="0" sz="1800" spc="-15">
                <a:solidFill>
                  <a:srgbClr val="151616"/>
                </a:solidFill>
                <a:latin typeface="Book Antiqua"/>
                <a:cs typeface="Book Antiqua"/>
              </a:rPr>
              <a:t> </a:t>
            </a:r>
            <a:r>
              <a:rPr dirty="0" sz="1800" spc="-20">
                <a:solidFill>
                  <a:srgbClr val="151616"/>
                </a:solidFill>
                <a:latin typeface="Book Antiqua"/>
                <a:cs typeface="Book Antiqua"/>
              </a:rPr>
              <a:t>Воина».</a:t>
            </a:r>
            <a:endParaRPr sz="1800">
              <a:latin typeface="Book Antiqua"/>
              <a:cs typeface="Book Antiqu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028180"/>
            <a:chOff x="204720" y="125390"/>
            <a:chExt cx="10278110" cy="7028180"/>
          </a:xfrm>
        </p:grpSpPr>
        <p:sp>
          <p:nvSpPr>
            <p:cNvPr id="3" name="object 3"/>
            <p:cNvSpPr/>
            <p:nvPr/>
          </p:nvSpPr>
          <p:spPr>
            <a:xfrm>
              <a:off x="208530" y="129200"/>
              <a:ext cx="10270490" cy="7020559"/>
            </a:xfrm>
            <a:custGeom>
              <a:avLst/>
              <a:gdLst/>
              <a:ahLst/>
              <a:cxnLst/>
              <a:rect l="l" t="t" r="r" b="b"/>
              <a:pathLst>
                <a:path w="10270490" h="7020559">
                  <a:moveTo>
                    <a:pt x="10270091" y="0"/>
                  </a:moveTo>
                  <a:lnTo>
                    <a:pt x="0" y="0"/>
                  </a:lnTo>
                  <a:lnTo>
                    <a:pt x="0" y="7019999"/>
                  </a:lnTo>
                  <a:lnTo>
                    <a:pt x="10270091" y="7019999"/>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020559"/>
            </a:xfrm>
            <a:custGeom>
              <a:avLst/>
              <a:gdLst/>
              <a:ahLst/>
              <a:cxnLst/>
              <a:rect l="l" t="t" r="r" b="b"/>
              <a:pathLst>
                <a:path w="10270490" h="7020559">
                  <a:moveTo>
                    <a:pt x="0" y="0"/>
                  </a:moveTo>
                  <a:lnTo>
                    <a:pt x="10270091" y="0"/>
                  </a:lnTo>
                  <a:lnTo>
                    <a:pt x="10270091"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a:spLocks noGrp="1"/>
          </p:cNvSpPr>
          <p:nvPr>
            <p:ph type="title"/>
          </p:nvPr>
        </p:nvSpPr>
        <p:spPr>
          <a:xfrm>
            <a:off x="3528479" y="263885"/>
            <a:ext cx="3471545" cy="391160"/>
          </a:xfrm>
          <a:prstGeom prst="rect"/>
        </p:spPr>
        <p:txBody>
          <a:bodyPr wrap="square" lIns="0" tIns="12700" rIns="0" bIns="0" rtlCol="0" vert="horz">
            <a:spAutoFit/>
          </a:bodyPr>
          <a:lstStyle/>
          <a:p>
            <a:pPr marL="12700">
              <a:lnSpc>
                <a:spcPct val="100000"/>
              </a:lnSpc>
              <a:spcBef>
                <a:spcPts val="100"/>
              </a:spcBef>
            </a:pPr>
            <a:r>
              <a:rPr dirty="0"/>
              <a:t>Консисторский</a:t>
            </a:r>
            <a:r>
              <a:rPr dirty="0" spc="-85"/>
              <a:t> </a:t>
            </a:r>
            <a:r>
              <a:rPr dirty="0"/>
              <a:t>дворец</a:t>
            </a:r>
          </a:p>
        </p:txBody>
      </p:sp>
      <p:pic>
        <p:nvPicPr>
          <p:cNvPr id="6" name="object 6"/>
          <p:cNvPicPr/>
          <p:nvPr/>
        </p:nvPicPr>
        <p:blipFill>
          <a:blip r:embed="rId2" cstate="print"/>
          <a:stretch>
            <a:fillRect/>
          </a:stretch>
        </p:blipFill>
        <p:spPr>
          <a:xfrm>
            <a:off x="498878" y="910574"/>
            <a:ext cx="6366939" cy="4775203"/>
          </a:xfrm>
          <a:prstGeom prst="rect">
            <a:avLst/>
          </a:prstGeom>
        </p:spPr>
      </p:pic>
      <p:sp>
        <p:nvSpPr>
          <p:cNvPr id="7" name="object 7"/>
          <p:cNvSpPr txBox="1"/>
          <p:nvPr/>
        </p:nvSpPr>
        <p:spPr>
          <a:xfrm>
            <a:off x="6970159" y="887841"/>
            <a:ext cx="3199130" cy="4707890"/>
          </a:xfrm>
          <a:prstGeom prst="rect">
            <a:avLst/>
          </a:prstGeom>
        </p:spPr>
        <p:txBody>
          <a:bodyPr wrap="square" lIns="0" tIns="4445" rIns="0" bIns="0" rtlCol="0" vert="horz">
            <a:spAutoFit/>
          </a:bodyPr>
          <a:lstStyle/>
          <a:p>
            <a:pPr marL="12700" marR="5080">
              <a:lnSpc>
                <a:spcPct val="102600"/>
              </a:lnSpc>
              <a:spcBef>
                <a:spcPts val="35"/>
              </a:spcBef>
            </a:pPr>
            <a:r>
              <a:rPr dirty="0" sz="2000">
                <a:solidFill>
                  <a:srgbClr val="151616"/>
                </a:solidFill>
                <a:latin typeface="Book Antiqua"/>
                <a:cs typeface="Book Antiqua"/>
              </a:rPr>
              <a:t>Консисторский дворец  </a:t>
            </a:r>
            <a:r>
              <a:rPr dirty="0" sz="2000" b="1">
                <a:solidFill>
                  <a:srgbClr val="151616"/>
                </a:solidFill>
                <a:latin typeface="Book Antiqua"/>
                <a:cs typeface="Book Antiqua"/>
              </a:rPr>
              <a:t>является северным  корпусом Пушечного  </a:t>
            </a:r>
            <a:r>
              <a:rPr dirty="0" sz="2000" spc="-5" b="1">
                <a:solidFill>
                  <a:srgbClr val="151616"/>
                </a:solidFill>
                <a:latin typeface="Book Antiqua"/>
                <a:cs typeface="Book Antiqua"/>
              </a:rPr>
              <a:t>двора</a:t>
            </a:r>
            <a:r>
              <a:rPr dirty="0" sz="2000" spc="-5">
                <a:solidFill>
                  <a:srgbClr val="151616"/>
                </a:solidFill>
                <a:latin typeface="Book Antiqua"/>
                <a:cs typeface="Book Antiqua"/>
              </a:rPr>
              <a:t>, </a:t>
            </a:r>
            <a:r>
              <a:rPr dirty="0" sz="2000">
                <a:solidFill>
                  <a:srgbClr val="151616"/>
                </a:solidFill>
                <a:latin typeface="Book Antiqua"/>
                <a:cs typeface="Book Antiqua"/>
              </a:rPr>
              <a:t>имеет парадный  вход не изнутри его, а с  северного внутреннего  склона. Здание духовного  ведомства в XIX веке. В  советское время в здании  размещалось  </a:t>
            </a:r>
            <a:r>
              <a:rPr dirty="0" sz="2000" b="1">
                <a:solidFill>
                  <a:srgbClr val="151616"/>
                </a:solidFill>
                <a:latin typeface="Book Antiqua"/>
                <a:cs typeface="Book Antiqua"/>
              </a:rPr>
              <a:t>Министерство  здравоохранения</a:t>
            </a:r>
            <a:r>
              <a:rPr dirty="0" sz="2000" spc="-75" b="1">
                <a:solidFill>
                  <a:srgbClr val="151616"/>
                </a:solidFill>
                <a:latin typeface="Book Antiqua"/>
                <a:cs typeface="Book Antiqua"/>
              </a:rPr>
              <a:t> </a:t>
            </a:r>
            <a:r>
              <a:rPr dirty="0" sz="2000" spc="-5" b="1">
                <a:solidFill>
                  <a:srgbClr val="151616"/>
                </a:solidFill>
                <a:latin typeface="Book Antiqua"/>
                <a:cs typeface="Book Antiqua"/>
              </a:rPr>
              <a:t>ТАССР</a:t>
            </a:r>
            <a:r>
              <a:rPr dirty="0" sz="2000" spc="-5">
                <a:solidFill>
                  <a:srgbClr val="151616"/>
                </a:solidFill>
                <a:latin typeface="Book Antiqua"/>
                <a:cs typeface="Book Antiqua"/>
              </a:rPr>
              <a:t>.  </a:t>
            </a:r>
            <a:r>
              <a:rPr dirty="0" sz="2000">
                <a:solidFill>
                  <a:srgbClr val="151616"/>
                </a:solidFill>
                <a:latin typeface="Book Antiqua"/>
                <a:cs typeface="Book Antiqua"/>
              </a:rPr>
              <a:t>В настоящее время  канцелярия и </a:t>
            </a:r>
            <a:r>
              <a:rPr dirty="0" sz="2000" b="1">
                <a:solidFill>
                  <a:srgbClr val="151616"/>
                </a:solidFill>
                <a:latin typeface="Book Antiqua"/>
                <a:cs typeface="Book Antiqua"/>
              </a:rPr>
              <a:t>аппарат  Президента</a:t>
            </a:r>
            <a:r>
              <a:rPr dirty="0" sz="2000" spc="-15" b="1">
                <a:solidFill>
                  <a:srgbClr val="151616"/>
                </a:solidFill>
                <a:latin typeface="Book Antiqua"/>
                <a:cs typeface="Book Antiqua"/>
              </a:rPr>
              <a:t> </a:t>
            </a:r>
            <a:r>
              <a:rPr dirty="0" sz="2000" spc="-5" b="1">
                <a:solidFill>
                  <a:srgbClr val="151616"/>
                </a:solidFill>
                <a:latin typeface="Book Antiqua"/>
                <a:cs typeface="Book Antiqua"/>
              </a:rPr>
              <a:t>Татарстана</a:t>
            </a:r>
            <a:r>
              <a:rPr dirty="0" sz="2000" spc="-5">
                <a:solidFill>
                  <a:srgbClr val="151616"/>
                </a:solidFill>
                <a:latin typeface="Book Antiqua"/>
                <a:cs typeface="Book Antiqua"/>
              </a:rPr>
              <a:t>.</a:t>
            </a:r>
            <a:endParaRPr sz="2000">
              <a:latin typeface="Book Antiqua"/>
              <a:cs typeface="Book Antiqu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028180"/>
            <a:chOff x="204720" y="125390"/>
            <a:chExt cx="10278110" cy="7028180"/>
          </a:xfrm>
        </p:grpSpPr>
        <p:sp>
          <p:nvSpPr>
            <p:cNvPr id="3" name="object 3"/>
            <p:cNvSpPr/>
            <p:nvPr/>
          </p:nvSpPr>
          <p:spPr>
            <a:xfrm>
              <a:off x="208530" y="129200"/>
              <a:ext cx="10270490" cy="7020559"/>
            </a:xfrm>
            <a:custGeom>
              <a:avLst/>
              <a:gdLst/>
              <a:ahLst/>
              <a:cxnLst/>
              <a:rect l="l" t="t" r="r" b="b"/>
              <a:pathLst>
                <a:path w="10270490" h="7020559">
                  <a:moveTo>
                    <a:pt x="10270091" y="0"/>
                  </a:moveTo>
                  <a:lnTo>
                    <a:pt x="0" y="0"/>
                  </a:lnTo>
                  <a:lnTo>
                    <a:pt x="0" y="7019999"/>
                  </a:lnTo>
                  <a:lnTo>
                    <a:pt x="10270091" y="7019999"/>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020559"/>
            </a:xfrm>
            <a:custGeom>
              <a:avLst/>
              <a:gdLst/>
              <a:ahLst/>
              <a:cxnLst/>
              <a:rect l="l" t="t" r="r" b="b"/>
              <a:pathLst>
                <a:path w="10270490" h="7020559">
                  <a:moveTo>
                    <a:pt x="0" y="0"/>
                  </a:moveTo>
                  <a:lnTo>
                    <a:pt x="10270091" y="0"/>
                  </a:lnTo>
                  <a:lnTo>
                    <a:pt x="10270091"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a:spLocks noGrp="1"/>
          </p:cNvSpPr>
          <p:nvPr>
            <p:ph type="title"/>
          </p:nvPr>
        </p:nvSpPr>
        <p:spPr>
          <a:xfrm>
            <a:off x="3947566" y="185923"/>
            <a:ext cx="2868930" cy="391160"/>
          </a:xfrm>
          <a:prstGeom prst="rect"/>
        </p:spPr>
        <p:txBody>
          <a:bodyPr wrap="square" lIns="0" tIns="12700" rIns="0" bIns="0" rtlCol="0" vert="horz">
            <a:spAutoFit/>
          </a:bodyPr>
          <a:lstStyle/>
          <a:p>
            <a:pPr marL="12700">
              <a:lnSpc>
                <a:spcPct val="100000"/>
              </a:lnSpc>
              <a:spcBef>
                <a:spcPts val="100"/>
              </a:spcBef>
            </a:pPr>
            <a:r>
              <a:rPr dirty="0"/>
              <a:t>Архиерейский</a:t>
            </a:r>
            <a:r>
              <a:rPr dirty="0" spc="-85"/>
              <a:t> </a:t>
            </a:r>
            <a:r>
              <a:rPr dirty="0"/>
              <a:t>дом</a:t>
            </a:r>
          </a:p>
        </p:txBody>
      </p:sp>
      <p:grpSp>
        <p:nvGrpSpPr>
          <p:cNvPr id="6" name="object 6"/>
          <p:cNvGrpSpPr/>
          <p:nvPr/>
        </p:nvGrpSpPr>
        <p:grpSpPr>
          <a:xfrm>
            <a:off x="543509" y="630407"/>
            <a:ext cx="4732655" cy="6066155"/>
            <a:chOff x="543509" y="630407"/>
            <a:chExt cx="4732655" cy="6066155"/>
          </a:xfrm>
        </p:grpSpPr>
        <p:pic>
          <p:nvPicPr>
            <p:cNvPr id="7" name="object 7"/>
            <p:cNvPicPr/>
            <p:nvPr/>
          </p:nvPicPr>
          <p:blipFill>
            <a:blip r:embed="rId2" cstate="print"/>
            <a:stretch>
              <a:fillRect/>
            </a:stretch>
          </p:blipFill>
          <p:spPr>
            <a:xfrm>
              <a:off x="543509" y="630407"/>
              <a:ext cx="4732261" cy="3149591"/>
            </a:xfrm>
            <a:prstGeom prst="rect">
              <a:avLst/>
            </a:prstGeom>
          </p:spPr>
        </p:pic>
        <p:pic>
          <p:nvPicPr>
            <p:cNvPr id="8" name="object 8"/>
            <p:cNvPicPr/>
            <p:nvPr/>
          </p:nvPicPr>
          <p:blipFill>
            <a:blip r:embed="rId3" cstate="print"/>
            <a:stretch>
              <a:fillRect/>
            </a:stretch>
          </p:blipFill>
          <p:spPr>
            <a:xfrm>
              <a:off x="555871" y="4013154"/>
              <a:ext cx="4040083" cy="2683288"/>
            </a:xfrm>
            <a:prstGeom prst="rect">
              <a:avLst/>
            </a:prstGeom>
          </p:spPr>
        </p:pic>
      </p:grpSp>
      <p:sp>
        <p:nvSpPr>
          <p:cNvPr id="9" name="object 9"/>
          <p:cNvSpPr txBox="1"/>
          <p:nvPr/>
        </p:nvSpPr>
        <p:spPr>
          <a:xfrm>
            <a:off x="5382619" y="615017"/>
            <a:ext cx="4766945" cy="6265545"/>
          </a:xfrm>
          <a:prstGeom prst="rect">
            <a:avLst/>
          </a:prstGeom>
        </p:spPr>
        <p:txBody>
          <a:bodyPr wrap="square" lIns="0" tIns="2540" rIns="0" bIns="0" rtlCol="0" vert="horz">
            <a:spAutoFit/>
          </a:bodyPr>
          <a:lstStyle/>
          <a:p>
            <a:pPr marL="12700" marR="374650">
              <a:lnSpc>
                <a:spcPct val="103600"/>
              </a:lnSpc>
              <a:spcBef>
                <a:spcPts val="20"/>
              </a:spcBef>
            </a:pPr>
            <a:r>
              <a:rPr dirty="0" sz="1800">
                <a:solidFill>
                  <a:srgbClr val="151616"/>
                </a:solidFill>
                <a:latin typeface="Book Antiqua"/>
                <a:cs typeface="Book Antiqua"/>
              </a:rPr>
              <a:t>С учреждения Казанской епархии в</a:t>
            </a:r>
            <a:r>
              <a:rPr dirty="0" sz="1800" spc="-100">
                <a:solidFill>
                  <a:srgbClr val="151616"/>
                </a:solidFill>
                <a:latin typeface="Book Antiqua"/>
                <a:cs typeface="Book Antiqua"/>
              </a:rPr>
              <a:t> </a:t>
            </a:r>
            <a:r>
              <a:rPr dirty="0" sz="1800">
                <a:solidFill>
                  <a:srgbClr val="151616"/>
                </a:solidFill>
                <a:latin typeface="Book Antiqua"/>
                <a:cs typeface="Book Antiqua"/>
              </a:rPr>
              <a:t>1555  году вплоть до революции 1917 года  резиденция православных епископов,  управлявших Казанской епархией  находилась в Казанском</a:t>
            </a:r>
            <a:r>
              <a:rPr dirty="0" sz="1800" spc="-20">
                <a:solidFill>
                  <a:srgbClr val="151616"/>
                </a:solidFill>
                <a:latin typeface="Book Antiqua"/>
                <a:cs typeface="Book Antiqua"/>
              </a:rPr>
              <a:t> </a:t>
            </a:r>
            <a:r>
              <a:rPr dirty="0" sz="1800">
                <a:solidFill>
                  <a:srgbClr val="151616"/>
                </a:solidFill>
                <a:latin typeface="Book Antiqua"/>
                <a:cs typeface="Book Antiqua"/>
              </a:rPr>
              <a:t>кремле.</a:t>
            </a:r>
            <a:endParaRPr sz="1800">
              <a:latin typeface="Book Antiqua"/>
              <a:cs typeface="Book Antiqua"/>
            </a:endParaRPr>
          </a:p>
          <a:p>
            <a:pPr marL="12700" marR="5080">
              <a:lnSpc>
                <a:spcPct val="103600"/>
              </a:lnSpc>
            </a:pPr>
            <a:r>
              <a:rPr dirty="0" sz="1800">
                <a:solidFill>
                  <a:srgbClr val="151616"/>
                </a:solidFill>
                <a:latin typeface="Book Antiqua"/>
                <a:cs typeface="Book Antiqua"/>
              </a:rPr>
              <a:t>Архиерейский дом представляет собой  типовое </a:t>
            </a:r>
            <a:r>
              <a:rPr dirty="0" sz="1800" b="1">
                <a:solidFill>
                  <a:srgbClr val="151616"/>
                </a:solidFill>
                <a:latin typeface="Book Antiqua"/>
                <a:cs typeface="Book Antiqua"/>
              </a:rPr>
              <a:t>административное здание XIX  века. </a:t>
            </a:r>
            <a:r>
              <a:rPr dirty="0" sz="1800">
                <a:solidFill>
                  <a:srgbClr val="151616"/>
                </a:solidFill>
                <a:latin typeface="Book Antiqua"/>
                <a:cs typeface="Book Antiqua"/>
              </a:rPr>
              <a:t>Центральные и боковые ризалиты  обращены к восточной стене. После  пугачёвской осады кремля и пожаров  архиерейский дом долгие годы был  непригоден для проживания и нуждался в  серьёзной реставрации. По указанию  императора Николая I, посетившего Казань  в 1836 году, были выделены средства для  восстановления Архиерейского дома, и уже  в 1841 году архиепископ Казанский и  Свияжский Владимир (Ужинский)</a:t>
            </a:r>
            <a:r>
              <a:rPr dirty="0" sz="1800" spc="-95">
                <a:solidFill>
                  <a:srgbClr val="151616"/>
                </a:solidFill>
                <a:latin typeface="Book Antiqua"/>
                <a:cs typeface="Book Antiqua"/>
              </a:rPr>
              <a:t> </a:t>
            </a:r>
            <a:r>
              <a:rPr dirty="0" sz="1800">
                <a:solidFill>
                  <a:srgbClr val="151616"/>
                </a:solidFill>
                <a:latin typeface="Book Antiqua"/>
                <a:cs typeface="Book Antiqua"/>
              </a:rPr>
              <a:t>переехал  из загородной резиденции казанских  архиереев — Воскресенского  Новоиерусалимского монастыря — в  кремль.</a:t>
            </a:r>
            <a:endParaRPr sz="1800">
              <a:latin typeface="Book Antiqua"/>
              <a:cs typeface="Book Antiqu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028180"/>
            <a:chOff x="204720" y="125390"/>
            <a:chExt cx="10278110" cy="7028180"/>
          </a:xfrm>
        </p:grpSpPr>
        <p:sp>
          <p:nvSpPr>
            <p:cNvPr id="3" name="object 3"/>
            <p:cNvSpPr/>
            <p:nvPr/>
          </p:nvSpPr>
          <p:spPr>
            <a:xfrm>
              <a:off x="208530" y="129200"/>
              <a:ext cx="10270490" cy="7020559"/>
            </a:xfrm>
            <a:custGeom>
              <a:avLst/>
              <a:gdLst/>
              <a:ahLst/>
              <a:cxnLst/>
              <a:rect l="l" t="t" r="r" b="b"/>
              <a:pathLst>
                <a:path w="10270490" h="7020559">
                  <a:moveTo>
                    <a:pt x="10270091" y="0"/>
                  </a:moveTo>
                  <a:lnTo>
                    <a:pt x="0" y="0"/>
                  </a:lnTo>
                  <a:lnTo>
                    <a:pt x="0" y="7019999"/>
                  </a:lnTo>
                  <a:lnTo>
                    <a:pt x="10270091" y="7019999"/>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020559"/>
            </a:xfrm>
            <a:custGeom>
              <a:avLst/>
              <a:gdLst/>
              <a:ahLst/>
              <a:cxnLst/>
              <a:rect l="l" t="t" r="r" b="b"/>
              <a:pathLst>
                <a:path w="10270490" h="7020559">
                  <a:moveTo>
                    <a:pt x="0" y="0"/>
                  </a:moveTo>
                  <a:lnTo>
                    <a:pt x="10270091" y="0"/>
                  </a:lnTo>
                  <a:lnTo>
                    <a:pt x="10270091"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a:spLocks noGrp="1"/>
          </p:cNvSpPr>
          <p:nvPr>
            <p:ph type="title"/>
          </p:nvPr>
        </p:nvSpPr>
        <p:spPr>
          <a:xfrm>
            <a:off x="3731595" y="179540"/>
            <a:ext cx="3228975" cy="391160"/>
          </a:xfrm>
          <a:prstGeom prst="rect"/>
        </p:spPr>
        <p:txBody>
          <a:bodyPr wrap="square" lIns="0" tIns="12700" rIns="0" bIns="0" rtlCol="0" vert="horz">
            <a:spAutoFit/>
          </a:bodyPr>
          <a:lstStyle/>
          <a:p>
            <a:pPr marL="12700">
              <a:lnSpc>
                <a:spcPct val="100000"/>
              </a:lnSpc>
              <a:spcBef>
                <a:spcPts val="100"/>
              </a:spcBef>
            </a:pPr>
            <a:r>
              <a:rPr dirty="0"/>
              <a:t>Юнкерское</a:t>
            </a:r>
            <a:r>
              <a:rPr dirty="0" spc="-60"/>
              <a:t> </a:t>
            </a:r>
            <a:r>
              <a:rPr dirty="0" spc="-5"/>
              <a:t>училище</a:t>
            </a:r>
          </a:p>
        </p:txBody>
      </p:sp>
      <p:grpSp>
        <p:nvGrpSpPr>
          <p:cNvPr id="6" name="object 6"/>
          <p:cNvGrpSpPr/>
          <p:nvPr/>
        </p:nvGrpSpPr>
        <p:grpSpPr>
          <a:xfrm>
            <a:off x="570774" y="721528"/>
            <a:ext cx="4385945" cy="6083300"/>
            <a:chOff x="570774" y="721528"/>
            <a:chExt cx="4385945" cy="6083300"/>
          </a:xfrm>
        </p:grpSpPr>
        <p:pic>
          <p:nvPicPr>
            <p:cNvPr id="7" name="object 7"/>
            <p:cNvPicPr/>
            <p:nvPr/>
          </p:nvPicPr>
          <p:blipFill>
            <a:blip r:embed="rId2" cstate="print"/>
            <a:stretch>
              <a:fillRect/>
            </a:stretch>
          </p:blipFill>
          <p:spPr>
            <a:xfrm>
              <a:off x="570774" y="721528"/>
              <a:ext cx="4385737" cy="3289303"/>
            </a:xfrm>
            <a:prstGeom prst="rect">
              <a:avLst/>
            </a:prstGeom>
          </p:spPr>
        </p:pic>
        <p:pic>
          <p:nvPicPr>
            <p:cNvPr id="8" name="object 8"/>
            <p:cNvPicPr/>
            <p:nvPr/>
          </p:nvPicPr>
          <p:blipFill>
            <a:blip r:embed="rId3" cstate="print"/>
            <a:stretch>
              <a:fillRect/>
            </a:stretch>
          </p:blipFill>
          <p:spPr>
            <a:xfrm>
              <a:off x="579042" y="4099732"/>
              <a:ext cx="4026198" cy="2705102"/>
            </a:xfrm>
            <a:prstGeom prst="rect">
              <a:avLst/>
            </a:prstGeom>
          </p:spPr>
        </p:pic>
      </p:grpSp>
      <p:sp>
        <p:nvSpPr>
          <p:cNvPr id="9" name="object 9"/>
          <p:cNvSpPr txBox="1"/>
          <p:nvPr/>
        </p:nvSpPr>
        <p:spPr>
          <a:xfrm>
            <a:off x="5052352" y="692198"/>
            <a:ext cx="5069205" cy="6278245"/>
          </a:xfrm>
          <a:prstGeom prst="rect">
            <a:avLst/>
          </a:prstGeom>
        </p:spPr>
        <p:txBody>
          <a:bodyPr wrap="square" lIns="0" tIns="3810" rIns="0" bIns="0" rtlCol="0" vert="horz">
            <a:spAutoFit/>
          </a:bodyPr>
          <a:lstStyle/>
          <a:p>
            <a:pPr marL="12700" marR="5080">
              <a:lnSpc>
                <a:spcPct val="103600"/>
              </a:lnSpc>
              <a:spcBef>
                <a:spcPts val="30"/>
              </a:spcBef>
            </a:pPr>
            <a:r>
              <a:rPr dirty="0" sz="1600">
                <a:solidFill>
                  <a:srgbClr val="151616"/>
                </a:solidFill>
                <a:latin typeface="Book Antiqua"/>
                <a:cs typeface="Book Antiqua"/>
              </a:rPr>
              <a:t>По левой стороне главной кремлёвской улицы  располагается здание, построенное в середине 19  века для юнкерского училища на месте, где до  упразднения в 18 веке находился </a:t>
            </a:r>
            <a:r>
              <a:rPr dirty="0" sz="1600" b="1">
                <a:solidFill>
                  <a:srgbClr val="151616"/>
                </a:solidFill>
                <a:latin typeface="Book Antiqua"/>
                <a:cs typeface="Book Antiqua"/>
              </a:rPr>
              <a:t>Троицкий  монастырь </a:t>
            </a:r>
            <a:r>
              <a:rPr dirty="0" sz="1600">
                <a:solidFill>
                  <a:srgbClr val="151616"/>
                </a:solidFill>
                <a:latin typeface="Book Antiqua"/>
                <a:cs typeface="Book Antiqua"/>
              </a:rPr>
              <a:t>(основан в 16 веке), а позднее в  XVIII—XIX веках — арсенал и артиллерийский</a:t>
            </a:r>
            <a:r>
              <a:rPr dirty="0" sz="1600" spc="-100">
                <a:solidFill>
                  <a:srgbClr val="151616"/>
                </a:solidFill>
                <a:latin typeface="Book Antiqua"/>
                <a:cs typeface="Book Antiqua"/>
              </a:rPr>
              <a:t> </a:t>
            </a:r>
            <a:r>
              <a:rPr dirty="0" sz="1600">
                <a:solidFill>
                  <a:srgbClr val="151616"/>
                </a:solidFill>
                <a:latin typeface="Book Antiqua"/>
                <a:cs typeface="Book Antiqua"/>
              </a:rPr>
              <a:t>двор,  где в </a:t>
            </a:r>
            <a:r>
              <a:rPr dirty="0" sz="1600" b="1">
                <a:solidFill>
                  <a:srgbClr val="151616"/>
                </a:solidFill>
                <a:latin typeface="Book Antiqua"/>
                <a:cs typeface="Book Antiqua"/>
              </a:rPr>
              <a:t>1812-15 </a:t>
            </a:r>
            <a:r>
              <a:rPr dirty="0" sz="1600" spc="-5" b="1">
                <a:solidFill>
                  <a:srgbClr val="151616"/>
                </a:solidFill>
                <a:latin typeface="Book Antiqua"/>
                <a:cs typeface="Book Antiqua"/>
              </a:rPr>
              <a:t>гг. </a:t>
            </a:r>
            <a:r>
              <a:rPr dirty="0" sz="1600">
                <a:solidFill>
                  <a:srgbClr val="151616"/>
                </a:solidFill>
                <a:latin typeface="Book Antiqua"/>
                <a:cs typeface="Book Antiqua"/>
              </a:rPr>
              <a:t>находился один из крупнейших в  России пушечных заводов, изготовлялись новые  пушки и части к ним, и ремонтировались  повреждённые, привозимые из</a:t>
            </a:r>
            <a:r>
              <a:rPr dirty="0" sz="1600" spc="-10">
                <a:solidFill>
                  <a:srgbClr val="151616"/>
                </a:solidFill>
                <a:latin typeface="Book Antiqua"/>
                <a:cs typeface="Book Antiqua"/>
              </a:rPr>
              <a:t> </a:t>
            </a:r>
            <a:r>
              <a:rPr dirty="0" sz="1600">
                <a:solidFill>
                  <a:srgbClr val="151616"/>
                </a:solidFill>
                <a:latin typeface="Book Antiqua"/>
                <a:cs typeface="Book Antiqua"/>
              </a:rPr>
              <a:t>армии.</a:t>
            </a:r>
            <a:endParaRPr sz="1600">
              <a:latin typeface="Book Antiqua"/>
              <a:cs typeface="Book Antiqua"/>
            </a:endParaRPr>
          </a:p>
          <a:p>
            <a:pPr marL="12700" marR="6350">
              <a:lnSpc>
                <a:spcPct val="103600"/>
              </a:lnSpc>
            </a:pPr>
            <a:r>
              <a:rPr dirty="0" sz="1600">
                <a:solidFill>
                  <a:srgbClr val="151616"/>
                </a:solidFill>
                <a:latin typeface="Book Antiqua"/>
                <a:cs typeface="Book Antiqua"/>
              </a:rPr>
              <a:t>Здание построено архитектором </a:t>
            </a:r>
            <a:r>
              <a:rPr dirty="0" sz="1600" b="1">
                <a:solidFill>
                  <a:srgbClr val="151616"/>
                </a:solidFill>
                <a:latin typeface="Book Antiqua"/>
                <a:cs typeface="Book Antiqua"/>
              </a:rPr>
              <a:t>П. </a:t>
            </a:r>
            <a:r>
              <a:rPr dirty="0" sz="1600" spc="-5" b="1">
                <a:solidFill>
                  <a:srgbClr val="151616"/>
                </a:solidFill>
                <a:latin typeface="Book Antiqua"/>
                <a:cs typeface="Book Antiqua"/>
              </a:rPr>
              <a:t>Г. </a:t>
            </a:r>
            <a:r>
              <a:rPr dirty="0" sz="1600" b="1">
                <a:solidFill>
                  <a:srgbClr val="151616"/>
                </a:solidFill>
                <a:latin typeface="Book Antiqua"/>
                <a:cs typeface="Book Antiqua"/>
              </a:rPr>
              <a:t>Пятницким  </a:t>
            </a:r>
            <a:r>
              <a:rPr dirty="0" sz="1600">
                <a:solidFill>
                  <a:srgbClr val="151616"/>
                </a:solidFill>
                <a:latin typeface="Book Antiqua"/>
                <a:cs typeface="Book Antiqua"/>
              </a:rPr>
              <a:t>(архитектором зданий Казанского университета) «в  стиле позднего русского классицизма», на что  указывает ясная симметрическая планировка,  высокие светлые учебные помещения по сторонам  центрального коридора, строгий экстерьер здания</a:t>
            </a:r>
            <a:r>
              <a:rPr dirty="0" sz="1600" spc="-100">
                <a:solidFill>
                  <a:srgbClr val="151616"/>
                </a:solidFill>
                <a:latin typeface="Book Antiqua"/>
                <a:cs typeface="Book Antiqua"/>
              </a:rPr>
              <a:t> </a:t>
            </a:r>
            <a:r>
              <a:rPr dirty="0" sz="1600">
                <a:solidFill>
                  <a:srgbClr val="151616"/>
                </a:solidFill>
                <a:latin typeface="Book Antiqua"/>
                <a:cs typeface="Book Antiqua"/>
              </a:rPr>
              <a:t>и  элементы отделки фасада: профилированные  наличники и рустовка по первому этажу. Главный  вход акцентирован навесным металлическим  фронтоном.</a:t>
            </a:r>
            <a:endParaRPr sz="1600">
              <a:latin typeface="Book Antiqua"/>
              <a:cs typeface="Book Antiqua"/>
            </a:endParaRPr>
          </a:p>
          <a:p>
            <a:pPr marL="12700" marR="386080">
              <a:lnSpc>
                <a:spcPts val="1900"/>
              </a:lnSpc>
              <a:spcBef>
                <a:spcPts val="85"/>
              </a:spcBef>
            </a:pPr>
            <a:r>
              <a:rPr dirty="0" sz="1600" b="1">
                <a:solidFill>
                  <a:srgbClr val="151616"/>
                </a:solidFill>
                <a:latin typeface="Book Antiqua"/>
                <a:cs typeface="Book Antiqua"/>
              </a:rPr>
              <a:t>В этом здании находятся </a:t>
            </a:r>
            <a:r>
              <a:rPr dirty="0" sz="1600" spc="-5" b="1">
                <a:solidFill>
                  <a:srgbClr val="151616"/>
                </a:solidFill>
                <a:latin typeface="Book Antiqua"/>
                <a:cs typeface="Book Antiqua"/>
              </a:rPr>
              <a:t>Музей </a:t>
            </a:r>
            <a:r>
              <a:rPr dirty="0" sz="1600" b="1">
                <a:solidFill>
                  <a:srgbClr val="151616"/>
                </a:solidFill>
                <a:latin typeface="Book Antiqua"/>
                <a:cs typeface="Book Antiqua"/>
              </a:rPr>
              <a:t>естественной  истории РТ, Национальная картинная</a:t>
            </a:r>
            <a:r>
              <a:rPr dirty="0" sz="1600" spc="-100" b="1">
                <a:solidFill>
                  <a:srgbClr val="151616"/>
                </a:solidFill>
                <a:latin typeface="Book Antiqua"/>
                <a:cs typeface="Book Antiqua"/>
              </a:rPr>
              <a:t> </a:t>
            </a:r>
            <a:r>
              <a:rPr dirty="0" sz="1600" b="1">
                <a:solidFill>
                  <a:srgbClr val="151616"/>
                </a:solidFill>
                <a:latin typeface="Book Antiqua"/>
                <a:cs typeface="Book Antiqua"/>
              </a:rPr>
              <a:t>галерея</a:t>
            </a:r>
            <a:endParaRPr sz="1600">
              <a:latin typeface="Book Antiqua"/>
              <a:cs typeface="Book Antiqua"/>
            </a:endParaRPr>
          </a:p>
          <a:p>
            <a:pPr marL="12700" marR="12065">
              <a:lnSpc>
                <a:spcPts val="1900"/>
              </a:lnSpc>
              <a:spcBef>
                <a:spcPts val="5"/>
              </a:spcBef>
            </a:pPr>
            <a:r>
              <a:rPr dirty="0" sz="1600" b="1">
                <a:solidFill>
                  <a:srgbClr val="151616"/>
                </a:solidFill>
                <a:latin typeface="Book Antiqua"/>
                <a:cs typeface="Book Antiqua"/>
              </a:rPr>
              <a:t>«Хазине», филиал Государственного Музея  Эрмитаж </a:t>
            </a:r>
            <a:r>
              <a:rPr dirty="0" sz="1600" spc="-5" b="1">
                <a:solidFill>
                  <a:srgbClr val="151616"/>
                </a:solidFill>
                <a:latin typeface="Book Antiqua"/>
                <a:cs typeface="Book Antiqua"/>
              </a:rPr>
              <a:t>(г. </a:t>
            </a:r>
            <a:r>
              <a:rPr dirty="0" sz="1600" b="1">
                <a:solidFill>
                  <a:srgbClr val="151616"/>
                </a:solidFill>
                <a:latin typeface="Book Antiqua"/>
                <a:cs typeface="Book Antiqua"/>
              </a:rPr>
              <a:t>Санкт-Петербург) </a:t>
            </a:r>
            <a:r>
              <a:rPr dirty="0" sz="1600" spc="-5" b="1">
                <a:solidFill>
                  <a:srgbClr val="151616"/>
                </a:solidFill>
                <a:latin typeface="Book Antiqua"/>
                <a:cs typeface="Book Antiqua"/>
              </a:rPr>
              <a:t>и</a:t>
            </a:r>
            <a:r>
              <a:rPr dirty="0" sz="1600" spc="-75" b="1">
                <a:solidFill>
                  <a:srgbClr val="151616"/>
                </a:solidFill>
                <a:latin typeface="Book Antiqua"/>
                <a:cs typeface="Book Antiqua"/>
              </a:rPr>
              <a:t> </a:t>
            </a:r>
            <a:r>
              <a:rPr dirty="0" sz="1600" b="1">
                <a:solidFill>
                  <a:srgbClr val="151616"/>
                </a:solidFill>
                <a:latin typeface="Book Antiqua"/>
                <a:cs typeface="Book Antiqua"/>
              </a:rPr>
              <a:t>Музей-Мемориал  Великой Отечественной войны 1941-1945</a:t>
            </a:r>
            <a:r>
              <a:rPr dirty="0" sz="1600" spc="-20" b="1">
                <a:solidFill>
                  <a:srgbClr val="151616"/>
                </a:solidFill>
                <a:latin typeface="Book Antiqua"/>
                <a:cs typeface="Book Antiqua"/>
              </a:rPr>
              <a:t> </a:t>
            </a:r>
            <a:r>
              <a:rPr dirty="0" sz="1600" spc="-5" b="1">
                <a:solidFill>
                  <a:srgbClr val="151616"/>
                </a:solidFill>
                <a:latin typeface="Book Antiqua"/>
                <a:cs typeface="Book Antiqua"/>
              </a:rPr>
              <a:t>гг.</a:t>
            </a:r>
            <a:endParaRPr sz="1600">
              <a:latin typeface="Book Antiqua"/>
              <a:cs typeface="Book Antiqu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028180"/>
            <a:chOff x="204720" y="125390"/>
            <a:chExt cx="10278110" cy="7028180"/>
          </a:xfrm>
        </p:grpSpPr>
        <p:sp>
          <p:nvSpPr>
            <p:cNvPr id="3" name="object 3"/>
            <p:cNvSpPr/>
            <p:nvPr/>
          </p:nvSpPr>
          <p:spPr>
            <a:xfrm>
              <a:off x="208530" y="129200"/>
              <a:ext cx="10270490" cy="7020559"/>
            </a:xfrm>
            <a:custGeom>
              <a:avLst/>
              <a:gdLst/>
              <a:ahLst/>
              <a:cxnLst/>
              <a:rect l="l" t="t" r="r" b="b"/>
              <a:pathLst>
                <a:path w="10270490" h="7020559">
                  <a:moveTo>
                    <a:pt x="10270091" y="0"/>
                  </a:moveTo>
                  <a:lnTo>
                    <a:pt x="0" y="0"/>
                  </a:lnTo>
                  <a:lnTo>
                    <a:pt x="0" y="7019999"/>
                  </a:lnTo>
                  <a:lnTo>
                    <a:pt x="10270091" y="7019999"/>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020559"/>
            </a:xfrm>
            <a:custGeom>
              <a:avLst/>
              <a:gdLst/>
              <a:ahLst/>
              <a:cxnLst/>
              <a:rect l="l" t="t" r="r" b="b"/>
              <a:pathLst>
                <a:path w="10270490" h="7020559">
                  <a:moveTo>
                    <a:pt x="0" y="0"/>
                  </a:moveTo>
                  <a:lnTo>
                    <a:pt x="10270091" y="0"/>
                  </a:lnTo>
                  <a:lnTo>
                    <a:pt x="10270091"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a:spLocks noGrp="1"/>
          </p:cNvSpPr>
          <p:nvPr>
            <p:ph type="title"/>
          </p:nvPr>
        </p:nvSpPr>
        <p:spPr>
          <a:xfrm>
            <a:off x="4766574" y="179537"/>
            <a:ext cx="1097280" cy="391160"/>
          </a:xfrm>
          <a:prstGeom prst="rect"/>
        </p:spPr>
        <p:txBody>
          <a:bodyPr wrap="square" lIns="0" tIns="12700" rIns="0" bIns="0" rtlCol="0" vert="horz">
            <a:spAutoFit/>
          </a:bodyPr>
          <a:lstStyle/>
          <a:p>
            <a:pPr marL="12700">
              <a:lnSpc>
                <a:spcPct val="100000"/>
              </a:lnSpc>
              <a:spcBef>
                <a:spcPts val="100"/>
              </a:spcBef>
            </a:pPr>
            <a:r>
              <a:rPr dirty="0"/>
              <a:t>Манеж</a:t>
            </a:r>
          </a:p>
        </p:txBody>
      </p:sp>
      <p:grpSp>
        <p:nvGrpSpPr>
          <p:cNvPr id="6" name="object 6"/>
          <p:cNvGrpSpPr/>
          <p:nvPr/>
        </p:nvGrpSpPr>
        <p:grpSpPr>
          <a:xfrm>
            <a:off x="521558" y="579577"/>
            <a:ext cx="4553585" cy="6242685"/>
            <a:chOff x="521558" y="579577"/>
            <a:chExt cx="4553585" cy="6242685"/>
          </a:xfrm>
        </p:grpSpPr>
        <p:pic>
          <p:nvPicPr>
            <p:cNvPr id="7" name="object 7"/>
            <p:cNvPicPr/>
            <p:nvPr/>
          </p:nvPicPr>
          <p:blipFill>
            <a:blip r:embed="rId2" cstate="print"/>
            <a:stretch>
              <a:fillRect/>
            </a:stretch>
          </p:blipFill>
          <p:spPr>
            <a:xfrm>
              <a:off x="523195" y="579577"/>
              <a:ext cx="4087751" cy="3060703"/>
            </a:xfrm>
            <a:prstGeom prst="rect">
              <a:avLst/>
            </a:prstGeom>
          </p:spPr>
        </p:pic>
        <p:pic>
          <p:nvPicPr>
            <p:cNvPr id="8" name="object 8"/>
            <p:cNvPicPr/>
            <p:nvPr/>
          </p:nvPicPr>
          <p:blipFill>
            <a:blip r:embed="rId3" cstate="print"/>
            <a:stretch>
              <a:fillRect/>
            </a:stretch>
          </p:blipFill>
          <p:spPr>
            <a:xfrm>
              <a:off x="521558" y="3786316"/>
              <a:ext cx="4552985" cy="3035322"/>
            </a:xfrm>
            <a:prstGeom prst="rect">
              <a:avLst/>
            </a:prstGeom>
          </p:spPr>
        </p:pic>
      </p:grpSp>
      <p:sp>
        <p:nvSpPr>
          <p:cNvPr id="9" name="object 9"/>
          <p:cNvSpPr txBox="1"/>
          <p:nvPr/>
        </p:nvSpPr>
        <p:spPr>
          <a:xfrm>
            <a:off x="5317987" y="582245"/>
            <a:ext cx="4766310" cy="4117975"/>
          </a:xfrm>
          <a:prstGeom prst="rect">
            <a:avLst/>
          </a:prstGeom>
        </p:spPr>
        <p:txBody>
          <a:bodyPr wrap="square" lIns="0" tIns="1270" rIns="0" bIns="0" rtlCol="0" vert="horz">
            <a:spAutoFit/>
          </a:bodyPr>
          <a:lstStyle/>
          <a:p>
            <a:pPr marL="12700" marR="5080">
              <a:lnSpc>
                <a:spcPct val="103600"/>
              </a:lnSpc>
              <a:spcBef>
                <a:spcPts val="10"/>
              </a:spcBef>
            </a:pPr>
            <a:r>
              <a:rPr dirty="0" sz="2000" spc="-35">
                <a:solidFill>
                  <a:srgbClr val="151616"/>
                </a:solidFill>
                <a:latin typeface="Book Antiqua"/>
                <a:cs typeface="Book Antiqua"/>
              </a:rPr>
              <a:t>Строевой </a:t>
            </a:r>
            <a:r>
              <a:rPr dirty="0" sz="2000" spc="-40">
                <a:solidFill>
                  <a:srgbClr val="151616"/>
                </a:solidFill>
                <a:latin typeface="Book Antiqua"/>
                <a:cs typeface="Book Antiqua"/>
              </a:rPr>
              <a:t>манеж </a:t>
            </a:r>
            <a:r>
              <a:rPr dirty="0" sz="2000" spc="-35">
                <a:solidFill>
                  <a:srgbClr val="151616"/>
                </a:solidFill>
                <a:latin typeface="Book Antiqua"/>
                <a:cs typeface="Book Antiqua"/>
              </a:rPr>
              <a:t>для проведения учений  Казанского военного </a:t>
            </a:r>
            <a:r>
              <a:rPr dirty="0" sz="2000" spc="-40">
                <a:solidFill>
                  <a:srgbClr val="151616"/>
                </a:solidFill>
                <a:latin typeface="Book Antiqua"/>
                <a:cs typeface="Book Antiqua"/>
              </a:rPr>
              <a:t>училища </a:t>
            </a:r>
            <a:r>
              <a:rPr dirty="0" sz="2000" spc="-35">
                <a:solidFill>
                  <a:srgbClr val="151616"/>
                </a:solidFill>
                <a:latin typeface="Book Antiqua"/>
                <a:cs typeface="Book Antiqua"/>
              </a:rPr>
              <a:t>построен  </a:t>
            </a:r>
            <a:r>
              <a:rPr dirty="0" sz="2000" spc="-30">
                <a:solidFill>
                  <a:srgbClr val="151616"/>
                </a:solidFill>
                <a:latin typeface="Book Antiqua"/>
                <a:cs typeface="Book Antiqua"/>
              </a:rPr>
              <a:t>в </a:t>
            </a:r>
            <a:r>
              <a:rPr dirty="0" sz="2000" spc="-30" b="1">
                <a:solidFill>
                  <a:srgbClr val="151616"/>
                </a:solidFill>
                <a:latin typeface="Book Antiqua"/>
                <a:cs typeface="Book Antiqua"/>
              </a:rPr>
              <a:t>1880-е </a:t>
            </a:r>
            <a:r>
              <a:rPr dirty="0" sz="2000" spc="-35">
                <a:solidFill>
                  <a:srgbClr val="151616"/>
                </a:solidFill>
                <a:latin typeface="Book Antiqua"/>
                <a:cs typeface="Book Antiqua"/>
              </a:rPr>
              <a:t>по проекту </a:t>
            </a:r>
            <a:r>
              <a:rPr dirty="0" sz="2000" spc="-30">
                <a:solidFill>
                  <a:srgbClr val="151616"/>
                </a:solidFill>
                <a:latin typeface="Book Antiqua"/>
                <a:cs typeface="Book Antiqua"/>
              </a:rPr>
              <a:t>1881 </a:t>
            </a:r>
            <a:r>
              <a:rPr dirty="0" sz="2000" spc="-20">
                <a:solidFill>
                  <a:srgbClr val="151616"/>
                </a:solidFill>
                <a:latin typeface="Book Antiqua"/>
                <a:cs typeface="Book Antiqua"/>
              </a:rPr>
              <a:t>г.,  </a:t>
            </a:r>
            <a:r>
              <a:rPr dirty="0" sz="2000" spc="-35">
                <a:solidFill>
                  <a:srgbClr val="151616"/>
                </a:solidFill>
                <a:latin typeface="Book Antiqua"/>
                <a:cs typeface="Book Antiqua"/>
              </a:rPr>
              <a:t>выполненному </a:t>
            </a:r>
            <a:r>
              <a:rPr dirty="0" sz="2000" spc="-30">
                <a:solidFill>
                  <a:srgbClr val="151616"/>
                </a:solidFill>
                <a:latin typeface="Book Antiqua"/>
                <a:cs typeface="Book Antiqua"/>
              </a:rPr>
              <a:t>в</a:t>
            </a:r>
            <a:r>
              <a:rPr dirty="0" sz="2000">
                <a:solidFill>
                  <a:srgbClr val="151616"/>
                </a:solidFill>
                <a:latin typeface="Book Antiqua"/>
                <a:cs typeface="Book Antiqua"/>
              </a:rPr>
              <a:t> </a:t>
            </a:r>
            <a:r>
              <a:rPr dirty="0" sz="2000" spc="-35">
                <a:solidFill>
                  <a:srgbClr val="151616"/>
                </a:solidFill>
                <a:latin typeface="Book Antiqua"/>
                <a:cs typeface="Book Antiqua"/>
              </a:rPr>
              <a:t>Петербурге.</a:t>
            </a:r>
            <a:endParaRPr sz="2000">
              <a:latin typeface="Book Antiqua"/>
              <a:cs typeface="Book Antiqua"/>
            </a:endParaRPr>
          </a:p>
          <a:p>
            <a:pPr marL="12700" marR="212725">
              <a:lnSpc>
                <a:spcPts val="2490"/>
              </a:lnSpc>
              <a:spcBef>
                <a:spcPts val="95"/>
              </a:spcBef>
            </a:pPr>
            <a:r>
              <a:rPr dirty="0" sz="2000" spc="-40">
                <a:solidFill>
                  <a:srgbClr val="151616"/>
                </a:solidFill>
                <a:latin typeface="Book Antiqua"/>
                <a:cs typeface="Book Antiqua"/>
              </a:rPr>
              <a:t>Инженерное решение </a:t>
            </a:r>
            <a:r>
              <a:rPr dirty="0" sz="2000" spc="-35">
                <a:solidFill>
                  <a:srgbClr val="151616"/>
                </a:solidFill>
                <a:latin typeface="Book Antiqua"/>
                <a:cs typeface="Book Antiqua"/>
              </a:rPr>
              <a:t>кровли здания  позволило перекрыть значительную  </a:t>
            </a:r>
            <a:r>
              <a:rPr dirty="0" sz="2000" spc="-40">
                <a:solidFill>
                  <a:srgbClr val="151616"/>
                </a:solidFill>
                <a:latin typeface="Book Antiqua"/>
                <a:cs typeface="Book Antiqua"/>
              </a:rPr>
              <a:t>площадь </a:t>
            </a:r>
            <a:r>
              <a:rPr dirty="0" sz="2000" spc="-30">
                <a:solidFill>
                  <a:srgbClr val="151616"/>
                </a:solidFill>
                <a:latin typeface="Book Antiqua"/>
                <a:cs typeface="Book Antiqua"/>
              </a:rPr>
              <a:t>(18 </a:t>
            </a:r>
            <a:r>
              <a:rPr dirty="0" sz="2000" spc="-35">
                <a:solidFill>
                  <a:srgbClr val="151616"/>
                </a:solidFill>
                <a:latin typeface="Book Antiqua"/>
                <a:cs typeface="Book Antiqua"/>
              </a:rPr>
              <a:t>х </a:t>
            </a:r>
            <a:r>
              <a:rPr dirty="0" sz="2000" spc="-30">
                <a:solidFill>
                  <a:srgbClr val="151616"/>
                </a:solidFill>
                <a:latin typeface="Book Antiqua"/>
                <a:cs typeface="Book Antiqua"/>
              </a:rPr>
              <a:t>56 </a:t>
            </a:r>
            <a:r>
              <a:rPr dirty="0" sz="2000" spc="-35">
                <a:solidFill>
                  <a:srgbClr val="151616"/>
                </a:solidFill>
                <a:latin typeface="Book Antiqua"/>
                <a:cs typeface="Book Antiqua"/>
              </a:rPr>
              <a:t>метров)  однопролетными стропильными  конструкциями. После проведенной </a:t>
            </a:r>
            <a:r>
              <a:rPr dirty="0" sz="2000" spc="-30">
                <a:solidFill>
                  <a:srgbClr val="151616"/>
                </a:solidFill>
                <a:latin typeface="Book Antiqua"/>
                <a:cs typeface="Book Antiqua"/>
              </a:rPr>
              <a:t>в  </a:t>
            </a:r>
            <a:r>
              <a:rPr dirty="0" sz="2000" spc="-35">
                <a:solidFill>
                  <a:srgbClr val="151616"/>
                </a:solidFill>
                <a:latin typeface="Book Antiqua"/>
                <a:cs typeface="Book Antiqua"/>
              </a:rPr>
              <a:t>2003—2006 </a:t>
            </a:r>
            <a:r>
              <a:rPr dirty="0" sz="2000" spc="-25">
                <a:solidFill>
                  <a:srgbClr val="151616"/>
                </a:solidFill>
                <a:latin typeface="Book Antiqua"/>
                <a:cs typeface="Book Antiqua"/>
              </a:rPr>
              <a:t>гг. </a:t>
            </a:r>
            <a:r>
              <a:rPr dirty="0" sz="2000" spc="-35">
                <a:solidFill>
                  <a:srgbClr val="151616"/>
                </a:solidFill>
                <a:latin typeface="Book Antiqua"/>
                <a:cs typeface="Book Antiqua"/>
              </a:rPr>
              <a:t>реставрации </a:t>
            </a:r>
            <a:r>
              <a:rPr dirty="0" sz="2000" spc="-30">
                <a:solidFill>
                  <a:srgbClr val="151616"/>
                </a:solidFill>
                <a:latin typeface="Book Antiqua"/>
                <a:cs typeface="Book Antiqua"/>
              </a:rPr>
              <a:t>в </a:t>
            </a:r>
            <a:r>
              <a:rPr dirty="0" sz="2000" spc="-35">
                <a:solidFill>
                  <a:srgbClr val="151616"/>
                </a:solidFill>
                <a:latin typeface="Book Antiqua"/>
                <a:cs typeface="Book Antiqua"/>
              </a:rPr>
              <a:t>здании  предполагается устроить </a:t>
            </a:r>
            <a:r>
              <a:rPr dirty="0" sz="2000" spc="-40">
                <a:solidFill>
                  <a:srgbClr val="151616"/>
                </a:solidFill>
                <a:latin typeface="Book Antiqua"/>
                <a:cs typeface="Book Antiqua"/>
              </a:rPr>
              <a:t>хранилище и  </a:t>
            </a:r>
            <a:r>
              <a:rPr dirty="0" sz="2000" spc="-35">
                <a:solidFill>
                  <a:srgbClr val="151616"/>
                </a:solidFill>
                <a:latin typeface="Book Antiqua"/>
                <a:cs typeface="Book Antiqua"/>
              </a:rPr>
              <a:t>читальный </a:t>
            </a:r>
            <a:r>
              <a:rPr dirty="0" sz="2000" spc="-30">
                <a:solidFill>
                  <a:srgbClr val="151616"/>
                </a:solidFill>
                <a:latin typeface="Book Antiqua"/>
                <a:cs typeface="Book Antiqua"/>
              </a:rPr>
              <a:t>зал </a:t>
            </a:r>
            <a:r>
              <a:rPr dirty="0" sz="2000" spc="-35">
                <a:solidFill>
                  <a:srgbClr val="151616"/>
                </a:solidFill>
                <a:latin typeface="Book Antiqua"/>
                <a:cs typeface="Book Antiqua"/>
              </a:rPr>
              <a:t>Музея древних книг </a:t>
            </a:r>
            <a:r>
              <a:rPr dirty="0" sz="2000" spc="-40">
                <a:solidFill>
                  <a:srgbClr val="151616"/>
                </a:solidFill>
                <a:latin typeface="Book Antiqua"/>
                <a:cs typeface="Book Antiqua"/>
              </a:rPr>
              <a:t>и  </a:t>
            </a:r>
            <a:r>
              <a:rPr dirty="0" sz="2000" spc="-35">
                <a:solidFill>
                  <a:srgbClr val="151616"/>
                </a:solidFill>
                <a:latin typeface="Book Antiqua"/>
                <a:cs typeface="Book Antiqua"/>
              </a:rPr>
              <a:t>рукописей.</a:t>
            </a:r>
            <a:endParaRPr sz="2000">
              <a:latin typeface="Book Antiqua"/>
              <a:cs typeface="Book Antiqu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930" y="125600"/>
            <a:ext cx="10277475" cy="7027545"/>
            <a:chOff x="204930" y="125600"/>
            <a:chExt cx="10277475" cy="7027545"/>
          </a:xfrm>
        </p:grpSpPr>
        <p:sp>
          <p:nvSpPr>
            <p:cNvPr id="3" name="object 3"/>
            <p:cNvSpPr/>
            <p:nvPr/>
          </p:nvSpPr>
          <p:spPr>
            <a:xfrm>
              <a:off x="208530" y="129200"/>
              <a:ext cx="10270490" cy="7020559"/>
            </a:xfrm>
            <a:custGeom>
              <a:avLst/>
              <a:gdLst/>
              <a:ahLst/>
              <a:cxnLst/>
              <a:rect l="l" t="t" r="r" b="b"/>
              <a:pathLst>
                <a:path w="10270490" h="7020559">
                  <a:moveTo>
                    <a:pt x="10270091" y="0"/>
                  </a:moveTo>
                  <a:lnTo>
                    <a:pt x="0" y="0"/>
                  </a:lnTo>
                  <a:lnTo>
                    <a:pt x="0" y="7019999"/>
                  </a:lnTo>
                  <a:lnTo>
                    <a:pt x="10270091" y="7019999"/>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020559"/>
            </a:xfrm>
            <a:custGeom>
              <a:avLst/>
              <a:gdLst/>
              <a:ahLst/>
              <a:cxnLst/>
              <a:rect l="l" t="t" r="r" b="b"/>
              <a:pathLst>
                <a:path w="10270490" h="7020559">
                  <a:moveTo>
                    <a:pt x="0" y="0"/>
                  </a:moveTo>
                  <a:lnTo>
                    <a:pt x="10270091" y="0"/>
                  </a:lnTo>
                  <a:lnTo>
                    <a:pt x="10270091" y="7019999"/>
                  </a:lnTo>
                  <a:lnTo>
                    <a:pt x="0" y="7019999"/>
                  </a:lnTo>
                  <a:lnTo>
                    <a:pt x="0" y="0"/>
                  </a:lnTo>
                  <a:close/>
                </a:path>
              </a:pathLst>
            </a:custGeom>
            <a:ln w="7199">
              <a:solidFill>
                <a:srgbClr val="151616"/>
              </a:solidFill>
            </a:ln>
          </p:spPr>
          <p:txBody>
            <a:bodyPr wrap="square" lIns="0" tIns="0" rIns="0" bIns="0" rtlCol="0"/>
            <a:lstStyle/>
            <a:p/>
          </p:txBody>
        </p:sp>
        <p:pic>
          <p:nvPicPr>
            <p:cNvPr id="5" name="object 5"/>
            <p:cNvPicPr/>
            <p:nvPr/>
          </p:nvPicPr>
          <p:blipFill>
            <a:blip r:embed="rId2" cstate="print"/>
            <a:stretch>
              <a:fillRect/>
            </a:stretch>
          </p:blipFill>
          <p:spPr>
            <a:xfrm>
              <a:off x="469499" y="655762"/>
              <a:ext cx="4307709" cy="3187705"/>
            </a:xfrm>
            <a:prstGeom prst="rect">
              <a:avLst/>
            </a:prstGeom>
          </p:spPr>
        </p:pic>
        <p:pic>
          <p:nvPicPr>
            <p:cNvPr id="6" name="object 6"/>
            <p:cNvPicPr/>
            <p:nvPr/>
          </p:nvPicPr>
          <p:blipFill>
            <a:blip r:embed="rId3" cstate="print"/>
            <a:stretch>
              <a:fillRect/>
            </a:stretch>
          </p:blipFill>
          <p:spPr>
            <a:xfrm>
              <a:off x="477626" y="3945069"/>
              <a:ext cx="4013204" cy="3009903"/>
            </a:xfrm>
            <a:prstGeom prst="rect">
              <a:avLst/>
            </a:prstGeom>
          </p:spPr>
        </p:pic>
      </p:grpSp>
      <p:sp>
        <p:nvSpPr>
          <p:cNvPr id="7" name="object 7"/>
          <p:cNvSpPr txBox="1"/>
          <p:nvPr/>
        </p:nvSpPr>
        <p:spPr>
          <a:xfrm>
            <a:off x="3807504" y="68358"/>
            <a:ext cx="6451600" cy="4022090"/>
          </a:xfrm>
          <a:prstGeom prst="rect">
            <a:avLst/>
          </a:prstGeom>
        </p:spPr>
        <p:txBody>
          <a:bodyPr wrap="square" lIns="0" tIns="130175" rIns="0" bIns="0" rtlCol="0" vert="horz">
            <a:spAutoFit/>
          </a:bodyPr>
          <a:lstStyle/>
          <a:p>
            <a:pPr marL="12700">
              <a:lnSpc>
                <a:spcPct val="100000"/>
              </a:lnSpc>
              <a:spcBef>
                <a:spcPts val="1025"/>
              </a:spcBef>
            </a:pPr>
            <a:r>
              <a:rPr dirty="0" sz="2400" spc="25" b="1">
                <a:solidFill>
                  <a:srgbClr val="151616"/>
                </a:solidFill>
                <a:latin typeface="Book Antiqua"/>
                <a:cs typeface="Book Antiqua"/>
              </a:rPr>
              <a:t>Здание</a:t>
            </a:r>
            <a:r>
              <a:rPr dirty="0" sz="2400" spc="5" b="1">
                <a:solidFill>
                  <a:srgbClr val="151616"/>
                </a:solidFill>
                <a:latin typeface="Book Antiqua"/>
                <a:cs typeface="Book Antiqua"/>
              </a:rPr>
              <a:t> </a:t>
            </a:r>
            <a:r>
              <a:rPr dirty="0" sz="2400" spc="25" b="1">
                <a:solidFill>
                  <a:srgbClr val="151616"/>
                </a:solidFill>
                <a:latin typeface="Book Antiqua"/>
                <a:cs typeface="Book Antiqua"/>
              </a:rPr>
              <a:t>гауптвахты</a:t>
            </a:r>
            <a:endParaRPr sz="2400">
              <a:latin typeface="Book Antiqua"/>
              <a:cs typeface="Book Antiqua"/>
            </a:endParaRPr>
          </a:p>
          <a:p>
            <a:pPr marL="1104900" marR="5080">
              <a:lnSpc>
                <a:spcPct val="103600"/>
              </a:lnSpc>
              <a:spcBef>
                <a:spcPts val="819"/>
              </a:spcBef>
            </a:pPr>
            <a:r>
              <a:rPr dirty="0" sz="2400">
                <a:solidFill>
                  <a:srgbClr val="151616"/>
                </a:solidFill>
                <a:latin typeface="Book Antiqua"/>
                <a:cs typeface="Book Antiqua"/>
              </a:rPr>
              <a:t>Находится в юго-восточном </a:t>
            </a:r>
            <a:r>
              <a:rPr dirty="0" sz="2400" spc="-5">
                <a:solidFill>
                  <a:srgbClr val="151616"/>
                </a:solidFill>
                <a:latin typeface="Book Antiqua"/>
                <a:cs typeface="Book Antiqua"/>
              </a:rPr>
              <a:t>углу,  </a:t>
            </a:r>
            <a:r>
              <a:rPr dirty="0" sz="2400">
                <a:solidFill>
                  <a:srgbClr val="151616"/>
                </a:solidFill>
                <a:latin typeface="Book Antiqua"/>
                <a:cs typeface="Book Antiqua"/>
              </a:rPr>
              <a:t>направо от главного въезда</a:t>
            </a:r>
            <a:r>
              <a:rPr dirty="0" sz="2400" spc="-95">
                <a:solidFill>
                  <a:srgbClr val="151616"/>
                </a:solidFill>
                <a:latin typeface="Book Antiqua"/>
                <a:cs typeface="Book Antiqua"/>
              </a:rPr>
              <a:t> </a:t>
            </a:r>
            <a:r>
              <a:rPr dirty="0" sz="2400">
                <a:solidFill>
                  <a:srgbClr val="151616"/>
                </a:solidFill>
                <a:latin typeface="Book Antiqua"/>
                <a:cs typeface="Book Antiqua"/>
              </a:rPr>
              <a:t>Спасской  башни. Здание построено в 19 веке  на месте, где с 18 века находился  каменный </a:t>
            </a:r>
            <a:r>
              <a:rPr dirty="0" sz="2400" spc="-5">
                <a:solidFill>
                  <a:srgbClr val="151616"/>
                </a:solidFill>
                <a:latin typeface="Book Antiqua"/>
                <a:cs typeface="Book Antiqua"/>
              </a:rPr>
              <a:t>цейхгауз </a:t>
            </a:r>
            <a:r>
              <a:rPr dirty="0" sz="2400">
                <a:solidFill>
                  <a:srgbClr val="151616"/>
                </a:solidFill>
                <a:latin typeface="Book Antiqua"/>
                <a:cs typeface="Book Antiqua"/>
              </a:rPr>
              <a:t>— склад  военного имущества при</a:t>
            </a:r>
            <a:r>
              <a:rPr dirty="0" sz="2400" spc="-95">
                <a:solidFill>
                  <a:srgbClr val="151616"/>
                </a:solidFill>
                <a:latin typeface="Book Antiqua"/>
                <a:cs typeface="Book Antiqua"/>
              </a:rPr>
              <a:t> </a:t>
            </a:r>
            <a:r>
              <a:rPr dirty="0" sz="2400">
                <a:solidFill>
                  <a:srgbClr val="151616"/>
                </a:solidFill>
                <a:latin typeface="Book Antiqua"/>
                <a:cs typeface="Book Antiqua"/>
              </a:rPr>
              <a:t>губернской  канцелярии, стоявшей</a:t>
            </a:r>
            <a:r>
              <a:rPr dirty="0" sz="2400" spc="-15">
                <a:solidFill>
                  <a:srgbClr val="151616"/>
                </a:solidFill>
                <a:latin typeface="Book Antiqua"/>
                <a:cs typeface="Book Antiqua"/>
              </a:rPr>
              <a:t> </a:t>
            </a:r>
            <a:r>
              <a:rPr dirty="0" sz="2400">
                <a:solidFill>
                  <a:srgbClr val="151616"/>
                </a:solidFill>
                <a:latin typeface="Book Antiqua"/>
                <a:cs typeface="Book Antiqua"/>
              </a:rPr>
              <a:t>рядом.</a:t>
            </a:r>
            <a:endParaRPr sz="2400">
              <a:latin typeface="Book Antiqua"/>
              <a:cs typeface="Book Antiqua"/>
            </a:endParaRPr>
          </a:p>
          <a:p>
            <a:pPr marL="1104900" marR="796925">
              <a:lnSpc>
                <a:spcPts val="2980"/>
              </a:lnSpc>
              <a:spcBef>
                <a:spcPts val="120"/>
              </a:spcBef>
            </a:pPr>
            <a:r>
              <a:rPr dirty="0" sz="2400">
                <a:solidFill>
                  <a:srgbClr val="151616"/>
                </a:solidFill>
                <a:latin typeface="Book Antiqua"/>
                <a:cs typeface="Book Antiqua"/>
              </a:rPr>
              <a:t>Архитектура здания</a:t>
            </a:r>
            <a:r>
              <a:rPr dirty="0" sz="2400" spc="-100">
                <a:solidFill>
                  <a:srgbClr val="151616"/>
                </a:solidFill>
                <a:latin typeface="Book Antiqua"/>
                <a:cs typeface="Book Antiqua"/>
              </a:rPr>
              <a:t> </a:t>
            </a:r>
            <a:r>
              <a:rPr dirty="0" sz="2400">
                <a:solidFill>
                  <a:srgbClr val="151616"/>
                </a:solidFill>
                <a:latin typeface="Book Antiqua"/>
                <a:cs typeface="Book Antiqua"/>
              </a:rPr>
              <a:t>предельно  аскетична.</a:t>
            </a:r>
            <a:endParaRPr sz="2400">
              <a:latin typeface="Book Antiqua"/>
              <a:cs typeface="Book Antiqu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930" y="125600"/>
            <a:ext cx="10277475" cy="7027545"/>
            <a:chOff x="204930" y="125600"/>
            <a:chExt cx="10277475" cy="7027545"/>
          </a:xfrm>
        </p:grpSpPr>
        <p:sp>
          <p:nvSpPr>
            <p:cNvPr id="3" name="object 3"/>
            <p:cNvSpPr/>
            <p:nvPr/>
          </p:nvSpPr>
          <p:spPr>
            <a:xfrm>
              <a:off x="208530" y="129200"/>
              <a:ext cx="10270490" cy="7020559"/>
            </a:xfrm>
            <a:custGeom>
              <a:avLst/>
              <a:gdLst/>
              <a:ahLst/>
              <a:cxnLst/>
              <a:rect l="l" t="t" r="r" b="b"/>
              <a:pathLst>
                <a:path w="10270490" h="7020559">
                  <a:moveTo>
                    <a:pt x="10270091" y="0"/>
                  </a:moveTo>
                  <a:lnTo>
                    <a:pt x="0" y="0"/>
                  </a:lnTo>
                  <a:lnTo>
                    <a:pt x="0" y="7019999"/>
                  </a:lnTo>
                  <a:lnTo>
                    <a:pt x="10270091" y="7019999"/>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020559"/>
            </a:xfrm>
            <a:custGeom>
              <a:avLst/>
              <a:gdLst/>
              <a:ahLst/>
              <a:cxnLst/>
              <a:rect l="l" t="t" r="r" b="b"/>
              <a:pathLst>
                <a:path w="10270490" h="7020559">
                  <a:moveTo>
                    <a:pt x="0" y="0"/>
                  </a:moveTo>
                  <a:lnTo>
                    <a:pt x="10270091" y="0"/>
                  </a:lnTo>
                  <a:lnTo>
                    <a:pt x="10270091" y="7019999"/>
                  </a:lnTo>
                  <a:lnTo>
                    <a:pt x="0" y="7019999"/>
                  </a:lnTo>
                  <a:lnTo>
                    <a:pt x="0" y="0"/>
                  </a:lnTo>
                  <a:close/>
                </a:path>
              </a:pathLst>
            </a:custGeom>
            <a:ln w="7199">
              <a:solidFill>
                <a:srgbClr val="151616"/>
              </a:solidFill>
            </a:ln>
          </p:spPr>
          <p:txBody>
            <a:bodyPr wrap="square" lIns="0" tIns="0" rIns="0" bIns="0" rtlCol="0"/>
            <a:lstStyle/>
            <a:p/>
          </p:txBody>
        </p:sp>
        <p:sp>
          <p:nvSpPr>
            <p:cNvPr id="5" name="object 5"/>
            <p:cNvSpPr/>
            <p:nvPr/>
          </p:nvSpPr>
          <p:spPr>
            <a:xfrm>
              <a:off x="5371056" y="793202"/>
              <a:ext cx="4673600" cy="6125210"/>
            </a:xfrm>
            <a:custGeom>
              <a:avLst/>
              <a:gdLst/>
              <a:ahLst/>
              <a:cxnLst/>
              <a:rect l="l" t="t" r="r" b="b"/>
              <a:pathLst>
                <a:path w="4673600" h="6125209">
                  <a:moveTo>
                    <a:pt x="4673598" y="0"/>
                  </a:moveTo>
                  <a:lnTo>
                    <a:pt x="0" y="0"/>
                  </a:lnTo>
                  <a:lnTo>
                    <a:pt x="0" y="6124733"/>
                  </a:lnTo>
                  <a:lnTo>
                    <a:pt x="4673598" y="6124733"/>
                  </a:lnTo>
                  <a:lnTo>
                    <a:pt x="4673598" y="0"/>
                  </a:lnTo>
                  <a:close/>
                </a:path>
              </a:pathLst>
            </a:custGeom>
            <a:solidFill>
              <a:srgbClr val="001627"/>
            </a:solidFill>
          </p:spPr>
          <p:txBody>
            <a:bodyPr wrap="square" lIns="0" tIns="0" rIns="0" bIns="0" rtlCol="0"/>
            <a:lstStyle/>
            <a:p/>
          </p:txBody>
        </p:sp>
        <p:sp>
          <p:nvSpPr>
            <p:cNvPr id="6" name="object 6"/>
            <p:cNvSpPr/>
            <p:nvPr/>
          </p:nvSpPr>
          <p:spPr>
            <a:xfrm>
              <a:off x="5371056" y="793202"/>
              <a:ext cx="4673600" cy="6125210"/>
            </a:xfrm>
            <a:custGeom>
              <a:avLst/>
              <a:gdLst/>
              <a:ahLst/>
              <a:cxnLst/>
              <a:rect l="l" t="t" r="r" b="b"/>
              <a:pathLst>
                <a:path w="4673600" h="6125209">
                  <a:moveTo>
                    <a:pt x="0" y="0"/>
                  </a:moveTo>
                  <a:lnTo>
                    <a:pt x="4673598" y="0"/>
                  </a:lnTo>
                  <a:lnTo>
                    <a:pt x="4673598" y="6124733"/>
                  </a:lnTo>
                  <a:lnTo>
                    <a:pt x="0" y="6124733"/>
                  </a:lnTo>
                  <a:lnTo>
                    <a:pt x="0" y="0"/>
                  </a:lnTo>
                  <a:close/>
                </a:path>
              </a:pathLst>
            </a:custGeom>
            <a:ln w="7199">
              <a:solidFill>
                <a:srgbClr val="151616"/>
              </a:solidFill>
            </a:ln>
          </p:spPr>
          <p:txBody>
            <a:bodyPr wrap="square" lIns="0" tIns="0" rIns="0" bIns="0" rtlCol="0"/>
            <a:lstStyle/>
            <a:p/>
          </p:txBody>
        </p:sp>
        <p:pic>
          <p:nvPicPr>
            <p:cNvPr id="7" name="object 7"/>
            <p:cNvPicPr/>
            <p:nvPr/>
          </p:nvPicPr>
          <p:blipFill>
            <a:blip r:embed="rId2" cstate="print"/>
            <a:stretch>
              <a:fillRect/>
            </a:stretch>
          </p:blipFill>
          <p:spPr>
            <a:xfrm>
              <a:off x="673684" y="790967"/>
              <a:ext cx="4590165" cy="6122132"/>
            </a:xfrm>
            <a:prstGeom prst="rect">
              <a:avLst/>
            </a:prstGeom>
          </p:spPr>
        </p:pic>
        <p:pic>
          <p:nvPicPr>
            <p:cNvPr id="8" name="object 8"/>
            <p:cNvPicPr/>
            <p:nvPr/>
          </p:nvPicPr>
          <p:blipFill>
            <a:blip r:embed="rId3" cstate="print"/>
            <a:stretch>
              <a:fillRect/>
            </a:stretch>
          </p:blipFill>
          <p:spPr>
            <a:xfrm>
              <a:off x="5461821" y="837204"/>
              <a:ext cx="4493936" cy="2994886"/>
            </a:xfrm>
            <a:prstGeom prst="rect">
              <a:avLst/>
            </a:prstGeom>
          </p:spPr>
        </p:pic>
        <p:pic>
          <p:nvPicPr>
            <p:cNvPr id="9" name="object 9"/>
            <p:cNvPicPr/>
            <p:nvPr/>
          </p:nvPicPr>
          <p:blipFill>
            <a:blip r:embed="rId4" cstate="print"/>
            <a:stretch>
              <a:fillRect/>
            </a:stretch>
          </p:blipFill>
          <p:spPr>
            <a:xfrm>
              <a:off x="5453712" y="3906076"/>
              <a:ext cx="4501020" cy="2938886"/>
            </a:xfrm>
            <a:prstGeom prst="rect">
              <a:avLst/>
            </a:prstGeom>
          </p:spPr>
        </p:pic>
      </p:grpSp>
      <p:sp>
        <p:nvSpPr>
          <p:cNvPr id="10" name="object 10"/>
          <p:cNvSpPr txBox="1">
            <a:spLocks noGrp="1"/>
          </p:cNvSpPr>
          <p:nvPr>
            <p:ph type="title"/>
          </p:nvPr>
        </p:nvSpPr>
        <p:spPr>
          <a:xfrm>
            <a:off x="3847054" y="275851"/>
            <a:ext cx="3074670" cy="391160"/>
          </a:xfrm>
          <a:prstGeom prst="rect"/>
        </p:spPr>
        <p:txBody>
          <a:bodyPr wrap="square" lIns="0" tIns="12700" rIns="0" bIns="0" rtlCol="0" vert="horz">
            <a:spAutoFit/>
          </a:bodyPr>
          <a:lstStyle/>
          <a:p>
            <a:pPr marL="12700">
              <a:lnSpc>
                <a:spcPct val="100000"/>
              </a:lnSpc>
              <a:spcBef>
                <a:spcPts val="100"/>
              </a:spcBef>
            </a:pPr>
            <a:r>
              <a:rPr dirty="0"/>
              <a:t>Мечеть</a:t>
            </a:r>
            <a:r>
              <a:rPr dirty="0" spc="-90"/>
              <a:t> </a:t>
            </a:r>
            <a:r>
              <a:rPr dirty="0"/>
              <a:t>Кул-Шариф</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028180"/>
            <a:chOff x="204720" y="125390"/>
            <a:chExt cx="10278110" cy="7028180"/>
          </a:xfrm>
        </p:grpSpPr>
        <p:sp>
          <p:nvSpPr>
            <p:cNvPr id="3" name="object 3"/>
            <p:cNvSpPr/>
            <p:nvPr/>
          </p:nvSpPr>
          <p:spPr>
            <a:xfrm>
              <a:off x="208530" y="129200"/>
              <a:ext cx="10270490" cy="7020559"/>
            </a:xfrm>
            <a:custGeom>
              <a:avLst/>
              <a:gdLst/>
              <a:ahLst/>
              <a:cxnLst/>
              <a:rect l="l" t="t" r="r" b="b"/>
              <a:pathLst>
                <a:path w="10270490" h="7020559">
                  <a:moveTo>
                    <a:pt x="10270091" y="0"/>
                  </a:moveTo>
                  <a:lnTo>
                    <a:pt x="0" y="0"/>
                  </a:lnTo>
                  <a:lnTo>
                    <a:pt x="0" y="7019999"/>
                  </a:lnTo>
                  <a:lnTo>
                    <a:pt x="10270091" y="7019999"/>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020559"/>
            </a:xfrm>
            <a:custGeom>
              <a:avLst/>
              <a:gdLst/>
              <a:ahLst/>
              <a:cxnLst/>
              <a:rect l="l" t="t" r="r" b="b"/>
              <a:pathLst>
                <a:path w="10270490" h="7020559">
                  <a:moveTo>
                    <a:pt x="0" y="0"/>
                  </a:moveTo>
                  <a:lnTo>
                    <a:pt x="10270091" y="0"/>
                  </a:lnTo>
                  <a:lnTo>
                    <a:pt x="10270091"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4985363" y="793063"/>
            <a:ext cx="5198745" cy="4536440"/>
          </a:xfrm>
          <a:prstGeom prst="rect">
            <a:avLst/>
          </a:prstGeom>
        </p:spPr>
        <p:txBody>
          <a:bodyPr wrap="square" lIns="0" tIns="1270" rIns="0" bIns="0" rtlCol="0" vert="horz">
            <a:spAutoFit/>
          </a:bodyPr>
          <a:lstStyle/>
          <a:p>
            <a:pPr marL="12700" marR="5080">
              <a:lnSpc>
                <a:spcPct val="103000"/>
              </a:lnSpc>
              <a:spcBef>
                <a:spcPts val="10"/>
              </a:spcBef>
            </a:pPr>
            <a:r>
              <a:rPr dirty="0" sz="2400" b="1">
                <a:solidFill>
                  <a:srgbClr val="151616"/>
                </a:solidFill>
                <a:latin typeface="Book Antiqua"/>
                <a:cs typeface="Book Antiqua"/>
              </a:rPr>
              <a:t>2 октября 1552 года русское</a:t>
            </a:r>
            <a:r>
              <a:rPr dirty="0" sz="2400" spc="-100" b="1">
                <a:solidFill>
                  <a:srgbClr val="151616"/>
                </a:solidFill>
                <a:latin typeface="Book Antiqua"/>
                <a:cs typeface="Book Antiqua"/>
              </a:rPr>
              <a:t> </a:t>
            </a:r>
            <a:r>
              <a:rPr dirty="0" sz="2400" b="1">
                <a:solidFill>
                  <a:srgbClr val="151616"/>
                </a:solidFill>
                <a:latin typeface="Book Antiqua"/>
                <a:cs typeface="Book Antiqua"/>
              </a:rPr>
              <a:t>войско  ворвалось </a:t>
            </a:r>
            <a:r>
              <a:rPr dirty="0" sz="2400" spc="-5" b="1">
                <a:solidFill>
                  <a:srgbClr val="151616"/>
                </a:solidFill>
                <a:latin typeface="Book Antiqua"/>
                <a:cs typeface="Book Antiqua"/>
              </a:rPr>
              <a:t>в </a:t>
            </a:r>
            <a:r>
              <a:rPr dirty="0" sz="2400" b="1">
                <a:solidFill>
                  <a:srgbClr val="151616"/>
                </a:solidFill>
                <a:latin typeface="Book Antiqua"/>
                <a:cs typeface="Book Antiqua"/>
              </a:rPr>
              <a:t>столицу Казанского  Ханства. </a:t>
            </a:r>
            <a:r>
              <a:rPr dirty="0" sz="2400">
                <a:solidFill>
                  <a:srgbClr val="151616"/>
                </a:solidFill>
                <a:latin typeface="Book Antiqua"/>
                <a:cs typeface="Book Antiqua"/>
              </a:rPr>
              <a:t>Во время обороны Казани  её главным руководителем был  сеид </a:t>
            </a:r>
            <a:r>
              <a:rPr dirty="0" sz="2400" b="1">
                <a:solidFill>
                  <a:srgbClr val="151616"/>
                </a:solidFill>
                <a:latin typeface="Book Antiqua"/>
                <a:cs typeface="Book Antiqua"/>
              </a:rPr>
              <a:t>Кул </a:t>
            </a:r>
            <a:r>
              <a:rPr dirty="0" sz="2400" spc="-5" b="1">
                <a:solidFill>
                  <a:srgbClr val="151616"/>
                </a:solidFill>
                <a:latin typeface="Book Antiqua"/>
                <a:cs typeface="Book Antiqua"/>
              </a:rPr>
              <a:t>Шариф</a:t>
            </a:r>
            <a:r>
              <a:rPr dirty="0" sz="2400" spc="-5">
                <a:solidFill>
                  <a:srgbClr val="151616"/>
                </a:solidFill>
                <a:latin typeface="Book Antiqua"/>
                <a:cs typeface="Book Antiqua"/>
              </a:rPr>
              <a:t>. </a:t>
            </a:r>
            <a:r>
              <a:rPr dirty="0" sz="2400">
                <a:solidFill>
                  <a:srgbClr val="151616"/>
                </a:solidFill>
                <a:latin typeface="Book Antiqua"/>
                <a:cs typeface="Book Antiqua"/>
              </a:rPr>
              <a:t>Защитники  столицы оказывали упорное  сопротивление, но в ходе штурма  все погибли, как погиб и сам </a:t>
            </a:r>
            <a:r>
              <a:rPr dirty="0" sz="2400" spc="-5">
                <a:solidFill>
                  <a:srgbClr val="151616"/>
                </a:solidFill>
                <a:latin typeface="Book Antiqua"/>
                <a:cs typeface="Book Antiqua"/>
              </a:rPr>
              <a:t>Кул-  </a:t>
            </a:r>
            <a:r>
              <a:rPr dirty="0" sz="2400">
                <a:solidFill>
                  <a:srgbClr val="151616"/>
                </a:solidFill>
                <a:latin typeface="Book Antiqua"/>
                <a:cs typeface="Book Antiqua"/>
              </a:rPr>
              <a:t>Шариф. Весь город охватил пожар,  главная многобашенная мечеть  также почти полностью сгорела и  была</a:t>
            </a:r>
            <a:r>
              <a:rPr dirty="0" sz="2400" spc="-5">
                <a:solidFill>
                  <a:srgbClr val="151616"/>
                </a:solidFill>
                <a:latin typeface="Book Antiqua"/>
                <a:cs typeface="Book Antiqua"/>
              </a:rPr>
              <a:t> разрушена.</a:t>
            </a:r>
            <a:endParaRPr sz="2400">
              <a:latin typeface="Book Antiqua"/>
              <a:cs typeface="Book Antiqua"/>
            </a:endParaRPr>
          </a:p>
        </p:txBody>
      </p:sp>
      <p:sp>
        <p:nvSpPr>
          <p:cNvPr id="6" name="object 6"/>
          <p:cNvSpPr txBox="1">
            <a:spLocks noGrp="1"/>
          </p:cNvSpPr>
          <p:nvPr>
            <p:ph type="title"/>
          </p:nvPr>
        </p:nvSpPr>
        <p:spPr>
          <a:xfrm>
            <a:off x="4331319" y="145681"/>
            <a:ext cx="1945005" cy="574040"/>
          </a:xfrm>
          <a:prstGeom prst="rect"/>
        </p:spPr>
        <p:txBody>
          <a:bodyPr wrap="square" lIns="0" tIns="12700" rIns="0" bIns="0" rtlCol="0" vert="horz">
            <a:spAutoFit/>
          </a:bodyPr>
          <a:lstStyle/>
          <a:p>
            <a:pPr marL="12700">
              <a:lnSpc>
                <a:spcPct val="100000"/>
              </a:lnSpc>
              <a:spcBef>
                <a:spcPts val="100"/>
              </a:spcBef>
            </a:pPr>
            <a:r>
              <a:rPr dirty="0" sz="3600"/>
              <a:t>История</a:t>
            </a:r>
            <a:endParaRPr sz="3600"/>
          </a:p>
        </p:txBody>
      </p:sp>
      <p:grpSp>
        <p:nvGrpSpPr>
          <p:cNvPr id="7" name="object 7"/>
          <p:cNvGrpSpPr/>
          <p:nvPr/>
        </p:nvGrpSpPr>
        <p:grpSpPr>
          <a:xfrm>
            <a:off x="461872" y="726234"/>
            <a:ext cx="4387850" cy="6290945"/>
            <a:chOff x="461872" y="726234"/>
            <a:chExt cx="4387850" cy="6290945"/>
          </a:xfrm>
        </p:grpSpPr>
        <p:sp>
          <p:nvSpPr>
            <p:cNvPr id="8" name="object 8"/>
            <p:cNvSpPr/>
            <p:nvPr/>
          </p:nvSpPr>
          <p:spPr>
            <a:xfrm>
              <a:off x="465472" y="729834"/>
              <a:ext cx="4380230" cy="6283325"/>
            </a:xfrm>
            <a:custGeom>
              <a:avLst/>
              <a:gdLst/>
              <a:ahLst/>
              <a:cxnLst/>
              <a:rect l="l" t="t" r="r" b="b"/>
              <a:pathLst>
                <a:path w="4380230" h="6283325">
                  <a:moveTo>
                    <a:pt x="4380101" y="0"/>
                  </a:moveTo>
                  <a:lnTo>
                    <a:pt x="0" y="0"/>
                  </a:lnTo>
                  <a:lnTo>
                    <a:pt x="0" y="6283328"/>
                  </a:lnTo>
                  <a:lnTo>
                    <a:pt x="4380101" y="6283328"/>
                  </a:lnTo>
                  <a:lnTo>
                    <a:pt x="4380101" y="0"/>
                  </a:lnTo>
                  <a:close/>
                </a:path>
              </a:pathLst>
            </a:custGeom>
            <a:solidFill>
              <a:srgbClr val="001627"/>
            </a:solidFill>
          </p:spPr>
          <p:txBody>
            <a:bodyPr wrap="square" lIns="0" tIns="0" rIns="0" bIns="0" rtlCol="0"/>
            <a:lstStyle/>
            <a:p/>
          </p:txBody>
        </p:sp>
        <p:sp>
          <p:nvSpPr>
            <p:cNvPr id="9" name="object 9"/>
            <p:cNvSpPr/>
            <p:nvPr/>
          </p:nvSpPr>
          <p:spPr>
            <a:xfrm>
              <a:off x="465472" y="729834"/>
              <a:ext cx="4380230" cy="6283325"/>
            </a:xfrm>
            <a:custGeom>
              <a:avLst/>
              <a:gdLst/>
              <a:ahLst/>
              <a:cxnLst/>
              <a:rect l="l" t="t" r="r" b="b"/>
              <a:pathLst>
                <a:path w="4380230" h="6283325">
                  <a:moveTo>
                    <a:pt x="0" y="0"/>
                  </a:moveTo>
                  <a:lnTo>
                    <a:pt x="4380101" y="0"/>
                  </a:lnTo>
                  <a:lnTo>
                    <a:pt x="4380101" y="6283328"/>
                  </a:lnTo>
                  <a:lnTo>
                    <a:pt x="0" y="6283328"/>
                  </a:lnTo>
                  <a:lnTo>
                    <a:pt x="0" y="0"/>
                  </a:lnTo>
                  <a:close/>
                </a:path>
              </a:pathLst>
            </a:custGeom>
            <a:ln w="7199">
              <a:solidFill>
                <a:srgbClr val="151616"/>
              </a:solidFill>
            </a:ln>
          </p:spPr>
          <p:txBody>
            <a:bodyPr wrap="square" lIns="0" tIns="0" rIns="0" bIns="0" rtlCol="0"/>
            <a:lstStyle/>
            <a:p/>
          </p:txBody>
        </p:sp>
        <p:pic>
          <p:nvPicPr>
            <p:cNvPr id="10" name="object 10"/>
            <p:cNvPicPr/>
            <p:nvPr/>
          </p:nvPicPr>
          <p:blipFill>
            <a:blip r:embed="rId2" cstate="print"/>
            <a:stretch>
              <a:fillRect/>
            </a:stretch>
          </p:blipFill>
          <p:spPr>
            <a:xfrm>
              <a:off x="597425" y="825107"/>
              <a:ext cx="4133237" cy="3099928"/>
            </a:xfrm>
            <a:prstGeom prst="rect">
              <a:avLst/>
            </a:prstGeom>
          </p:spPr>
        </p:pic>
        <p:pic>
          <p:nvPicPr>
            <p:cNvPr id="11" name="object 11"/>
            <p:cNvPicPr/>
            <p:nvPr/>
          </p:nvPicPr>
          <p:blipFill>
            <a:blip r:embed="rId3" cstate="print"/>
            <a:stretch>
              <a:fillRect/>
            </a:stretch>
          </p:blipFill>
          <p:spPr>
            <a:xfrm>
              <a:off x="595843" y="4012800"/>
              <a:ext cx="4136579" cy="2895606"/>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400" y="176399"/>
            <a:ext cx="10277475" cy="7027545"/>
            <a:chOff x="212400" y="176399"/>
            <a:chExt cx="10277475" cy="7027545"/>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pic>
          <p:nvPicPr>
            <p:cNvPr id="5" name="object 5"/>
            <p:cNvPicPr/>
            <p:nvPr/>
          </p:nvPicPr>
          <p:blipFill>
            <a:blip r:embed="rId2" cstate="print"/>
            <a:stretch>
              <a:fillRect/>
            </a:stretch>
          </p:blipFill>
          <p:spPr>
            <a:xfrm>
              <a:off x="377998" y="1678399"/>
              <a:ext cx="9926161" cy="5161600"/>
            </a:xfrm>
            <a:prstGeom prst="rect">
              <a:avLst/>
            </a:prstGeom>
          </p:spPr>
        </p:pic>
      </p:grpSp>
      <p:sp>
        <p:nvSpPr>
          <p:cNvPr id="6" name="object 6"/>
          <p:cNvSpPr txBox="1">
            <a:spLocks noGrp="1"/>
          </p:cNvSpPr>
          <p:nvPr>
            <p:ph type="title"/>
          </p:nvPr>
        </p:nvSpPr>
        <p:spPr>
          <a:xfrm>
            <a:off x="2857878" y="343920"/>
            <a:ext cx="5359400" cy="539750"/>
          </a:xfrm>
          <a:prstGeom prst="rect"/>
        </p:spPr>
        <p:txBody>
          <a:bodyPr wrap="square" lIns="0" tIns="15240" rIns="0" bIns="0" rtlCol="0" vert="horz">
            <a:spAutoFit/>
          </a:bodyPr>
          <a:lstStyle/>
          <a:p>
            <a:pPr marL="12700">
              <a:lnSpc>
                <a:spcPct val="100000"/>
              </a:lnSpc>
              <a:spcBef>
                <a:spcPts val="120"/>
              </a:spcBef>
            </a:pPr>
            <a:r>
              <a:rPr dirty="0" sz="3350" spc="10"/>
              <a:t>План Казанского</a:t>
            </a:r>
            <a:r>
              <a:rPr dirty="0" sz="3350" spc="-40"/>
              <a:t> </a:t>
            </a:r>
            <a:r>
              <a:rPr dirty="0" sz="3350" spc="10"/>
              <a:t>Кремля</a:t>
            </a:r>
            <a:endParaRPr sz="3350"/>
          </a:p>
        </p:txBody>
      </p:sp>
      <p:sp>
        <p:nvSpPr>
          <p:cNvPr id="7" name="object 7"/>
          <p:cNvSpPr txBox="1"/>
          <p:nvPr/>
        </p:nvSpPr>
        <p:spPr>
          <a:xfrm>
            <a:off x="1143101" y="975471"/>
            <a:ext cx="8435975" cy="584200"/>
          </a:xfrm>
          <a:prstGeom prst="rect">
            <a:avLst/>
          </a:prstGeom>
        </p:spPr>
        <p:txBody>
          <a:bodyPr wrap="square" lIns="0" tIns="12700" rIns="0" bIns="0" rtlCol="0" vert="horz">
            <a:spAutoFit/>
          </a:bodyPr>
          <a:lstStyle/>
          <a:p>
            <a:pPr algn="ctr">
              <a:lnSpc>
                <a:spcPct val="100000"/>
              </a:lnSpc>
              <a:spcBef>
                <a:spcPts val="100"/>
              </a:spcBef>
            </a:pPr>
            <a:r>
              <a:rPr dirty="0" sz="1800">
                <a:solidFill>
                  <a:srgbClr val="151616"/>
                </a:solidFill>
                <a:latin typeface="Book Antiqua"/>
                <a:cs typeface="Book Antiqua"/>
              </a:rPr>
              <a:t>На территории Казанского Кремля находится 13 архитектурных</a:t>
            </a:r>
            <a:r>
              <a:rPr dirty="0" sz="1800" spc="-95">
                <a:solidFill>
                  <a:srgbClr val="151616"/>
                </a:solidFill>
                <a:latin typeface="Book Antiqua"/>
                <a:cs typeface="Book Antiqua"/>
              </a:rPr>
              <a:t> </a:t>
            </a:r>
            <a:r>
              <a:rPr dirty="0" sz="1800">
                <a:solidFill>
                  <a:srgbClr val="151616"/>
                </a:solidFill>
                <a:latin typeface="Book Antiqua"/>
                <a:cs typeface="Book Antiqua"/>
              </a:rPr>
              <a:t>сооружений.</a:t>
            </a:r>
            <a:endParaRPr sz="1800">
              <a:latin typeface="Book Antiqua"/>
              <a:cs typeface="Book Antiqua"/>
            </a:endParaRPr>
          </a:p>
          <a:p>
            <a:pPr algn="ctr">
              <a:lnSpc>
                <a:spcPct val="100000"/>
              </a:lnSpc>
              <a:spcBef>
                <a:spcPts val="75"/>
              </a:spcBef>
            </a:pPr>
            <a:r>
              <a:rPr dirty="0" sz="1800">
                <a:solidFill>
                  <a:srgbClr val="151616"/>
                </a:solidFill>
                <a:latin typeface="Book Antiqua"/>
                <a:cs typeface="Book Antiqua"/>
              </a:rPr>
              <a:t>Протяжённость стен составляет 1,8 км, на них размещены 11</a:t>
            </a:r>
            <a:r>
              <a:rPr dirty="0" sz="1800" spc="-35">
                <a:solidFill>
                  <a:srgbClr val="151616"/>
                </a:solidFill>
                <a:latin typeface="Book Antiqua"/>
                <a:cs typeface="Book Antiqua"/>
              </a:rPr>
              <a:t> </a:t>
            </a:r>
            <a:r>
              <a:rPr dirty="0" sz="1800">
                <a:solidFill>
                  <a:srgbClr val="151616"/>
                </a:solidFill>
                <a:latin typeface="Book Antiqua"/>
                <a:cs typeface="Book Antiqua"/>
              </a:rPr>
              <a:t>башен.</a:t>
            </a:r>
            <a:endParaRPr sz="1800">
              <a:latin typeface="Book Antiqua"/>
              <a:cs typeface="Book Antiqu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930" y="125600"/>
            <a:ext cx="10277475" cy="7027545"/>
            <a:chOff x="204930" y="125600"/>
            <a:chExt cx="10277475" cy="7027545"/>
          </a:xfrm>
        </p:grpSpPr>
        <p:sp>
          <p:nvSpPr>
            <p:cNvPr id="3" name="object 3"/>
            <p:cNvSpPr/>
            <p:nvPr/>
          </p:nvSpPr>
          <p:spPr>
            <a:xfrm>
              <a:off x="208530" y="129200"/>
              <a:ext cx="10270490" cy="7020559"/>
            </a:xfrm>
            <a:custGeom>
              <a:avLst/>
              <a:gdLst/>
              <a:ahLst/>
              <a:cxnLst/>
              <a:rect l="l" t="t" r="r" b="b"/>
              <a:pathLst>
                <a:path w="10270490" h="7020559">
                  <a:moveTo>
                    <a:pt x="10270091" y="0"/>
                  </a:moveTo>
                  <a:lnTo>
                    <a:pt x="0" y="0"/>
                  </a:lnTo>
                  <a:lnTo>
                    <a:pt x="0" y="7019999"/>
                  </a:lnTo>
                  <a:lnTo>
                    <a:pt x="10270091" y="7019999"/>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020559"/>
            </a:xfrm>
            <a:custGeom>
              <a:avLst/>
              <a:gdLst/>
              <a:ahLst/>
              <a:cxnLst/>
              <a:rect l="l" t="t" r="r" b="b"/>
              <a:pathLst>
                <a:path w="10270490" h="7020559">
                  <a:moveTo>
                    <a:pt x="0" y="0"/>
                  </a:moveTo>
                  <a:lnTo>
                    <a:pt x="10270091" y="0"/>
                  </a:lnTo>
                  <a:lnTo>
                    <a:pt x="10270091" y="7019999"/>
                  </a:lnTo>
                  <a:lnTo>
                    <a:pt x="0" y="7019999"/>
                  </a:lnTo>
                  <a:lnTo>
                    <a:pt x="0" y="0"/>
                  </a:lnTo>
                  <a:close/>
                </a:path>
              </a:pathLst>
            </a:custGeom>
            <a:ln w="7199">
              <a:solidFill>
                <a:srgbClr val="151616"/>
              </a:solidFill>
            </a:ln>
          </p:spPr>
          <p:txBody>
            <a:bodyPr wrap="square" lIns="0" tIns="0" rIns="0" bIns="0" rtlCol="0"/>
            <a:lstStyle/>
            <a:p/>
          </p:txBody>
        </p:sp>
        <p:sp>
          <p:nvSpPr>
            <p:cNvPr id="5" name="object 5"/>
            <p:cNvSpPr/>
            <p:nvPr/>
          </p:nvSpPr>
          <p:spPr>
            <a:xfrm>
              <a:off x="5840946" y="239256"/>
              <a:ext cx="4483100" cy="6774815"/>
            </a:xfrm>
            <a:custGeom>
              <a:avLst/>
              <a:gdLst/>
              <a:ahLst/>
              <a:cxnLst/>
              <a:rect l="l" t="t" r="r" b="b"/>
              <a:pathLst>
                <a:path w="4483100" h="6774815">
                  <a:moveTo>
                    <a:pt x="4482752" y="0"/>
                  </a:moveTo>
                  <a:lnTo>
                    <a:pt x="0" y="0"/>
                  </a:lnTo>
                  <a:lnTo>
                    <a:pt x="0" y="6774641"/>
                  </a:lnTo>
                  <a:lnTo>
                    <a:pt x="4482752" y="6774641"/>
                  </a:lnTo>
                  <a:lnTo>
                    <a:pt x="4482752" y="0"/>
                  </a:lnTo>
                  <a:close/>
                </a:path>
              </a:pathLst>
            </a:custGeom>
            <a:solidFill>
              <a:srgbClr val="001627"/>
            </a:solidFill>
          </p:spPr>
          <p:txBody>
            <a:bodyPr wrap="square" lIns="0" tIns="0" rIns="0" bIns="0" rtlCol="0"/>
            <a:lstStyle/>
            <a:p/>
          </p:txBody>
        </p:sp>
        <p:sp>
          <p:nvSpPr>
            <p:cNvPr id="6" name="object 6"/>
            <p:cNvSpPr/>
            <p:nvPr/>
          </p:nvSpPr>
          <p:spPr>
            <a:xfrm>
              <a:off x="5840946" y="239256"/>
              <a:ext cx="4483100" cy="6774815"/>
            </a:xfrm>
            <a:custGeom>
              <a:avLst/>
              <a:gdLst/>
              <a:ahLst/>
              <a:cxnLst/>
              <a:rect l="l" t="t" r="r" b="b"/>
              <a:pathLst>
                <a:path w="4483100" h="6774815">
                  <a:moveTo>
                    <a:pt x="0" y="0"/>
                  </a:moveTo>
                  <a:lnTo>
                    <a:pt x="4482752" y="0"/>
                  </a:lnTo>
                  <a:lnTo>
                    <a:pt x="4482752" y="6774641"/>
                  </a:lnTo>
                  <a:lnTo>
                    <a:pt x="0" y="6774641"/>
                  </a:lnTo>
                  <a:lnTo>
                    <a:pt x="0" y="0"/>
                  </a:lnTo>
                  <a:close/>
                </a:path>
              </a:pathLst>
            </a:custGeom>
            <a:ln w="7199">
              <a:solidFill>
                <a:srgbClr val="151616"/>
              </a:solidFill>
            </a:ln>
          </p:spPr>
          <p:txBody>
            <a:bodyPr wrap="square" lIns="0" tIns="0" rIns="0" bIns="0" rtlCol="0"/>
            <a:lstStyle/>
            <a:p/>
          </p:txBody>
        </p:sp>
        <p:pic>
          <p:nvPicPr>
            <p:cNvPr id="7" name="object 7"/>
            <p:cNvPicPr/>
            <p:nvPr/>
          </p:nvPicPr>
          <p:blipFill>
            <a:blip r:embed="rId2" cstate="print"/>
            <a:stretch>
              <a:fillRect/>
            </a:stretch>
          </p:blipFill>
          <p:spPr>
            <a:xfrm>
              <a:off x="5999651" y="321500"/>
              <a:ext cx="4195196" cy="4279903"/>
            </a:xfrm>
            <a:prstGeom prst="rect">
              <a:avLst/>
            </a:prstGeom>
          </p:spPr>
        </p:pic>
        <p:pic>
          <p:nvPicPr>
            <p:cNvPr id="8" name="object 8"/>
            <p:cNvPicPr/>
            <p:nvPr/>
          </p:nvPicPr>
          <p:blipFill>
            <a:blip r:embed="rId3" cstate="print"/>
            <a:stretch>
              <a:fillRect/>
            </a:stretch>
          </p:blipFill>
          <p:spPr>
            <a:xfrm>
              <a:off x="5991948" y="4671247"/>
              <a:ext cx="4200343" cy="2241555"/>
            </a:xfrm>
            <a:prstGeom prst="rect">
              <a:avLst/>
            </a:prstGeom>
          </p:spPr>
        </p:pic>
      </p:grpSp>
      <p:sp>
        <p:nvSpPr>
          <p:cNvPr id="9" name="object 9"/>
          <p:cNvSpPr txBox="1"/>
          <p:nvPr/>
        </p:nvSpPr>
        <p:spPr>
          <a:xfrm>
            <a:off x="438619" y="245800"/>
            <a:ext cx="5167630" cy="6609080"/>
          </a:xfrm>
          <a:prstGeom prst="rect">
            <a:avLst/>
          </a:prstGeom>
        </p:spPr>
        <p:txBody>
          <a:bodyPr wrap="square" lIns="0" tIns="5080" rIns="0" bIns="0" rtlCol="0" vert="horz">
            <a:spAutoFit/>
          </a:bodyPr>
          <a:lstStyle/>
          <a:p>
            <a:pPr marL="12700" marR="199390">
              <a:lnSpc>
                <a:spcPct val="102400"/>
              </a:lnSpc>
              <a:spcBef>
                <a:spcPts val="40"/>
              </a:spcBef>
            </a:pPr>
            <a:r>
              <a:rPr dirty="0" sz="2100" b="1">
                <a:solidFill>
                  <a:srgbClr val="151616"/>
                </a:solidFill>
                <a:latin typeface="Book Antiqua"/>
                <a:cs typeface="Book Antiqua"/>
              </a:rPr>
              <a:t>Осенью 1995 года Президент  Татарстана Шаймиев подписал указ</a:t>
            </a:r>
            <a:r>
              <a:rPr dirty="0" sz="2100" spc="-95" b="1">
                <a:solidFill>
                  <a:srgbClr val="151616"/>
                </a:solidFill>
                <a:latin typeface="Book Antiqua"/>
                <a:cs typeface="Book Antiqua"/>
              </a:rPr>
              <a:t> </a:t>
            </a:r>
            <a:r>
              <a:rPr dirty="0" sz="2100" spc="-5" b="1">
                <a:solidFill>
                  <a:srgbClr val="151616"/>
                </a:solidFill>
                <a:latin typeface="Book Antiqua"/>
                <a:cs typeface="Book Antiqua"/>
              </a:rPr>
              <a:t>о  </a:t>
            </a:r>
            <a:r>
              <a:rPr dirty="0" sz="2100" b="1">
                <a:solidFill>
                  <a:srgbClr val="151616"/>
                </a:solidFill>
                <a:latin typeface="Book Antiqua"/>
                <a:cs typeface="Book Antiqua"/>
              </a:rPr>
              <a:t>воссоздании мечети. </a:t>
            </a:r>
            <a:r>
              <a:rPr dirty="0" sz="2100">
                <a:solidFill>
                  <a:srgbClr val="151616"/>
                </a:solidFill>
                <a:latin typeface="Book Antiqua"/>
                <a:cs typeface="Book Antiqua"/>
              </a:rPr>
              <a:t>Зимой был  объявлен конкурс, в котором был  выбран самый лучший </a:t>
            </a:r>
            <a:r>
              <a:rPr dirty="0" sz="2100" b="1">
                <a:solidFill>
                  <a:srgbClr val="151616"/>
                </a:solidFill>
                <a:latin typeface="Book Antiqua"/>
                <a:cs typeface="Book Antiqua"/>
              </a:rPr>
              <a:t>проект по  возрождению </a:t>
            </a:r>
            <a:r>
              <a:rPr dirty="0" sz="2100">
                <a:solidFill>
                  <a:srgbClr val="151616"/>
                </a:solidFill>
                <a:latin typeface="Book Antiqua"/>
                <a:cs typeface="Book Antiqua"/>
              </a:rPr>
              <a:t>мечети</a:t>
            </a:r>
            <a:r>
              <a:rPr dirty="0" sz="2100" spc="-35">
                <a:solidFill>
                  <a:srgbClr val="151616"/>
                </a:solidFill>
                <a:latin typeface="Book Antiqua"/>
                <a:cs typeface="Book Antiqua"/>
              </a:rPr>
              <a:t> </a:t>
            </a:r>
            <a:r>
              <a:rPr dirty="0" sz="2100" b="1">
                <a:solidFill>
                  <a:srgbClr val="151616"/>
                </a:solidFill>
                <a:latin typeface="Book Antiqua"/>
                <a:cs typeface="Book Antiqua"/>
              </a:rPr>
              <a:t>Кул-Шариф.</a:t>
            </a:r>
            <a:endParaRPr sz="2100">
              <a:latin typeface="Book Antiqua"/>
              <a:cs typeface="Book Antiqua"/>
            </a:endParaRPr>
          </a:p>
          <a:p>
            <a:pPr marL="12700" marR="5080">
              <a:lnSpc>
                <a:spcPct val="103200"/>
              </a:lnSpc>
              <a:spcBef>
                <a:spcPts val="5"/>
              </a:spcBef>
            </a:pPr>
            <a:r>
              <a:rPr dirty="0" sz="2100">
                <a:solidFill>
                  <a:srgbClr val="151616"/>
                </a:solidFill>
                <a:latin typeface="Book Antiqua"/>
                <a:cs typeface="Book Antiqua"/>
              </a:rPr>
              <a:t>Архитектурное проектирование мечети  начиналось коллективом победителей  республиканского конкурса на проект  возрождения мечети Кул-Шариф,  архитекторами </a:t>
            </a:r>
            <a:r>
              <a:rPr dirty="0" sz="2100" b="1">
                <a:solidFill>
                  <a:srgbClr val="151616"/>
                </a:solidFill>
                <a:latin typeface="Book Antiqua"/>
                <a:cs typeface="Book Antiqua"/>
              </a:rPr>
              <a:t>Латыповым Ш. Х.,  Сафроновым М. В., Саттаровым А. </a:t>
            </a:r>
            <a:r>
              <a:rPr dirty="0" sz="2100" spc="-5" b="1">
                <a:solidFill>
                  <a:srgbClr val="151616"/>
                </a:solidFill>
                <a:latin typeface="Book Antiqua"/>
                <a:cs typeface="Book Antiqua"/>
              </a:rPr>
              <a:t>Г.,  </a:t>
            </a:r>
            <a:r>
              <a:rPr dirty="0" sz="2100" b="1">
                <a:solidFill>
                  <a:srgbClr val="151616"/>
                </a:solidFill>
                <a:latin typeface="Book Antiqua"/>
                <a:cs typeface="Book Antiqua"/>
              </a:rPr>
              <a:t>Сайфуллиным И. Ф. </a:t>
            </a:r>
            <a:r>
              <a:rPr dirty="0" sz="2100">
                <a:solidFill>
                  <a:srgbClr val="151616"/>
                </a:solidFill>
                <a:latin typeface="Book Antiqua"/>
                <a:cs typeface="Book Antiqua"/>
              </a:rPr>
              <a:t>Строительство,  стоимость которого оценивается в</a:t>
            </a:r>
            <a:r>
              <a:rPr dirty="0" sz="2100" spc="-95">
                <a:solidFill>
                  <a:srgbClr val="151616"/>
                </a:solidFill>
                <a:latin typeface="Book Antiqua"/>
                <a:cs typeface="Book Antiqua"/>
              </a:rPr>
              <a:t> </a:t>
            </a:r>
            <a:r>
              <a:rPr dirty="0" sz="2100">
                <a:solidFill>
                  <a:srgbClr val="151616"/>
                </a:solidFill>
                <a:latin typeface="Book Antiqua"/>
                <a:cs typeface="Book Antiqua"/>
              </a:rPr>
              <a:t>сумму  около </a:t>
            </a:r>
            <a:r>
              <a:rPr dirty="0" sz="2100" b="1">
                <a:solidFill>
                  <a:srgbClr val="151616"/>
                </a:solidFill>
                <a:latin typeface="Book Antiqua"/>
                <a:cs typeface="Book Antiqua"/>
              </a:rPr>
              <a:t>400 млн </a:t>
            </a:r>
            <a:r>
              <a:rPr dirty="0" sz="2100" spc="-5" b="1">
                <a:solidFill>
                  <a:srgbClr val="151616"/>
                </a:solidFill>
                <a:latin typeface="Book Antiqua"/>
                <a:cs typeface="Book Antiqua"/>
              </a:rPr>
              <a:t>рублей</a:t>
            </a:r>
            <a:r>
              <a:rPr dirty="0" sz="2100" spc="-5">
                <a:solidFill>
                  <a:srgbClr val="151616"/>
                </a:solidFill>
                <a:latin typeface="Book Antiqua"/>
                <a:cs typeface="Book Antiqua"/>
              </a:rPr>
              <a:t>, </a:t>
            </a:r>
            <a:r>
              <a:rPr dirty="0" sz="2100">
                <a:solidFill>
                  <a:srgbClr val="151616"/>
                </a:solidFill>
                <a:latin typeface="Book Antiqua"/>
                <a:cs typeface="Book Antiqua"/>
              </a:rPr>
              <a:t>в основном  велось на пожертвования. Участие в  пожертвованиях приняло более 40</a:t>
            </a:r>
            <a:r>
              <a:rPr dirty="0" sz="2100" spc="-95">
                <a:solidFill>
                  <a:srgbClr val="151616"/>
                </a:solidFill>
                <a:latin typeface="Book Antiqua"/>
                <a:cs typeface="Book Antiqua"/>
              </a:rPr>
              <a:t> </a:t>
            </a:r>
            <a:r>
              <a:rPr dirty="0" sz="2100">
                <a:solidFill>
                  <a:srgbClr val="151616"/>
                </a:solidFill>
                <a:latin typeface="Book Antiqua"/>
                <a:cs typeface="Book Antiqua"/>
              </a:rPr>
              <a:t>тысяч  граждан и организаций, записи о  которых</a:t>
            </a:r>
            <a:endParaRPr sz="2100">
              <a:latin typeface="Book Antiqua"/>
              <a:cs typeface="Book Antiqua"/>
            </a:endParaRPr>
          </a:p>
          <a:p>
            <a:pPr marL="12700">
              <a:lnSpc>
                <a:spcPct val="100000"/>
              </a:lnSpc>
              <a:spcBef>
                <a:spcPts val="90"/>
              </a:spcBef>
            </a:pPr>
            <a:r>
              <a:rPr dirty="0" sz="2100">
                <a:solidFill>
                  <a:srgbClr val="151616"/>
                </a:solidFill>
                <a:latin typeface="Book Antiqua"/>
                <a:cs typeface="Book Antiqua"/>
              </a:rPr>
              <a:t>внесены в книги в главном зале</a:t>
            </a:r>
            <a:r>
              <a:rPr dirty="0" sz="2100" spc="-65">
                <a:solidFill>
                  <a:srgbClr val="151616"/>
                </a:solidFill>
                <a:latin typeface="Book Antiqua"/>
                <a:cs typeface="Book Antiqua"/>
              </a:rPr>
              <a:t> </a:t>
            </a:r>
            <a:r>
              <a:rPr dirty="0" sz="2100">
                <a:solidFill>
                  <a:srgbClr val="151616"/>
                </a:solidFill>
                <a:latin typeface="Book Antiqua"/>
                <a:cs typeface="Book Antiqua"/>
              </a:rPr>
              <a:t>мечети.</a:t>
            </a:r>
            <a:endParaRPr sz="2100">
              <a:latin typeface="Book Antiqua"/>
              <a:cs typeface="Book Antiqu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028180"/>
            <a:chOff x="204720" y="125390"/>
            <a:chExt cx="10278110" cy="7028180"/>
          </a:xfrm>
        </p:grpSpPr>
        <p:sp>
          <p:nvSpPr>
            <p:cNvPr id="3" name="object 3"/>
            <p:cNvSpPr/>
            <p:nvPr/>
          </p:nvSpPr>
          <p:spPr>
            <a:xfrm>
              <a:off x="208530" y="129200"/>
              <a:ext cx="10270490" cy="7020559"/>
            </a:xfrm>
            <a:custGeom>
              <a:avLst/>
              <a:gdLst/>
              <a:ahLst/>
              <a:cxnLst/>
              <a:rect l="l" t="t" r="r" b="b"/>
              <a:pathLst>
                <a:path w="10270490" h="7020559">
                  <a:moveTo>
                    <a:pt x="10270091" y="0"/>
                  </a:moveTo>
                  <a:lnTo>
                    <a:pt x="0" y="0"/>
                  </a:lnTo>
                  <a:lnTo>
                    <a:pt x="0" y="7019999"/>
                  </a:lnTo>
                  <a:lnTo>
                    <a:pt x="10270091" y="7019999"/>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020559"/>
            </a:xfrm>
            <a:custGeom>
              <a:avLst/>
              <a:gdLst/>
              <a:ahLst/>
              <a:cxnLst/>
              <a:rect l="l" t="t" r="r" b="b"/>
              <a:pathLst>
                <a:path w="10270490" h="7020559">
                  <a:moveTo>
                    <a:pt x="0" y="0"/>
                  </a:moveTo>
                  <a:lnTo>
                    <a:pt x="10270091" y="0"/>
                  </a:lnTo>
                  <a:lnTo>
                    <a:pt x="10270091"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629111" y="332661"/>
            <a:ext cx="4900930" cy="5478145"/>
          </a:xfrm>
          <a:prstGeom prst="rect">
            <a:avLst/>
          </a:prstGeom>
        </p:spPr>
        <p:txBody>
          <a:bodyPr wrap="square" lIns="0" tIns="6985" rIns="0" bIns="0" rtlCol="0" vert="horz">
            <a:spAutoFit/>
          </a:bodyPr>
          <a:lstStyle/>
          <a:p>
            <a:pPr marL="12700" marR="149860">
              <a:lnSpc>
                <a:spcPct val="101699"/>
              </a:lnSpc>
              <a:spcBef>
                <a:spcPts val="55"/>
              </a:spcBef>
            </a:pPr>
            <a:r>
              <a:rPr dirty="0" sz="2200">
                <a:solidFill>
                  <a:srgbClr val="151616"/>
                </a:solidFill>
                <a:latin typeface="Book Antiqua"/>
                <a:cs typeface="Book Antiqua"/>
              </a:rPr>
              <a:t>Для строительства была выбрана  </a:t>
            </a:r>
            <a:r>
              <a:rPr dirty="0" sz="2200" b="1">
                <a:solidFill>
                  <a:srgbClr val="151616"/>
                </a:solidFill>
                <a:latin typeface="Book Antiqua"/>
                <a:cs typeface="Book Antiqua"/>
              </a:rPr>
              <a:t>территория бывшего</a:t>
            </a:r>
            <a:r>
              <a:rPr dirty="0" sz="2200" spc="-100" b="1">
                <a:solidFill>
                  <a:srgbClr val="151616"/>
                </a:solidFill>
                <a:latin typeface="Book Antiqua"/>
                <a:cs typeface="Book Antiqua"/>
              </a:rPr>
              <a:t> </a:t>
            </a:r>
            <a:r>
              <a:rPr dirty="0" sz="2200" b="1">
                <a:solidFill>
                  <a:srgbClr val="151616"/>
                </a:solidFill>
                <a:latin typeface="Book Antiqua"/>
                <a:cs typeface="Book Antiqua"/>
              </a:rPr>
              <a:t>Юнкерского  </a:t>
            </a:r>
            <a:r>
              <a:rPr dirty="0" sz="2200" spc="-5" b="1">
                <a:solidFill>
                  <a:srgbClr val="151616"/>
                </a:solidFill>
                <a:latin typeface="Book Antiqua"/>
                <a:cs typeface="Book Antiqua"/>
              </a:rPr>
              <a:t>училища. </a:t>
            </a:r>
            <a:r>
              <a:rPr dirty="0" sz="2200" b="1">
                <a:solidFill>
                  <a:srgbClr val="151616"/>
                </a:solidFill>
                <a:latin typeface="Book Antiqua"/>
                <a:cs typeface="Book Antiqua"/>
              </a:rPr>
              <a:t>Летом 2001 года  </a:t>
            </a:r>
            <a:r>
              <a:rPr dirty="0" sz="2200">
                <a:solidFill>
                  <a:srgbClr val="151616"/>
                </a:solidFill>
                <a:latin typeface="Book Antiqua"/>
                <a:cs typeface="Book Antiqua"/>
              </a:rPr>
              <a:t>строительство здания мечети в  основном было завершено с  установкой шпилей и</a:t>
            </a:r>
            <a:r>
              <a:rPr dirty="0" sz="2200" spc="-25">
                <a:solidFill>
                  <a:srgbClr val="151616"/>
                </a:solidFill>
                <a:latin typeface="Book Antiqua"/>
                <a:cs typeface="Book Antiqua"/>
              </a:rPr>
              <a:t> </a:t>
            </a:r>
            <a:r>
              <a:rPr dirty="0" sz="2200">
                <a:solidFill>
                  <a:srgbClr val="151616"/>
                </a:solidFill>
                <a:latin typeface="Book Antiqua"/>
                <a:cs typeface="Book Antiqua"/>
              </a:rPr>
              <a:t>куполов.</a:t>
            </a:r>
            <a:endParaRPr sz="2200">
              <a:latin typeface="Book Antiqua"/>
              <a:cs typeface="Book Antiqua"/>
            </a:endParaRPr>
          </a:p>
          <a:p>
            <a:pPr algn="just" marL="12700" marR="655955">
              <a:lnSpc>
                <a:spcPct val="99700"/>
              </a:lnSpc>
              <a:spcBef>
                <a:spcPts val="100"/>
              </a:spcBef>
            </a:pPr>
            <a:r>
              <a:rPr dirty="0" sz="2200">
                <a:solidFill>
                  <a:srgbClr val="151616"/>
                </a:solidFill>
                <a:latin typeface="Book Antiqua"/>
                <a:cs typeface="Book Antiqua"/>
              </a:rPr>
              <a:t>Открытие мечети состоялось </a:t>
            </a:r>
            <a:r>
              <a:rPr dirty="0" sz="2200" b="1">
                <a:solidFill>
                  <a:srgbClr val="151616"/>
                </a:solidFill>
                <a:latin typeface="Book Antiqua"/>
                <a:cs typeface="Book Antiqua"/>
              </a:rPr>
              <a:t>24  июня 2005 года, к</a:t>
            </a:r>
            <a:r>
              <a:rPr dirty="0" sz="2200" spc="-100" b="1">
                <a:solidFill>
                  <a:srgbClr val="151616"/>
                </a:solidFill>
                <a:latin typeface="Book Antiqua"/>
                <a:cs typeface="Book Antiqua"/>
              </a:rPr>
              <a:t> </a:t>
            </a:r>
            <a:r>
              <a:rPr dirty="0" sz="2200" b="1">
                <a:solidFill>
                  <a:srgbClr val="151616"/>
                </a:solidFill>
                <a:latin typeface="Book Antiqua"/>
                <a:cs typeface="Book Antiqua"/>
              </a:rPr>
              <a:t>1000-летнему  юбилею</a:t>
            </a:r>
            <a:r>
              <a:rPr dirty="0" sz="2200" spc="-5" b="1">
                <a:solidFill>
                  <a:srgbClr val="151616"/>
                </a:solidFill>
                <a:latin typeface="Book Antiqua"/>
                <a:cs typeface="Book Antiqua"/>
              </a:rPr>
              <a:t> </a:t>
            </a:r>
            <a:r>
              <a:rPr dirty="0" sz="2200" b="1">
                <a:solidFill>
                  <a:srgbClr val="151616"/>
                </a:solidFill>
                <a:latin typeface="Book Antiqua"/>
                <a:cs typeface="Book Antiqua"/>
              </a:rPr>
              <a:t>Казани.</a:t>
            </a:r>
            <a:endParaRPr sz="2200">
              <a:latin typeface="Book Antiqua"/>
              <a:cs typeface="Book Antiqua"/>
            </a:endParaRPr>
          </a:p>
          <a:p>
            <a:pPr marL="12700" marR="5080">
              <a:lnSpc>
                <a:spcPct val="102699"/>
              </a:lnSpc>
              <a:spcBef>
                <a:spcPts val="2600"/>
              </a:spcBef>
            </a:pPr>
            <a:r>
              <a:rPr dirty="0" sz="2200">
                <a:solidFill>
                  <a:srgbClr val="151616"/>
                </a:solidFill>
                <a:latin typeface="Book Antiqua"/>
                <a:cs typeface="Book Antiqua"/>
              </a:rPr>
              <a:t>На момент открытия Кул-Шариф  была объявлена </a:t>
            </a:r>
            <a:r>
              <a:rPr dirty="0" sz="2200" b="1">
                <a:solidFill>
                  <a:srgbClr val="151616"/>
                </a:solidFill>
                <a:latin typeface="Book Antiqua"/>
                <a:cs typeface="Book Antiqua"/>
              </a:rPr>
              <a:t>крупнейшей </a:t>
            </a:r>
            <a:r>
              <a:rPr dirty="0" sz="2200" spc="-5" b="1">
                <a:solidFill>
                  <a:srgbClr val="151616"/>
                </a:solidFill>
                <a:latin typeface="Book Antiqua"/>
                <a:cs typeface="Book Antiqua"/>
              </a:rPr>
              <a:t>и  </a:t>
            </a:r>
            <a:r>
              <a:rPr dirty="0" sz="2200" b="1">
                <a:solidFill>
                  <a:srgbClr val="151616"/>
                </a:solidFill>
                <a:latin typeface="Book Antiqua"/>
                <a:cs typeface="Book Antiqua"/>
              </a:rPr>
              <a:t>самой высокой по минаретам  мечетью </a:t>
            </a:r>
            <a:r>
              <a:rPr dirty="0" sz="2200" spc="-5" b="1">
                <a:solidFill>
                  <a:srgbClr val="151616"/>
                </a:solidFill>
                <a:latin typeface="Book Antiqua"/>
                <a:cs typeface="Book Antiqua"/>
              </a:rPr>
              <a:t>в </a:t>
            </a:r>
            <a:r>
              <a:rPr dirty="0" sz="2200" b="1">
                <a:solidFill>
                  <a:srgbClr val="151616"/>
                </a:solidFill>
                <a:latin typeface="Book Antiqua"/>
                <a:cs typeface="Book Antiqua"/>
              </a:rPr>
              <a:t>России </a:t>
            </a:r>
            <a:r>
              <a:rPr dirty="0" sz="2200" spc="-5" b="1">
                <a:solidFill>
                  <a:srgbClr val="151616"/>
                </a:solidFill>
                <a:latin typeface="Book Antiqua"/>
                <a:cs typeface="Book Antiqua"/>
              </a:rPr>
              <a:t>и в Европе</a:t>
            </a:r>
            <a:r>
              <a:rPr dirty="0" sz="2200" spc="-5">
                <a:solidFill>
                  <a:srgbClr val="151616"/>
                </a:solidFill>
                <a:latin typeface="Book Antiqua"/>
                <a:cs typeface="Book Antiqua"/>
              </a:rPr>
              <a:t>, </a:t>
            </a:r>
            <a:r>
              <a:rPr dirty="0" sz="2200">
                <a:solidFill>
                  <a:srgbClr val="151616"/>
                </a:solidFill>
                <a:latin typeface="Book Antiqua"/>
                <a:cs typeface="Book Antiqua"/>
              </a:rPr>
              <a:t>хотя  не являлась таковой ни по одному</a:t>
            </a:r>
            <a:r>
              <a:rPr dirty="0" sz="2200" spc="-95">
                <a:solidFill>
                  <a:srgbClr val="151616"/>
                </a:solidFill>
                <a:latin typeface="Book Antiqua"/>
                <a:cs typeface="Book Antiqua"/>
              </a:rPr>
              <a:t> </a:t>
            </a:r>
            <a:r>
              <a:rPr dirty="0" sz="2200">
                <a:solidFill>
                  <a:srgbClr val="151616"/>
                </a:solidFill>
                <a:latin typeface="Book Antiqua"/>
                <a:cs typeface="Book Antiqua"/>
              </a:rPr>
              <a:t>из  показателей.</a:t>
            </a:r>
            <a:endParaRPr sz="2200">
              <a:latin typeface="Book Antiqua"/>
              <a:cs typeface="Book Antiqua"/>
            </a:endParaRPr>
          </a:p>
        </p:txBody>
      </p:sp>
      <p:pic>
        <p:nvPicPr>
          <p:cNvPr id="6" name="object 6"/>
          <p:cNvPicPr/>
          <p:nvPr/>
        </p:nvPicPr>
        <p:blipFill>
          <a:blip r:embed="rId2" cstate="print"/>
          <a:stretch>
            <a:fillRect/>
          </a:stretch>
        </p:blipFill>
        <p:spPr>
          <a:xfrm>
            <a:off x="5825210" y="360413"/>
            <a:ext cx="4252688" cy="638062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930" y="125600"/>
            <a:ext cx="10277475" cy="7152005"/>
            <a:chOff x="204930" y="125600"/>
            <a:chExt cx="10277475" cy="7152005"/>
          </a:xfrm>
        </p:grpSpPr>
        <p:sp>
          <p:nvSpPr>
            <p:cNvPr id="3" name="object 3"/>
            <p:cNvSpPr/>
            <p:nvPr/>
          </p:nvSpPr>
          <p:spPr>
            <a:xfrm>
              <a:off x="208530" y="129200"/>
              <a:ext cx="10270490" cy="7144384"/>
            </a:xfrm>
            <a:custGeom>
              <a:avLst/>
              <a:gdLst/>
              <a:ahLst/>
              <a:cxnLst/>
              <a:rect l="l" t="t" r="r" b="b"/>
              <a:pathLst>
                <a:path w="10270490" h="7144384">
                  <a:moveTo>
                    <a:pt x="10270091" y="0"/>
                  </a:moveTo>
                  <a:lnTo>
                    <a:pt x="0" y="0"/>
                  </a:lnTo>
                  <a:lnTo>
                    <a:pt x="0" y="7144278"/>
                  </a:lnTo>
                  <a:lnTo>
                    <a:pt x="10270091" y="7144278"/>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144384"/>
            </a:xfrm>
            <a:custGeom>
              <a:avLst/>
              <a:gdLst/>
              <a:ahLst/>
              <a:cxnLst/>
              <a:rect l="l" t="t" r="r" b="b"/>
              <a:pathLst>
                <a:path w="10270490" h="7144384">
                  <a:moveTo>
                    <a:pt x="0" y="0"/>
                  </a:moveTo>
                  <a:lnTo>
                    <a:pt x="10270091" y="0"/>
                  </a:lnTo>
                  <a:lnTo>
                    <a:pt x="10270091" y="7144278"/>
                  </a:lnTo>
                  <a:lnTo>
                    <a:pt x="0" y="7144278"/>
                  </a:lnTo>
                  <a:lnTo>
                    <a:pt x="0" y="0"/>
                  </a:lnTo>
                  <a:close/>
                </a:path>
              </a:pathLst>
            </a:custGeom>
            <a:ln w="7199">
              <a:solidFill>
                <a:srgbClr val="151616"/>
              </a:solidFill>
            </a:ln>
          </p:spPr>
          <p:txBody>
            <a:bodyPr wrap="square" lIns="0" tIns="0" rIns="0" bIns="0" rtlCol="0"/>
            <a:lstStyle/>
            <a:p/>
          </p:txBody>
        </p:sp>
        <p:pic>
          <p:nvPicPr>
            <p:cNvPr id="5" name="object 5"/>
            <p:cNvPicPr/>
            <p:nvPr/>
          </p:nvPicPr>
          <p:blipFill>
            <a:blip r:embed="rId2" cstate="print"/>
            <a:stretch>
              <a:fillRect/>
            </a:stretch>
          </p:blipFill>
          <p:spPr>
            <a:xfrm>
              <a:off x="648115" y="440293"/>
              <a:ext cx="4610104" cy="6381714"/>
            </a:xfrm>
            <a:prstGeom prst="rect">
              <a:avLst/>
            </a:prstGeom>
          </p:spPr>
        </p:pic>
        <p:pic>
          <p:nvPicPr>
            <p:cNvPr id="6" name="object 6"/>
            <p:cNvPicPr/>
            <p:nvPr/>
          </p:nvPicPr>
          <p:blipFill>
            <a:blip r:embed="rId3" cstate="print"/>
            <a:stretch>
              <a:fillRect/>
            </a:stretch>
          </p:blipFill>
          <p:spPr>
            <a:xfrm>
              <a:off x="5448715" y="2183512"/>
              <a:ext cx="4635506" cy="4635506"/>
            </a:xfrm>
            <a:prstGeom prst="rect">
              <a:avLst/>
            </a:prstGeom>
          </p:spPr>
        </p:pic>
      </p:grpSp>
      <p:sp>
        <p:nvSpPr>
          <p:cNvPr id="7" name="object 7"/>
          <p:cNvSpPr txBox="1"/>
          <p:nvPr/>
        </p:nvSpPr>
        <p:spPr>
          <a:xfrm>
            <a:off x="5441285" y="399318"/>
            <a:ext cx="4613910" cy="1718310"/>
          </a:xfrm>
          <a:prstGeom prst="rect">
            <a:avLst/>
          </a:prstGeom>
        </p:spPr>
        <p:txBody>
          <a:bodyPr wrap="square" lIns="0" tIns="22860" rIns="0" bIns="0" rtlCol="0" vert="horz">
            <a:spAutoFit/>
          </a:bodyPr>
          <a:lstStyle/>
          <a:p>
            <a:pPr algn="just" marL="12700" marR="5080">
              <a:lnSpc>
                <a:spcPts val="1900"/>
              </a:lnSpc>
              <a:spcBef>
                <a:spcPts val="180"/>
              </a:spcBef>
            </a:pPr>
            <a:r>
              <a:rPr dirty="0" sz="1600" b="1">
                <a:solidFill>
                  <a:srgbClr val="151616"/>
                </a:solidFill>
                <a:latin typeface="Book Antiqua"/>
                <a:cs typeface="Book Antiqua"/>
              </a:rPr>
              <a:t>Мечеть включает пять этажей, считая</a:t>
            </a:r>
            <a:r>
              <a:rPr dirty="0" sz="1600" spc="-100" b="1">
                <a:solidFill>
                  <a:srgbClr val="151616"/>
                </a:solidFill>
                <a:latin typeface="Book Antiqua"/>
                <a:cs typeface="Book Antiqua"/>
              </a:rPr>
              <a:t> </a:t>
            </a:r>
            <a:r>
              <a:rPr dirty="0" sz="1600" b="1">
                <a:solidFill>
                  <a:srgbClr val="151616"/>
                </a:solidFill>
                <a:latin typeface="Book Antiqua"/>
                <a:cs typeface="Book Antiqua"/>
              </a:rPr>
              <a:t>цоколь  </a:t>
            </a:r>
            <a:r>
              <a:rPr dirty="0" sz="1600" spc="-5" b="1">
                <a:solidFill>
                  <a:srgbClr val="151616"/>
                </a:solidFill>
                <a:latin typeface="Book Antiqua"/>
                <a:cs typeface="Book Antiqua"/>
              </a:rPr>
              <a:t>и </a:t>
            </a:r>
            <a:r>
              <a:rPr dirty="0" sz="1600" b="1">
                <a:solidFill>
                  <a:srgbClr val="151616"/>
                </a:solidFill>
                <a:latin typeface="Book Antiqua"/>
                <a:cs typeface="Book Antiqua"/>
              </a:rPr>
              <a:t>тех. этаж. В плане представлена </a:t>
            </a:r>
            <a:r>
              <a:rPr dirty="0" sz="1600" spc="-5" b="1">
                <a:solidFill>
                  <a:srgbClr val="151616"/>
                </a:solidFill>
                <a:latin typeface="Book Antiqua"/>
                <a:cs typeface="Book Antiqua"/>
              </a:rPr>
              <a:t>в </a:t>
            </a:r>
            <a:r>
              <a:rPr dirty="0" sz="1600" b="1">
                <a:solidFill>
                  <a:srgbClr val="151616"/>
                </a:solidFill>
                <a:latin typeface="Book Antiqua"/>
                <a:cs typeface="Book Antiqua"/>
              </a:rPr>
              <a:t>виде двух  пересекающихся под углом 45°</a:t>
            </a:r>
            <a:r>
              <a:rPr dirty="0" sz="1600" spc="-35" b="1">
                <a:solidFill>
                  <a:srgbClr val="151616"/>
                </a:solidFill>
                <a:latin typeface="Book Antiqua"/>
                <a:cs typeface="Book Antiqua"/>
              </a:rPr>
              <a:t> </a:t>
            </a:r>
            <a:r>
              <a:rPr dirty="0" sz="1600" b="1">
                <a:solidFill>
                  <a:srgbClr val="151616"/>
                </a:solidFill>
                <a:latin typeface="Book Antiqua"/>
                <a:cs typeface="Book Antiqua"/>
              </a:rPr>
              <a:t>квадратов.</a:t>
            </a:r>
            <a:endParaRPr sz="1600">
              <a:latin typeface="Book Antiqua"/>
              <a:cs typeface="Book Antiqua"/>
            </a:endParaRPr>
          </a:p>
          <a:p>
            <a:pPr marL="12700" marR="772160">
              <a:lnSpc>
                <a:spcPts val="1900"/>
              </a:lnSpc>
              <a:spcBef>
                <a:spcPts val="5"/>
              </a:spcBef>
            </a:pPr>
            <a:r>
              <a:rPr dirty="0" sz="1600" b="1">
                <a:solidFill>
                  <a:srgbClr val="151616"/>
                </a:solidFill>
                <a:latin typeface="Book Antiqua"/>
                <a:cs typeface="Book Antiqua"/>
              </a:rPr>
              <a:t>Такое устройство здания имеет  символическое значение —</a:t>
            </a:r>
            <a:r>
              <a:rPr dirty="0" sz="1600" spc="-100" b="1">
                <a:solidFill>
                  <a:srgbClr val="151616"/>
                </a:solidFill>
                <a:latin typeface="Book Antiqua"/>
                <a:cs typeface="Book Antiqua"/>
              </a:rPr>
              <a:t> </a:t>
            </a:r>
            <a:r>
              <a:rPr dirty="0" sz="1600" b="1">
                <a:solidFill>
                  <a:srgbClr val="151616"/>
                </a:solidFill>
                <a:latin typeface="Book Antiqua"/>
                <a:cs typeface="Book Antiqua"/>
              </a:rPr>
              <a:t>повторяет  мусульманский знак «благословение  Аллаха».</a:t>
            </a:r>
            <a:endParaRPr sz="1600">
              <a:latin typeface="Book Antiqua"/>
              <a:cs typeface="Book Antiqu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152005"/>
            <a:chOff x="204720" y="125390"/>
            <a:chExt cx="10278110" cy="7152005"/>
          </a:xfrm>
        </p:grpSpPr>
        <p:sp>
          <p:nvSpPr>
            <p:cNvPr id="3" name="object 3"/>
            <p:cNvSpPr/>
            <p:nvPr/>
          </p:nvSpPr>
          <p:spPr>
            <a:xfrm>
              <a:off x="208530" y="129200"/>
              <a:ext cx="10270490" cy="7144384"/>
            </a:xfrm>
            <a:custGeom>
              <a:avLst/>
              <a:gdLst/>
              <a:ahLst/>
              <a:cxnLst/>
              <a:rect l="l" t="t" r="r" b="b"/>
              <a:pathLst>
                <a:path w="10270490" h="7144384">
                  <a:moveTo>
                    <a:pt x="10270091" y="0"/>
                  </a:moveTo>
                  <a:lnTo>
                    <a:pt x="0" y="0"/>
                  </a:lnTo>
                  <a:lnTo>
                    <a:pt x="0" y="7144278"/>
                  </a:lnTo>
                  <a:lnTo>
                    <a:pt x="10270091" y="7144278"/>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144384"/>
            </a:xfrm>
            <a:custGeom>
              <a:avLst/>
              <a:gdLst/>
              <a:ahLst/>
              <a:cxnLst/>
              <a:rect l="l" t="t" r="r" b="b"/>
              <a:pathLst>
                <a:path w="10270490" h="7144384">
                  <a:moveTo>
                    <a:pt x="0" y="0"/>
                  </a:moveTo>
                  <a:lnTo>
                    <a:pt x="10270091" y="0"/>
                  </a:lnTo>
                  <a:lnTo>
                    <a:pt x="10270091" y="7144278"/>
                  </a:lnTo>
                  <a:lnTo>
                    <a:pt x="0" y="7144278"/>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661699" y="403831"/>
            <a:ext cx="4144645" cy="3021330"/>
          </a:xfrm>
          <a:prstGeom prst="rect">
            <a:avLst/>
          </a:prstGeom>
        </p:spPr>
        <p:txBody>
          <a:bodyPr wrap="square" lIns="0" tIns="12700" rIns="0" bIns="0" rtlCol="0" vert="horz">
            <a:spAutoFit/>
          </a:bodyPr>
          <a:lstStyle/>
          <a:p>
            <a:pPr marL="12700">
              <a:lnSpc>
                <a:spcPct val="100000"/>
              </a:lnSpc>
              <a:spcBef>
                <a:spcPts val="100"/>
              </a:spcBef>
            </a:pPr>
            <a:r>
              <a:rPr dirty="0" sz="2400" b="1">
                <a:solidFill>
                  <a:srgbClr val="151616"/>
                </a:solidFill>
                <a:latin typeface="Book Antiqua"/>
                <a:cs typeface="Book Antiqua"/>
              </a:rPr>
              <a:t>Мечеть состоит </a:t>
            </a:r>
            <a:r>
              <a:rPr dirty="0" sz="2400" spc="-5" b="1">
                <a:solidFill>
                  <a:srgbClr val="151616"/>
                </a:solidFill>
                <a:latin typeface="Book Antiqua"/>
                <a:cs typeface="Book Antiqua"/>
              </a:rPr>
              <a:t>из </a:t>
            </a:r>
            <a:r>
              <a:rPr dirty="0" sz="2400" b="1">
                <a:solidFill>
                  <a:srgbClr val="151616"/>
                </a:solidFill>
                <a:latin typeface="Book Antiqua"/>
                <a:cs typeface="Book Antiqua"/>
              </a:rPr>
              <a:t>5</a:t>
            </a:r>
            <a:r>
              <a:rPr dirty="0" sz="2400" spc="-85" b="1">
                <a:solidFill>
                  <a:srgbClr val="151616"/>
                </a:solidFill>
                <a:latin typeface="Book Antiqua"/>
                <a:cs typeface="Book Antiqua"/>
              </a:rPr>
              <a:t> </a:t>
            </a:r>
            <a:r>
              <a:rPr dirty="0" sz="2400" b="1">
                <a:solidFill>
                  <a:srgbClr val="151616"/>
                </a:solidFill>
                <a:latin typeface="Book Antiqua"/>
                <a:cs typeface="Book Antiqua"/>
              </a:rPr>
              <a:t>ярусов:</a:t>
            </a:r>
            <a:endParaRPr sz="2400">
              <a:latin typeface="Book Antiqua"/>
              <a:cs typeface="Book Antiqua"/>
            </a:endParaRPr>
          </a:p>
          <a:p>
            <a:pPr marL="12700" marR="2111375">
              <a:lnSpc>
                <a:spcPct val="103600"/>
              </a:lnSpc>
              <a:spcBef>
                <a:spcPts val="2810"/>
              </a:spcBef>
            </a:pPr>
            <a:r>
              <a:rPr dirty="0" sz="2400">
                <a:solidFill>
                  <a:srgbClr val="151616"/>
                </a:solidFill>
                <a:latin typeface="Book Antiqua"/>
                <a:cs typeface="Book Antiqua"/>
              </a:rPr>
              <a:t>Музей</a:t>
            </a:r>
            <a:r>
              <a:rPr dirty="0" sz="2400" spc="-100">
                <a:solidFill>
                  <a:srgbClr val="151616"/>
                </a:solidFill>
                <a:latin typeface="Book Antiqua"/>
                <a:cs typeface="Book Antiqua"/>
              </a:rPr>
              <a:t> </a:t>
            </a:r>
            <a:r>
              <a:rPr dirty="0" sz="2400">
                <a:solidFill>
                  <a:srgbClr val="151616"/>
                </a:solidFill>
                <a:latin typeface="Book Antiqua"/>
                <a:cs typeface="Book Antiqua"/>
              </a:rPr>
              <a:t>ислама  Гостевой</a:t>
            </a:r>
            <a:r>
              <a:rPr dirty="0" sz="2400" spc="-100">
                <a:solidFill>
                  <a:srgbClr val="151616"/>
                </a:solidFill>
                <a:latin typeface="Book Antiqua"/>
                <a:cs typeface="Book Antiqua"/>
              </a:rPr>
              <a:t> </a:t>
            </a:r>
            <a:r>
              <a:rPr dirty="0" sz="2400">
                <a:solidFill>
                  <a:srgbClr val="151616"/>
                </a:solidFill>
                <a:latin typeface="Book Antiqua"/>
                <a:cs typeface="Book Antiqua"/>
              </a:rPr>
              <a:t>холл</a:t>
            </a:r>
            <a:endParaRPr sz="2400">
              <a:latin typeface="Book Antiqua"/>
              <a:cs typeface="Book Antiqua"/>
            </a:endParaRPr>
          </a:p>
          <a:p>
            <a:pPr marL="12700" marR="205104">
              <a:lnSpc>
                <a:spcPts val="2980"/>
              </a:lnSpc>
              <a:spcBef>
                <a:spcPts val="114"/>
              </a:spcBef>
            </a:pPr>
            <a:r>
              <a:rPr dirty="0" sz="2400">
                <a:solidFill>
                  <a:srgbClr val="151616"/>
                </a:solidFill>
                <a:latin typeface="Book Antiqua"/>
                <a:cs typeface="Book Antiqua"/>
              </a:rPr>
              <a:t>Молельный мужской </a:t>
            </a:r>
            <a:r>
              <a:rPr dirty="0" sz="2400" spc="-5">
                <a:solidFill>
                  <a:srgbClr val="151616"/>
                </a:solidFill>
                <a:latin typeface="Book Antiqua"/>
                <a:cs typeface="Book Antiqua"/>
              </a:rPr>
              <a:t>зал  </a:t>
            </a:r>
            <a:r>
              <a:rPr dirty="0" sz="2400">
                <a:solidFill>
                  <a:srgbClr val="151616"/>
                </a:solidFill>
                <a:latin typeface="Book Antiqua"/>
                <a:cs typeface="Book Antiqua"/>
              </a:rPr>
              <a:t>Женский молельный </a:t>
            </a:r>
            <a:r>
              <a:rPr dirty="0" sz="2400" spc="-5">
                <a:solidFill>
                  <a:srgbClr val="151616"/>
                </a:solidFill>
                <a:latin typeface="Book Antiqua"/>
                <a:cs typeface="Book Antiqua"/>
              </a:rPr>
              <a:t>зал  </a:t>
            </a:r>
            <a:r>
              <a:rPr dirty="0" sz="2400">
                <a:solidFill>
                  <a:srgbClr val="151616"/>
                </a:solidFill>
                <a:latin typeface="Book Antiqua"/>
                <a:cs typeface="Book Antiqua"/>
              </a:rPr>
              <a:t>Балконы для посетителей</a:t>
            </a:r>
            <a:r>
              <a:rPr dirty="0" sz="2400" spc="-100">
                <a:solidFill>
                  <a:srgbClr val="151616"/>
                </a:solidFill>
                <a:latin typeface="Book Antiqua"/>
                <a:cs typeface="Book Antiqua"/>
              </a:rPr>
              <a:t> </a:t>
            </a:r>
            <a:r>
              <a:rPr dirty="0" sz="2400">
                <a:solidFill>
                  <a:srgbClr val="151616"/>
                </a:solidFill>
                <a:latin typeface="Book Antiqua"/>
                <a:cs typeface="Book Antiqua"/>
              </a:rPr>
              <a:t>–  туристов.</a:t>
            </a:r>
            <a:endParaRPr sz="2400">
              <a:latin typeface="Book Antiqua"/>
              <a:cs typeface="Book Antiqua"/>
            </a:endParaRPr>
          </a:p>
        </p:txBody>
      </p:sp>
      <p:grpSp>
        <p:nvGrpSpPr>
          <p:cNvPr id="6" name="object 6"/>
          <p:cNvGrpSpPr/>
          <p:nvPr/>
        </p:nvGrpSpPr>
        <p:grpSpPr>
          <a:xfrm>
            <a:off x="463179" y="531807"/>
            <a:ext cx="9742170" cy="5988050"/>
            <a:chOff x="463179" y="531807"/>
            <a:chExt cx="9742170" cy="5988050"/>
          </a:xfrm>
        </p:grpSpPr>
        <p:pic>
          <p:nvPicPr>
            <p:cNvPr id="7" name="object 7"/>
            <p:cNvPicPr/>
            <p:nvPr/>
          </p:nvPicPr>
          <p:blipFill>
            <a:blip r:embed="rId2" cstate="print"/>
            <a:stretch>
              <a:fillRect/>
            </a:stretch>
          </p:blipFill>
          <p:spPr>
            <a:xfrm>
              <a:off x="463179" y="1295600"/>
              <a:ext cx="140536" cy="140535"/>
            </a:xfrm>
            <a:prstGeom prst="rect">
              <a:avLst/>
            </a:prstGeom>
          </p:spPr>
        </p:pic>
        <p:pic>
          <p:nvPicPr>
            <p:cNvPr id="8" name="object 8"/>
            <p:cNvPicPr/>
            <p:nvPr/>
          </p:nvPicPr>
          <p:blipFill>
            <a:blip r:embed="rId2" cstate="print"/>
            <a:stretch>
              <a:fillRect/>
            </a:stretch>
          </p:blipFill>
          <p:spPr>
            <a:xfrm>
              <a:off x="463179" y="1654372"/>
              <a:ext cx="140536" cy="140536"/>
            </a:xfrm>
            <a:prstGeom prst="rect">
              <a:avLst/>
            </a:prstGeom>
          </p:spPr>
        </p:pic>
        <p:pic>
          <p:nvPicPr>
            <p:cNvPr id="9" name="object 9"/>
            <p:cNvPicPr/>
            <p:nvPr/>
          </p:nvPicPr>
          <p:blipFill>
            <a:blip r:embed="rId3" cstate="print"/>
            <a:stretch>
              <a:fillRect/>
            </a:stretch>
          </p:blipFill>
          <p:spPr>
            <a:xfrm>
              <a:off x="463179" y="2041722"/>
              <a:ext cx="140536" cy="140535"/>
            </a:xfrm>
            <a:prstGeom prst="rect">
              <a:avLst/>
            </a:prstGeom>
          </p:spPr>
        </p:pic>
        <p:pic>
          <p:nvPicPr>
            <p:cNvPr id="10" name="object 10"/>
            <p:cNvPicPr/>
            <p:nvPr/>
          </p:nvPicPr>
          <p:blipFill>
            <a:blip r:embed="rId3" cstate="print"/>
            <a:stretch>
              <a:fillRect/>
            </a:stretch>
          </p:blipFill>
          <p:spPr>
            <a:xfrm>
              <a:off x="463179" y="2422724"/>
              <a:ext cx="140536" cy="140535"/>
            </a:xfrm>
            <a:prstGeom prst="rect">
              <a:avLst/>
            </a:prstGeom>
          </p:spPr>
        </p:pic>
        <p:pic>
          <p:nvPicPr>
            <p:cNvPr id="11" name="object 11"/>
            <p:cNvPicPr/>
            <p:nvPr/>
          </p:nvPicPr>
          <p:blipFill>
            <a:blip r:embed="rId2" cstate="print"/>
            <a:stretch>
              <a:fillRect/>
            </a:stretch>
          </p:blipFill>
          <p:spPr>
            <a:xfrm>
              <a:off x="463179" y="2791022"/>
              <a:ext cx="140536" cy="140536"/>
            </a:xfrm>
            <a:prstGeom prst="rect">
              <a:avLst/>
            </a:prstGeom>
          </p:spPr>
        </p:pic>
        <p:pic>
          <p:nvPicPr>
            <p:cNvPr id="12" name="object 12"/>
            <p:cNvPicPr/>
            <p:nvPr/>
          </p:nvPicPr>
          <p:blipFill>
            <a:blip r:embed="rId4" cstate="print"/>
            <a:stretch>
              <a:fillRect/>
            </a:stretch>
          </p:blipFill>
          <p:spPr>
            <a:xfrm>
              <a:off x="4948377" y="531807"/>
              <a:ext cx="5249872" cy="4031781"/>
            </a:xfrm>
            <a:prstGeom prst="rect">
              <a:avLst/>
            </a:prstGeom>
          </p:spPr>
        </p:pic>
        <p:pic>
          <p:nvPicPr>
            <p:cNvPr id="13" name="object 13"/>
            <p:cNvPicPr/>
            <p:nvPr/>
          </p:nvPicPr>
          <p:blipFill>
            <a:blip r:embed="rId5" cstate="print"/>
            <a:stretch>
              <a:fillRect/>
            </a:stretch>
          </p:blipFill>
          <p:spPr>
            <a:xfrm>
              <a:off x="492913" y="3639610"/>
              <a:ext cx="4319189" cy="2879459"/>
            </a:xfrm>
            <a:prstGeom prst="rect">
              <a:avLst/>
            </a:prstGeom>
          </p:spPr>
        </p:pic>
        <p:pic>
          <p:nvPicPr>
            <p:cNvPr id="14" name="object 14"/>
            <p:cNvPicPr/>
            <p:nvPr/>
          </p:nvPicPr>
          <p:blipFill>
            <a:blip r:embed="rId6" cstate="print"/>
            <a:stretch>
              <a:fillRect/>
            </a:stretch>
          </p:blipFill>
          <p:spPr>
            <a:xfrm>
              <a:off x="4953561" y="4703298"/>
              <a:ext cx="5251754" cy="1816103"/>
            </a:xfrm>
            <a:prstGeom prst="rect">
              <a:avLst/>
            </a:prstGeom>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152005"/>
            <a:chOff x="204720" y="125390"/>
            <a:chExt cx="10278110" cy="7152005"/>
          </a:xfrm>
        </p:grpSpPr>
        <p:sp>
          <p:nvSpPr>
            <p:cNvPr id="3" name="object 3"/>
            <p:cNvSpPr/>
            <p:nvPr/>
          </p:nvSpPr>
          <p:spPr>
            <a:xfrm>
              <a:off x="208530" y="129200"/>
              <a:ext cx="10270490" cy="7144384"/>
            </a:xfrm>
            <a:custGeom>
              <a:avLst/>
              <a:gdLst/>
              <a:ahLst/>
              <a:cxnLst/>
              <a:rect l="l" t="t" r="r" b="b"/>
              <a:pathLst>
                <a:path w="10270490" h="7144384">
                  <a:moveTo>
                    <a:pt x="10270091" y="0"/>
                  </a:moveTo>
                  <a:lnTo>
                    <a:pt x="0" y="0"/>
                  </a:lnTo>
                  <a:lnTo>
                    <a:pt x="0" y="7144278"/>
                  </a:lnTo>
                  <a:lnTo>
                    <a:pt x="10270091" y="7144278"/>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144384"/>
            </a:xfrm>
            <a:custGeom>
              <a:avLst/>
              <a:gdLst/>
              <a:ahLst/>
              <a:cxnLst/>
              <a:rect l="l" t="t" r="r" b="b"/>
              <a:pathLst>
                <a:path w="10270490" h="7144384">
                  <a:moveTo>
                    <a:pt x="0" y="0"/>
                  </a:moveTo>
                  <a:lnTo>
                    <a:pt x="10270091" y="0"/>
                  </a:lnTo>
                  <a:lnTo>
                    <a:pt x="10270091" y="7144278"/>
                  </a:lnTo>
                  <a:lnTo>
                    <a:pt x="0" y="7144278"/>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456077" y="257747"/>
            <a:ext cx="4536440" cy="6056630"/>
          </a:xfrm>
          <a:prstGeom prst="rect">
            <a:avLst/>
          </a:prstGeom>
        </p:spPr>
        <p:txBody>
          <a:bodyPr wrap="square" lIns="0" tIns="635" rIns="0" bIns="0" rtlCol="0" vert="horz">
            <a:spAutoFit/>
          </a:bodyPr>
          <a:lstStyle/>
          <a:p>
            <a:pPr marL="12700" marR="5080">
              <a:lnSpc>
                <a:spcPct val="103299"/>
              </a:lnSpc>
              <a:spcBef>
                <a:spcPts val="5"/>
              </a:spcBef>
            </a:pPr>
            <a:r>
              <a:rPr dirty="0" sz="2400">
                <a:solidFill>
                  <a:srgbClr val="151616"/>
                </a:solidFill>
                <a:latin typeface="Book Antiqua"/>
                <a:cs typeface="Book Antiqua"/>
              </a:rPr>
              <a:t>Здания мечети облицованы  </a:t>
            </a:r>
            <a:r>
              <a:rPr dirty="0" sz="2400" b="1">
                <a:solidFill>
                  <a:srgbClr val="151616"/>
                </a:solidFill>
                <a:latin typeface="Book Antiqua"/>
                <a:cs typeface="Book Antiqua"/>
              </a:rPr>
              <a:t>белым </a:t>
            </a:r>
            <a:r>
              <a:rPr dirty="0" sz="2400" spc="-5" b="1">
                <a:solidFill>
                  <a:srgbClr val="151616"/>
                </a:solidFill>
                <a:latin typeface="Book Antiqua"/>
                <a:cs typeface="Book Antiqua"/>
              </a:rPr>
              <a:t>мрамором</a:t>
            </a:r>
            <a:r>
              <a:rPr dirty="0" sz="2400" spc="-5">
                <a:solidFill>
                  <a:srgbClr val="151616"/>
                </a:solidFill>
                <a:latin typeface="Book Antiqua"/>
                <a:cs typeface="Book Antiqua"/>
              </a:rPr>
              <a:t>, </a:t>
            </a:r>
            <a:r>
              <a:rPr dirty="0" sz="2400">
                <a:solidFill>
                  <a:srgbClr val="151616"/>
                </a:solidFill>
                <a:latin typeface="Book Antiqua"/>
                <a:cs typeface="Book Antiqua"/>
              </a:rPr>
              <a:t>купол и  шпили минаретов имеют  окраску </a:t>
            </a:r>
            <a:r>
              <a:rPr dirty="0" sz="2400" b="1">
                <a:solidFill>
                  <a:srgbClr val="151616"/>
                </a:solidFill>
                <a:latin typeface="Book Antiqua"/>
                <a:cs typeface="Book Antiqua"/>
              </a:rPr>
              <a:t>бирюзового цвета</a:t>
            </a:r>
            <a:r>
              <a:rPr dirty="0" sz="2400">
                <a:solidFill>
                  <a:srgbClr val="151616"/>
                </a:solidFill>
                <a:latin typeface="Book Antiqua"/>
                <a:cs typeface="Book Antiqua"/>
              </a:rPr>
              <a:t>.  Фасад главного здания  украшен </a:t>
            </a:r>
            <a:r>
              <a:rPr dirty="0" sz="2400" b="1">
                <a:solidFill>
                  <a:srgbClr val="151616"/>
                </a:solidFill>
                <a:latin typeface="Book Antiqua"/>
                <a:cs typeface="Book Antiqua"/>
              </a:rPr>
              <a:t>бронзовыми  металлическими надписями  исламской тематики </a:t>
            </a:r>
            <a:r>
              <a:rPr dirty="0" sz="2400">
                <a:solidFill>
                  <a:srgbClr val="151616"/>
                </a:solidFill>
                <a:latin typeface="Book Antiqua"/>
                <a:cs typeface="Book Antiqua"/>
              </a:rPr>
              <a:t>и  гранями порталов. На  площади-дворе уложена  декоративная тротуарная  плитка с зелеными и</a:t>
            </a:r>
            <a:r>
              <a:rPr dirty="0" sz="2400" spc="-100">
                <a:solidFill>
                  <a:srgbClr val="151616"/>
                </a:solidFill>
                <a:latin typeface="Book Antiqua"/>
                <a:cs typeface="Book Antiqua"/>
              </a:rPr>
              <a:t> </a:t>
            </a:r>
            <a:r>
              <a:rPr dirty="0" sz="2400">
                <a:solidFill>
                  <a:srgbClr val="151616"/>
                </a:solidFill>
                <a:latin typeface="Book Antiqua"/>
                <a:cs typeface="Book Antiqua"/>
              </a:rPr>
              <a:t>красными  орнаментами (в цветах флага  Татарстана). Мечеть имеет  эффектную ночную  архитектурную</a:t>
            </a:r>
            <a:r>
              <a:rPr dirty="0" sz="2400" spc="-10">
                <a:solidFill>
                  <a:srgbClr val="151616"/>
                </a:solidFill>
                <a:latin typeface="Book Antiqua"/>
                <a:cs typeface="Book Antiqua"/>
              </a:rPr>
              <a:t> </a:t>
            </a:r>
            <a:r>
              <a:rPr dirty="0" sz="2400">
                <a:solidFill>
                  <a:srgbClr val="151616"/>
                </a:solidFill>
                <a:latin typeface="Book Antiqua"/>
                <a:cs typeface="Book Antiqua"/>
              </a:rPr>
              <a:t>подсветку.</a:t>
            </a:r>
            <a:endParaRPr sz="2400">
              <a:latin typeface="Book Antiqua"/>
              <a:cs typeface="Book Antiqua"/>
            </a:endParaRPr>
          </a:p>
        </p:txBody>
      </p:sp>
      <p:grpSp>
        <p:nvGrpSpPr>
          <p:cNvPr id="6" name="object 6"/>
          <p:cNvGrpSpPr/>
          <p:nvPr/>
        </p:nvGrpSpPr>
        <p:grpSpPr>
          <a:xfrm>
            <a:off x="5103922" y="378314"/>
            <a:ext cx="5208905" cy="6489065"/>
            <a:chOff x="5103922" y="378314"/>
            <a:chExt cx="5208905" cy="6489065"/>
          </a:xfrm>
        </p:grpSpPr>
        <p:pic>
          <p:nvPicPr>
            <p:cNvPr id="7" name="object 7"/>
            <p:cNvPicPr/>
            <p:nvPr/>
          </p:nvPicPr>
          <p:blipFill>
            <a:blip r:embed="rId2" cstate="print"/>
            <a:stretch>
              <a:fillRect/>
            </a:stretch>
          </p:blipFill>
          <p:spPr>
            <a:xfrm>
              <a:off x="5109815" y="378314"/>
              <a:ext cx="5202385" cy="3468258"/>
            </a:xfrm>
            <a:prstGeom prst="rect">
              <a:avLst/>
            </a:prstGeom>
          </p:spPr>
        </p:pic>
        <p:pic>
          <p:nvPicPr>
            <p:cNvPr id="8" name="object 8"/>
            <p:cNvPicPr/>
            <p:nvPr/>
          </p:nvPicPr>
          <p:blipFill>
            <a:blip r:embed="rId3" cstate="print"/>
            <a:stretch>
              <a:fillRect/>
            </a:stretch>
          </p:blipFill>
          <p:spPr>
            <a:xfrm>
              <a:off x="5103922" y="3966850"/>
              <a:ext cx="5197484" cy="2900196"/>
            </a:xfrm>
            <a:prstGeom prst="rect">
              <a:avLst/>
            </a:prstGeom>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152005"/>
            <a:chOff x="204720" y="125390"/>
            <a:chExt cx="10278110" cy="7152005"/>
          </a:xfrm>
        </p:grpSpPr>
        <p:sp>
          <p:nvSpPr>
            <p:cNvPr id="3" name="object 3"/>
            <p:cNvSpPr/>
            <p:nvPr/>
          </p:nvSpPr>
          <p:spPr>
            <a:xfrm>
              <a:off x="208530" y="129200"/>
              <a:ext cx="10270490" cy="7144384"/>
            </a:xfrm>
            <a:custGeom>
              <a:avLst/>
              <a:gdLst/>
              <a:ahLst/>
              <a:cxnLst/>
              <a:rect l="l" t="t" r="r" b="b"/>
              <a:pathLst>
                <a:path w="10270490" h="7144384">
                  <a:moveTo>
                    <a:pt x="10270091" y="0"/>
                  </a:moveTo>
                  <a:lnTo>
                    <a:pt x="0" y="0"/>
                  </a:lnTo>
                  <a:lnTo>
                    <a:pt x="0" y="7144278"/>
                  </a:lnTo>
                  <a:lnTo>
                    <a:pt x="10270091" y="7144278"/>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144384"/>
            </a:xfrm>
            <a:custGeom>
              <a:avLst/>
              <a:gdLst/>
              <a:ahLst/>
              <a:cxnLst/>
              <a:rect l="l" t="t" r="r" b="b"/>
              <a:pathLst>
                <a:path w="10270490" h="7144384">
                  <a:moveTo>
                    <a:pt x="0" y="0"/>
                  </a:moveTo>
                  <a:lnTo>
                    <a:pt x="10270091" y="0"/>
                  </a:lnTo>
                  <a:lnTo>
                    <a:pt x="10270091" y="7144278"/>
                  </a:lnTo>
                  <a:lnTo>
                    <a:pt x="0" y="7144278"/>
                  </a:lnTo>
                  <a:lnTo>
                    <a:pt x="0" y="0"/>
                  </a:lnTo>
                  <a:close/>
                </a:path>
              </a:pathLst>
            </a:custGeom>
            <a:ln w="7199">
              <a:solidFill>
                <a:srgbClr val="151616"/>
              </a:solidFill>
            </a:ln>
          </p:spPr>
          <p:txBody>
            <a:bodyPr wrap="square" lIns="0" tIns="0" rIns="0" bIns="0" rtlCol="0"/>
            <a:lstStyle/>
            <a:p/>
          </p:txBody>
        </p:sp>
      </p:grpSp>
      <p:sp>
        <p:nvSpPr>
          <p:cNvPr id="5" name="object 5"/>
          <p:cNvSpPr txBox="1">
            <a:spLocks noGrp="1"/>
          </p:cNvSpPr>
          <p:nvPr>
            <p:ph type="title"/>
          </p:nvPr>
        </p:nvSpPr>
        <p:spPr>
          <a:xfrm>
            <a:off x="3120189" y="158279"/>
            <a:ext cx="4531995" cy="391160"/>
          </a:xfrm>
          <a:prstGeom prst="rect"/>
        </p:spPr>
        <p:txBody>
          <a:bodyPr wrap="square" lIns="0" tIns="12700" rIns="0" bIns="0" rtlCol="0" vert="horz">
            <a:spAutoFit/>
          </a:bodyPr>
          <a:lstStyle/>
          <a:p>
            <a:pPr marL="12700">
              <a:lnSpc>
                <a:spcPct val="100000"/>
              </a:lnSpc>
              <a:spcBef>
                <a:spcPts val="100"/>
              </a:spcBef>
            </a:pPr>
            <a:r>
              <a:rPr dirty="0"/>
              <a:t>Внутреннее убранство</a:t>
            </a:r>
            <a:r>
              <a:rPr dirty="0" spc="-95"/>
              <a:t> </a:t>
            </a:r>
            <a:r>
              <a:rPr dirty="0"/>
              <a:t>мечети</a:t>
            </a:r>
          </a:p>
        </p:txBody>
      </p:sp>
      <p:grpSp>
        <p:nvGrpSpPr>
          <p:cNvPr id="6" name="object 6"/>
          <p:cNvGrpSpPr/>
          <p:nvPr/>
        </p:nvGrpSpPr>
        <p:grpSpPr>
          <a:xfrm>
            <a:off x="665471" y="707808"/>
            <a:ext cx="9326245" cy="6194425"/>
            <a:chOff x="665471" y="707808"/>
            <a:chExt cx="9326245" cy="6194425"/>
          </a:xfrm>
        </p:grpSpPr>
        <p:pic>
          <p:nvPicPr>
            <p:cNvPr id="7" name="object 7"/>
            <p:cNvPicPr/>
            <p:nvPr/>
          </p:nvPicPr>
          <p:blipFill>
            <a:blip r:embed="rId2" cstate="print"/>
            <a:stretch>
              <a:fillRect/>
            </a:stretch>
          </p:blipFill>
          <p:spPr>
            <a:xfrm>
              <a:off x="665471" y="710853"/>
              <a:ext cx="5570450" cy="3133378"/>
            </a:xfrm>
            <a:prstGeom prst="rect">
              <a:avLst/>
            </a:prstGeom>
          </p:spPr>
        </p:pic>
        <p:pic>
          <p:nvPicPr>
            <p:cNvPr id="8" name="object 8"/>
            <p:cNvPicPr/>
            <p:nvPr/>
          </p:nvPicPr>
          <p:blipFill>
            <a:blip r:embed="rId3" cstate="print"/>
            <a:stretch>
              <a:fillRect/>
            </a:stretch>
          </p:blipFill>
          <p:spPr>
            <a:xfrm>
              <a:off x="690646" y="3913306"/>
              <a:ext cx="5564350" cy="2988800"/>
            </a:xfrm>
            <a:prstGeom prst="rect">
              <a:avLst/>
            </a:prstGeom>
          </p:spPr>
        </p:pic>
        <p:pic>
          <p:nvPicPr>
            <p:cNvPr id="9" name="object 9"/>
            <p:cNvPicPr/>
            <p:nvPr/>
          </p:nvPicPr>
          <p:blipFill>
            <a:blip r:embed="rId4" cstate="print"/>
            <a:stretch>
              <a:fillRect/>
            </a:stretch>
          </p:blipFill>
          <p:spPr>
            <a:xfrm>
              <a:off x="6382000" y="707808"/>
              <a:ext cx="3609541" cy="6187786"/>
            </a:xfrm>
            <a:prstGeom prst="rect">
              <a:avLst/>
            </a:prstGeom>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152005"/>
            <a:chOff x="204720" y="125390"/>
            <a:chExt cx="10278110" cy="7152005"/>
          </a:xfrm>
        </p:grpSpPr>
        <p:sp>
          <p:nvSpPr>
            <p:cNvPr id="3" name="object 3"/>
            <p:cNvSpPr/>
            <p:nvPr/>
          </p:nvSpPr>
          <p:spPr>
            <a:xfrm>
              <a:off x="208530" y="129200"/>
              <a:ext cx="10270490" cy="7144384"/>
            </a:xfrm>
            <a:custGeom>
              <a:avLst/>
              <a:gdLst/>
              <a:ahLst/>
              <a:cxnLst/>
              <a:rect l="l" t="t" r="r" b="b"/>
              <a:pathLst>
                <a:path w="10270490" h="7144384">
                  <a:moveTo>
                    <a:pt x="10270091" y="0"/>
                  </a:moveTo>
                  <a:lnTo>
                    <a:pt x="0" y="0"/>
                  </a:lnTo>
                  <a:lnTo>
                    <a:pt x="0" y="7144278"/>
                  </a:lnTo>
                  <a:lnTo>
                    <a:pt x="10270091" y="7144278"/>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144384"/>
            </a:xfrm>
            <a:custGeom>
              <a:avLst/>
              <a:gdLst/>
              <a:ahLst/>
              <a:cxnLst/>
              <a:rect l="l" t="t" r="r" b="b"/>
              <a:pathLst>
                <a:path w="10270490" h="7144384">
                  <a:moveTo>
                    <a:pt x="0" y="0"/>
                  </a:moveTo>
                  <a:lnTo>
                    <a:pt x="10270091" y="0"/>
                  </a:lnTo>
                  <a:lnTo>
                    <a:pt x="10270091" y="7144278"/>
                  </a:lnTo>
                  <a:lnTo>
                    <a:pt x="0" y="7144278"/>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530255" y="256590"/>
            <a:ext cx="4892675" cy="3123565"/>
          </a:xfrm>
          <a:prstGeom prst="rect">
            <a:avLst/>
          </a:prstGeom>
        </p:spPr>
        <p:txBody>
          <a:bodyPr wrap="square" lIns="0" tIns="2540" rIns="0" bIns="0" rtlCol="0" vert="horz">
            <a:spAutoFit/>
          </a:bodyPr>
          <a:lstStyle/>
          <a:p>
            <a:pPr marL="12700" marR="5080">
              <a:lnSpc>
                <a:spcPct val="103000"/>
              </a:lnSpc>
              <a:spcBef>
                <a:spcPts val="20"/>
              </a:spcBef>
            </a:pPr>
            <a:r>
              <a:rPr dirty="0" sz="2200">
                <a:solidFill>
                  <a:srgbClr val="151616"/>
                </a:solidFill>
                <a:latin typeface="Book Antiqua"/>
                <a:cs typeface="Book Antiqua"/>
              </a:rPr>
              <a:t>Мечеть выполнена в </a:t>
            </a:r>
            <a:r>
              <a:rPr dirty="0" sz="2200" b="1">
                <a:solidFill>
                  <a:srgbClr val="151616"/>
                </a:solidFill>
                <a:latin typeface="Book Antiqua"/>
                <a:cs typeface="Book Antiqua"/>
              </a:rPr>
              <a:t>светлых тонах.  </a:t>
            </a:r>
            <a:r>
              <a:rPr dirty="0" sz="2200">
                <a:solidFill>
                  <a:srgbClr val="151616"/>
                </a:solidFill>
                <a:latin typeface="Book Antiqua"/>
                <a:cs typeface="Book Antiqua"/>
              </a:rPr>
              <a:t>Это создаёт ощущение</a:t>
            </a:r>
            <a:r>
              <a:rPr dirty="0" sz="2200" spc="-100">
                <a:solidFill>
                  <a:srgbClr val="151616"/>
                </a:solidFill>
                <a:latin typeface="Book Antiqua"/>
                <a:cs typeface="Book Antiqua"/>
              </a:rPr>
              <a:t> </a:t>
            </a:r>
            <a:r>
              <a:rPr dirty="0" sz="2200">
                <a:solidFill>
                  <a:srgbClr val="151616"/>
                </a:solidFill>
                <a:latin typeface="Book Antiqua"/>
                <a:cs typeface="Book Antiqua"/>
              </a:rPr>
              <a:t>воздушности,  праздничности. </a:t>
            </a:r>
            <a:r>
              <a:rPr dirty="0" sz="2200" b="1">
                <a:solidFill>
                  <a:srgbClr val="151616"/>
                </a:solidFill>
                <a:latin typeface="Book Antiqua"/>
                <a:cs typeface="Book Antiqua"/>
              </a:rPr>
              <a:t>В музее ислама  собрана история развития  мусульманства на </a:t>
            </a:r>
            <a:r>
              <a:rPr dirty="0" sz="2200" spc="-5" b="1">
                <a:solidFill>
                  <a:srgbClr val="151616"/>
                </a:solidFill>
                <a:latin typeface="Book Antiqua"/>
                <a:cs typeface="Book Antiqua"/>
              </a:rPr>
              <a:t>Руси</a:t>
            </a:r>
            <a:r>
              <a:rPr dirty="0" sz="2200" spc="-5">
                <a:solidFill>
                  <a:srgbClr val="151616"/>
                </a:solidFill>
                <a:latin typeface="Book Antiqua"/>
                <a:cs typeface="Book Antiqua"/>
              </a:rPr>
              <a:t>. </a:t>
            </a:r>
            <a:r>
              <a:rPr dirty="0" sz="2200">
                <a:solidFill>
                  <a:srgbClr val="151616"/>
                </a:solidFill>
                <a:latin typeface="Book Antiqua"/>
                <a:cs typeface="Book Antiqua"/>
              </a:rPr>
              <a:t>Есть  древние рукописи, картины,  скульптуры. В гостевом холле  бросается в глаза миниатюрная  копия мечети на</a:t>
            </a:r>
            <a:r>
              <a:rPr dirty="0" sz="2200" spc="-20">
                <a:solidFill>
                  <a:srgbClr val="151616"/>
                </a:solidFill>
                <a:latin typeface="Book Antiqua"/>
                <a:cs typeface="Book Antiqua"/>
              </a:rPr>
              <a:t> </a:t>
            </a:r>
            <a:r>
              <a:rPr dirty="0" sz="2200">
                <a:solidFill>
                  <a:srgbClr val="151616"/>
                </a:solidFill>
                <a:latin typeface="Book Antiqua"/>
                <a:cs typeface="Book Antiqua"/>
              </a:rPr>
              <a:t>постаменте.</a:t>
            </a:r>
            <a:endParaRPr sz="2200">
              <a:latin typeface="Book Antiqua"/>
              <a:cs typeface="Book Antiqua"/>
            </a:endParaRPr>
          </a:p>
        </p:txBody>
      </p:sp>
      <p:grpSp>
        <p:nvGrpSpPr>
          <p:cNvPr id="6" name="object 6"/>
          <p:cNvGrpSpPr/>
          <p:nvPr/>
        </p:nvGrpSpPr>
        <p:grpSpPr>
          <a:xfrm>
            <a:off x="498318" y="388327"/>
            <a:ext cx="9764395" cy="6539865"/>
            <a:chOff x="498318" y="388327"/>
            <a:chExt cx="9764395" cy="6539865"/>
          </a:xfrm>
        </p:grpSpPr>
        <p:pic>
          <p:nvPicPr>
            <p:cNvPr id="7" name="object 7"/>
            <p:cNvPicPr/>
            <p:nvPr/>
          </p:nvPicPr>
          <p:blipFill>
            <a:blip r:embed="rId2" cstate="print"/>
            <a:stretch>
              <a:fillRect/>
            </a:stretch>
          </p:blipFill>
          <p:spPr>
            <a:xfrm>
              <a:off x="498318" y="3499815"/>
              <a:ext cx="6077478" cy="3418581"/>
            </a:xfrm>
            <a:prstGeom prst="rect">
              <a:avLst/>
            </a:prstGeom>
          </p:spPr>
        </p:pic>
        <p:pic>
          <p:nvPicPr>
            <p:cNvPr id="8" name="object 8"/>
            <p:cNvPicPr/>
            <p:nvPr/>
          </p:nvPicPr>
          <p:blipFill>
            <a:blip r:embed="rId3" cstate="print"/>
            <a:stretch>
              <a:fillRect/>
            </a:stretch>
          </p:blipFill>
          <p:spPr>
            <a:xfrm>
              <a:off x="5452981" y="388327"/>
              <a:ext cx="4809352" cy="2982549"/>
            </a:xfrm>
            <a:prstGeom prst="rect">
              <a:avLst/>
            </a:prstGeom>
          </p:spPr>
        </p:pic>
        <p:pic>
          <p:nvPicPr>
            <p:cNvPr id="9" name="object 9"/>
            <p:cNvPicPr/>
            <p:nvPr/>
          </p:nvPicPr>
          <p:blipFill>
            <a:blip r:embed="rId4" cstate="print"/>
            <a:stretch>
              <a:fillRect/>
            </a:stretch>
          </p:blipFill>
          <p:spPr>
            <a:xfrm>
              <a:off x="6731777" y="3495870"/>
              <a:ext cx="3473442" cy="3432175"/>
            </a:xfrm>
            <a:prstGeom prst="rect">
              <a:avLst/>
            </a:prstGeom>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208520"/>
            <a:chOff x="204720" y="125390"/>
            <a:chExt cx="10278110" cy="7208520"/>
          </a:xfrm>
        </p:grpSpPr>
        <p:sp>
          <p:nvSpPr>
            <p:cNvPr id="3" name="object 3"/>
            <p:cNvSpPr/>
            <p:nvPr/>
          </p:nvSpPr>
          <p:spPr>
            <a:xfrm>
              <a:off x="208530" y="129200"/>
              <a:ext cx="10270490" cy="7200900"/>
            </a:xfrm>
            <a:custGeom>
              <a:avLst/>
              <a:gdLst/>
              <a:ahLst/>
              <a:cxnLst/>
              <a:rect l="l" t="t" r="r" b="b"/>
              <a:pathLst>
                <a:path w="10270490" h="7200900">
                  <a:moveTo>
                    <a:pt x="10270091" y="0"/>
                  </a:moveTo>
                  <a:lnTo>
                    <a:pt x="0" y="0"/>
                  </a:lnTo>
                  <a:lnTo>
                    <a:pt x="0" y="7200564"/>
                  </a:lnTo>
                  <a:lnTo>
                    <a:pt x="10270091" y="7200564"/>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200900"/>
            </a:xfrm>
            <a:custGeom>
              <a:avLst/>
              <a:gdLst/>
              <a:ahLst/>
              <a:cxnLst/>
              <a:rect l="l" t="t" r="r" b="b"/>
              <a:pathLst>
                <a:path w="10270490" h="7200900">
                  <a:moveTo>
                    <a:pt x="0" y="0"/>
                  </a:moveTo>
                  <a:lnTo>
                    <a:pt x="10270091" y="0"/>
                  </a:lnTo>
                  <a:lnTo>
                    <a:pt x="10270091" y="7200564"/>
                  </a:lnTo>
                  <a:lnTo>
                    <a:pt x="0" y="7200564"/>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539292" y="253490"/>
            <a:ext cx="4837430" cy="5619750"/>
          </a:xfrm>
          <a:prstGeom prst="rect">
            <a:avLst/>
          </a:prstGeom>
        </p:spPr>
        <p:txBody>
          <a:bodyPr wrap="square" lIns="0" tIns="1270" rIns="0" bIns="0" rtlCol="0" vert="horz">
            <a:spAutoFit/>
          </a:bodyPr>
          <a:lstStyle/>
          <a:p>
            <a:pPr marL="12700" marR="5080">
              <a:lnSpc>
                <a:spcPct val="103600"/>
              </a:lnSpc>
              <a:spcBef>
                <a:spcPts val="10"/>
              </a:spcBef>
            </a:pPr>
            <a:r>
              <a:rPr dirty="0" sz="2100" spc="-5">
                <a:solidFill>
                  <a:srgbClr val="151616"/>
                </a:solidFill>
                <a:latin typeface="Book Antiqua"/>
                <a:cs typeface="Book Antiqua"/>
              </a:rPr>
              <a:t>Из </a:t>
            </a:r>
            <a:r>
              <a:rPr dirty="0" sz="2100">
                <a:solidFill>
                  <a:srgbClr val="151616"/>
                </a:solidFill>
                <a:latin typeface="Book Antiqua"/>
                <a:cs typeface="Book Antiqua"/>
              </a:rPr>
              <a:t>гостевого холла двери ведут в  главный </a:t>
            </a:r>
            <a:r>
              <a:rPr dirty="0" sz="2100" spc="-5">
                <a:solidFill>
                  <a:srgbClr val="151616"/>
                </a:solidFill>
                <a:latin typeface="Book Antiqua"/>
                <a:cs typeface="Book Antiqua"/>
              </a:rPr>
              <a:t>зал </a:t>
            </a:r>
            <a:r>
              <a:rPr dirty="0" sz="2100">
                <a:solidFill>
                  <a:srgbClr val="151616"/>
                </a:solidFill>
                <a:latin typeface="Book Antiqua"/>
                <a:cs typeface="Book Antiqua"/>
              </a:rPr>
              <a:t>мечети – </a:t>
            </a:r>
            <a:r>
              <a:rPr dirty="0" sz="2100" b="1">
                <a:solidFill>
                  <a:srgbClr val="151616"/>
                </a:solidFill>
                <a:latin typeface="Book Antiqua"/>
                <a:cs typeface="Book Antiqua"/>
              </a:rPr>
              <a:t>мужской  молельный зал. </a:t>
            </a:r>
            <a:r>
              <a:rPr dirty="0" sz="2100">
                <a:solidFill>
                  <a:srgbClr val="151616"/>
                </a:solidFill>
                <a:latin typeface="Book Antiqua"/>
                <a:cs typeface="Book Antiqua"/>
              </a:rPr>
              <a:t>Это самое большое  помещение, которое может вместить</a:t>
            </a:r>
            <a:r>
              <a:rPr dirty="0" sz="2100" spc="-95">
                <a:solidFill>
                  <a:srgbClr val="151616"/>
                </a:solidFill>
                <a:latin typeface="Book Antiqua"/>
                <a:cs typeface="Book Antiqua"/>
              </a:rPr>
              <a:t> </a:t>
            </a:r>
            <a:r>
              <a:rPr dirty="0" sz="2100">
                <a:solidFill>
                  <a:srgbClr val="151616"/>
                </a:solidFill>
                <a:latin typeface="Book Antiqua"/>
                <a:cs typeface="Book Antiqua"/>
              </a:rPr>
              <a:t>в  себя больше </a:t>
            </a:r>
            <a:r>
              <a:rPr dirty="0" sz="2100" b="1">
                <a:solidFill>
                  <a:srgbClr val="151616"/>
                </a:solidFill>
                <a:latin typeface="Book Antiqua"/>
                <a:cs typeface="Book Antiqua"/>
              </a:rPr>
              <a:t>1000</a:t>
            </a:r>
            <a:r>
              <a:rPr dirty="0" sz="2100" spc="-20" b="1">
                <a:solidFill>
                  <a:srgbClr val="151616"/>
                </a:solidFill>
                <a:latin typeface="Book Antiqua"/>
                <a:cs typeface="Book Antiqua"/>
              </a:rPr>
              <a:t> </a:t>
            </a:r>
            <a:r>
              <a:rPr dirty="0" sz="2100" b="1">
                <a:solidFill>
                  <a:srgbClr val="151616"/>
                </a:solidFill>
                <a:latin typeface="Book Antiqua"/>
                <a:cs typeface="Book Antiqua"/>
              </a:rPr>
              <a:t>человек.</a:t>
            </a:r>
            <a:endParaRPr sz="2100">
              <a:latin typeface="Book Antiqua"/>
              <a:cs typeface="Book Antiqua"/>
            </a:endParaRPr>
          </a:p>
          <a:p>
            <a:pPr marL="12700" marR="130175">
              <a:lnSpc>
                <a:spcPct val="103600"/>
              </a:lnSpc>
              <a:spcBef>
                <a:spcPts val="2490"/>
              </a:spcBef>
            </a:pPr>
            <a:r>
              <a:rPr dirty="0" sz="2100">
                <a:solidFill>
                  <a:srgbClr val="151616"/>
                </a:solidFill>
                <a:latin typeface="Book Antiqua"/>
                <a:cs typeface="Book Antiqua"/>
              </a:rPr>
              <a:t>Пол устлан </a:t>
            </a:r>
            <a:r>
              <a:rPr dirty="0" sz="2100" b="1">
                <a:solidFill>
                  <a:srgbClr val="151616"/>
                </a:solidFill>
                <a:latin typeface="Book Antiqua"/>
                <a:cs typeface="Book Antiqua"/>
              </a:rPr>
              <a:t>коврами ручной</a:t>
            </a:r>
            <a:r>
              <a:rPr dirty="0" sz="2100" spc="-105" b="1">
                <a:solidFill>
                  <a:srgbClr val="151616"/>
                </a:solidFill>
                <a:latin typeface="Book Antiqua"/>
                <a:cs typeface="Book Antiqua"/>
              </a:rPr>
              <a:t> </a:t>
            </a:r>
            <a:r>
              <a:rPr dirty="0" sz="2100" b="1">
                <a:solidFill>
                  <a:srgbClr val="151616"/>
                </a:solidFill>
                <a:latin typeface="Book Antiqua"/>
                <a:cs typeface="Book Antiqua"/>
              </a:rPr>
              <a:t>работы  </a:t>
            </a:r>
            <a:r>
              <a:rPr dirty="0" sz="2100" spc="-5" b="1">
                <a:solidFill>
                  <a:srgbClr val="151616"/>
                </a:solidFill>
                <a:latin typeface="Book Antiqua"/>
                <a:cs typeface="Book Antiqua"/>
              </a:rPr>
              <a:t>из </a:t>
            </a:r>
            <a:r>
              <a:rPr dirty="0" sz="2100" b="1">
                <a:solidFill>
                  <a:srgbClr val="151616"/>
                </a:solidFill>
                <a:latin typeface="Book Antiqua"/>
                <a:cs typeface="Book Antiqua"/>
              </a:rPr>
              <a:t>Ирана. </a:t>
            </a:r>
            <a:r>
              <a:rPr dirty="0" sz="2100">
                <a:solidFill>
                  <a:srgbClr val="151616"/>
                </a:solidFill>
                <a:latin typeface="Book Antiqua"/>
                <a:cs typeface="Book Antiqua"/>
              </a:rPr>
              <a:t>Витражи в окнах тоже  выполнены вручную. Зал восхищает  своим великолепием. На потолке  огромная двухтонная люстра из  чешского хрусталя, в ней при  включении загорается </a:t>
            </a:r>
            <a:r>
              <a:rPr dirty="0" sz="2100" b="1">
                <a:solidFill>
                  <a:srgbClr val="151616"/>
                </a:solidFill>
                <a:latin typeface="Book Antiqua"/>
                <a:cs typeface="Book Antiqua"/>
              </a:rPr>
              <a:t>300</a:t>
            </a:r>
            <a:r>
              <a:rPr dirty="0" sz="2100" spc="-30" b="1">
                <a:solidFill>
                  <a:srgbClr val="151616"/>
                </a:solidFill>
                <a:latin typeface="Book Antiqua"/>
                <a:cs typeface="Book Antiqua"/>
              </a:rPr>
              <a:t> </a:t>
            </a:r>
            <a:r>
              <a:rPr dirty="0" sz="2100" b="1">
                <a:solidFill>
                  <a:srgbClr val="151616"/>
                </a:solidFill>
                <a:latin typeface="Book Antiqua"/>
                <a:cs typeface="Book Antiqua"/>
              </a:rPr>
              <a:t>ламп.</a:t>
            </a:r>
            <a:endParaRPr sz="2100">
              <a:latin typeface="Book Antiqua"/>
              <a:cs typeface="Book Antiqua"/>
            </a:endParaRPr>
          </a:p>
          <a:p>
            <a:pPr marL="12700" marR="320040">
              <a:lnSpc>
                <a:spcPct val="103600"/>
              </a:lnSpc>
              <a:spcBef>
                <a:spcPts val="2495"/>
              </a:spcBef>
            </a:pPr>
            <a:r>
              <a:rPr dirty="0" sz="2100">
                <a:solidFill>
                  <a:srgbClr val="151616"/>
                </a:solidFill>
                <a:latin typeface="Book Antiqua"/>
                <a:cs typeface="Book Antiqua"/>
              </a:rPr>
              <a:t>Потолок расписывали на холстах  татарские художники, затем</a:t>
            </a:r>
            <a:r>
              <a:rPr dirty="0" sz="2100" spc="-100">
                <a:solidFill>
                  <a:srgbClr val="151616"/>
                </a:solidFill>
                <a:latin typeface="Book Antiqua"/>
                <a:cs typeface="Book Antiqua"/>
              </a:rPr>
              <a:t> </a:t>
            </a:r>
            <a:r>
              <a:rPr dirty="0" sz="2100">
                <a:solidFill>
                  <a:srgbClr val="151616"/>
                </a:solidFill>
                <a:latin typeface="Book Antiqua"/>
                <a:cs typeface="Book Antiqua"/>
              </a:rPr>
              <a:t>холсты  подняли</a:t>
            </a:r>
            <a:r>
              <a:rPr dirty="0" sz="2100" spc="-5">
                <a:solidFill>
                  <a:srgbClr val="151616"/>
                </a:solidFill>
                <a:latin typeface="Book Antiqua"/>
                <a:cs typeface="Book Antiqua"/>
              </a:rPr>
              <a:t> </a:t>
            </a:r>
            <a:r>
              <a:rPr dirty="0" sz="2100">
                <a:solidFill>
                  <a:srgbClr val="151616"/>
                </a:solidFill>
                <a:latin typeface="Book Antiqua"/>
                <a:cs typeface="Book Antiqua"/>
              </a:rPr>
              <a:t>вверх.</a:t>
            </a:r>
            <a:endParaRPr sz="2100">
              <a:latin typeface="Book Antiqua"/>
              <a:cs typeface="Book Antiqua"/>
            </a:endParaRPr>
          </a:p>
        </p:txBody>
      </p:sp>
      <p:pic>
        <p:nvPicPr>
          <p:cNvPr id="6" name="object 6"/>
          <p:cNvPicPr/>
          <p:nvPr/>
        </p:nvPicPr>
        <p:blipFill>
          <a:blip r:embed="rId2" cstate="print"/>
          <a:stretch>
            <a:fillRect/>
          </a:stretch>
        </p:blipFill>
        <p:spPr>
          <a:xfrm>
            <a:off x="5746918" y="326346"/>
            <a:ext cx="4482485" cy="675326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208520"/>
            <a:chOff x="204720" y="125390"/>
            <a:chExt cx="10278110" cy="7208520"/>
          </a:xfrm>
        </p:grpSpPr>
        <p:sp>
          <p:nvSpPr>
            <p:cNvPr id="3" name="object 3"/>
            <p:cNvSpPr/>
            <p:nvPr/>
          </p:nvSpPr>
          <p:spPr>
            <a:xfrm>
              <a:off x="208530" y="129200"/>
              <a:ext cx="10270490" cy="7200900"/>
            </a:xfrm>
            <a:custGeom>
              <a:avLst/>
              <a:gdLst/>
              <a:ahLst/>
              <a:cxnLst/>
              <a:rect l="l" t="t" r="r" b="b"/>
              <a:pathLst>
                <a:path w="10270490" h="7200900">
                  <a:moveTo>
                    <a:pt x="10270091" y="0"/>
                  </a:moveTo>
                  <a:lnTo>
                    <a:pt x="0" y="0"/>
                  </a:lnTo>
                  <a:lnTo>
                    <a:pt x="0" y="7200564"/>
                  </a:lnTo>
                  <a:lnTo>
                    <a:pt x="10270091" y="7200564"/>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200900"/>
            </a:xfrm>
            <a:custGeom>
              <a:avLst/>
              <a:gdLst/>
              <a:ahLst/>
              <a:cxnLst/>
              <a:rect l="l" t="t" r="r" b="b"/>
              <a:pathLst>
                <a:path w="10270490" h="7200900">
                  <a:moveTo>
                    <a:pt x="0" y="0"/>
                  </a:moveTo>
                  <a:lnTo>
                    <a:pt x="10270091" y="0"/>
                  </a:lnTo>
                  <a:lnTo>
                    <a:pt x="10270091" y="7200564"/>
                  </a:lnTo>
                  <a:lnTo>
                    <a:pt x="0" y="7200564"/>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499705" y="298161"/>
            <a:ext cx="5224780" cy="6830695"/>
          </a:xfrm>
          <a:prstGeom prst="rect">
            <a:avLst/>
          </a:prstGeom>
        </p:spPr>
        <p:txBody>
          <a:bodyPr wrap="square" lIns="0" tIns="14604" rIns="0" bIns="0" rtlCol="0" vert="horz">
            <a:spAutoFit/>
          </a:bodyPr>
          <a:lstStyle/>
          <a:p>
            <a:pPr marL="12700" marR="219710">
              <a:lnSpc>
                <a:spcPts val="2980"/>
              </a:lnSpc>
              <a:spcBef>
                <a:spcPts val="114"/>
              </a:spcBef>
            </a:pPr>
            <a:r>
              <a:rPr dirty="0" sz="2400">
                <a:solidFill>
                  <a:srgbClr val="151616"/>
                </a:solidFill>
                <a:latin typeface="Book Antiqua"/>
                <a:cs typeface="Book Antiqua"/>
              </a:rPr>
              <a:t>В зале находится возвышение –  </a:t>
            </a:r>
            <a:r>
              <a:rPr dirty="0" sz="2400" spc="-5" b="1">
                <a:solidFill>
                  <a:srgbClr val="151616"/>
                </a:solidFill>
                <a:latin typeface="Book Antiqua"/>
                <a:cs typeface="Book Antiqua"/>
              </a:rPr>
              <a:t>кафедра</a:t>
            </a:r>
            <a:r>
              <a:rPr dirty="0" sz="2400" spc="-5">
                <a:solidFill>
                  <a:srgbClr val="151616"/>
                </a:solidFill>
                <a:latin typeface="Book Antiqua"/>
                <a:cs typeface="Book Antiqua"/>
              </a:rPr>
              <a:t>. </a:t>
            </a:r>
            <a:r>
              <a:rPr dirty="0" sz="2400">
                <a:solidFill>
                  <a:srgbClr val="151616"/>
                </a:solidFill>
                <a:latin typeface="Book Antiqua"/>
                <a:cs typeface="Book Antiqua"/>
              </a:rPr>
              <a:t>Сюда поднимается</a:t>
            </a:r>
            <a:r>
              <a:rPr dirty="0" sz="2400" spc="-55">
                <a:solidFill>
                  <a:srgbClr val="151616"/>
                </a:solidFill>
                <a:latin typeface="Book Antiqua"/>
                <a:cs typeface="Book Antiqua"/>
              </a:rPr>
              <a:t> </a:t>
            </a:r>
            <a:r>
              <a:rPr dirty="0" sz="2400">
                <a:solidFill>
                  <a:srgbClr val="151616"/>
                </a:solidFill>
                <a:latin typeface="Book Antiqua"/>
                <a:cs typeface="Book Antiqua"/>
              </a:rPr>
              <a:t>имам  во время чтения коллективной  молитвы, обращения к  пришедшим.</a:t>
            </a:r>
            <a:endParaRPr sz="2400">
              <a:latin typeface="Book Antiqua"/>
              <a:cs typeface="Book Antiqua"/>
            </a:endParaRPr>
          </a:p>
          <a:p>
            <a:pPr marL="12700" marR="234950">
              <a:lnSpc>
                <a:spcPts val="2980"/>
              </a:lnSpc>
              <a:spcBef>
                <a:spcPts val="10"/>
              </a:spcBef>
            </a:pPr>
            <a:r>
              <a:rPr dirty="0" sz="2400">
                <a:solidFill>
                  <a:srgbClr val="151616"/>
                </a:solidFill>
                <a:latin typeface="Book Antiqua"/>
                <a:cs typeface="Book Antiqua"/>
              </a:rPr>
              <a:t>На стенах в панно вписаны имена  пророков Аллаха. Здесь же  выписаны все </a:t>
            </a:r>
            <a:r>
              <a:rPr dirty="0" sz="2400" b="1">
                <a:solidFill>
                  <a:srgbClr val="151616"/>
                </a:solidFill>
                <a:latin typeface="Book Antiqua"/>
                <a:cs typeface="Book Antiqua"/>
              </a:rPr>
              <a:t>99 имён </a:t>
            </a:r>
            <a:r>
              <a:rPr dirty="0" sz="2400" spc="-5" b="1">
                <a:solidFill>
                  <a:srgbClr val="151616"/>
                </a:solidFill>
                <a:latin typeface="Book Antiqua"/>
                <a:cs typeface="Book Antiqua"/>
              </a:rPr>
              <a:t>Аллаха</a:t>
            </a:r>
            <a:r>
              <a:rPr dirty="0" sz="2400" spc="-5">
                <a:solidFill>
                  <a:srgbClr val="151616"/>
                </a:solidFill>
                <a:latin typeface="Book Antiqua"/>
                <a:cs typeface="Book Antiqua"/>
              </a:rPr>
              <a:t>.</a:t>
            </a:r>
            <a:r>
              <a:rPr dirty="0" sz="2400" spc="-75">
                <a:solidFill>
                  <a:srgbClr val="151616"/>
                </a:solidFill>
                <a:latin typeface="Book Antiqua"/>
                <a:cs typeface="Book Antiqua"/>
              </a:rPr>
              <a:t> </a:t>
            </a:r>
            <a:r>
              <a:rPr dirty="0" sz="2400">
                <a:solidFill>
                  <a:srgbClr val="151616"/>
                </a:solidFill>
                <a:latin typeface="Book Antiqua"/>
                <a:cs typeface="Book Antiqua"/>
              </a:rPr>
              <a:t>Всё  помещение мечети расписано  ажурной вязью, выдержками из  священной книги мусульман  Корана, украшено растительным  орнаментом.</a:t>
            </a:r>
            <a:endParaRPr sz="2400">
              <a:latin typeface="Book Antiqua"/>
              <a:cs typeface="Book Antiqua"/>
            </a:endParaRPr>
          </a:p>
          <a:p>
            <a:pPr marL="12700" marR="5080">
              <a:lnSpc>
                <a:spcPts val="2980"/>
              </a:lnSpc>
              <a:spcBef>
                <a:spcPts val="20"/>
              </a:spcBef>
            </a:pPr>
            <a:r>
              <a:rPr dirty="0" sz="2400">
                <a:solidFill>
                  <a:srgbClr val="151616"/>
                </a:solidFill>
                <a:latin typeface="Book Antiqua"/>
                <a:cs typeface="Book Antiqua"/>
              </a:rPr>
              <a:t>По периметру зала белоснежные  колонны поддерживают балкон.  Балкон огорожен от мужского зала  узорчатой перегородкой в</a:t>
            </a:r>
            <a:r>
              <a:rPr dirty="0" sz="2400" spc="-100">
                <a:solidFill>
                  <a:srgbClr val="151616"/>
                </a:solidFill>
                <a:latin typeface="Book Antiqua"/>
                <a:cs typeface="Book Antiqua"/>
              </a:rPr>
              <a:t> </a:t>
            </a:r>
            <a:r>
              <a:rPr dirty="0" sz="2400">
                <a:solidFill>
                  <a:srgbClr val="151616"/>
                </a:solidFill>
                <a:latin typeface="Book Antiqua"/>
                <a:cs typeface="Book Antiqua"/>
              </a:rPr>
              <a:t>арабском  стиле.</a:t>
            </a:r>
            <a:endParaRPr sz="2400">
              <a:latin typeface="Book Antiqua"/>
              <a:cs typeface="Book Antiqua"/>
            </a:endParaRPr>
          </a:p>
        </p:txBody>
      </p:sp>
      <p:grpSp>
        <p:nvGrpSpPr>
          <p:cNvPr id="6" name="object 6"/>
          <p:cNvGrpSpPr/>
          <p:nvPr/>
        </p:nvGrpSpPr>
        <p:grpSpPr>
          <a:xfrm>
            <a:off x="5670792" y="382584"/>
            <a:ext cx="4548505" cy="5728335"/>
            <a:chOff x="5670792" y="382584"/>
            <a:chExt cx="4548505" cy="5728335"/>
          </a:xfrm>
        </p:grpSpPr>
        <p:pic>
          <p:nvPicPr>
            <p:cNvPr id="7" name="object 7"/>
            <p:cNvPicPr/>
            <p:nvPr/>
          </p:nvPicPr>
          <p:blipFill>
            <a:blip r:embed="rId2" cstate="print"/>
            <a:stretch>
              <a:fillRect/>
            </a:stretch>
          </p:blipFill>
          <p:spPr>
            <a:xfrm>
              <a:off x="5670792" y="382584"/>
              <a:ext cx="4537807" cy="2552516"/>
            </a:xfrm>
            <a:prstGeom prst="rect">
              <a:avLst/>
            </a:prstGeom>
          </p:spPr>
        </p:pic>
        <p:pic>
          <p:nvPicPr>
            <p:cNvPr id="8" name="object 8"/>
            <p:cNvPicPr/>
            <p:nvPr/>
          </p:nvPicPr>
          <p:blipFill>
            <a:blip r:embed="rId3" cstate="print"/>
            <a:stretch>
              <a:fillRect/>
            </a:stretch>
          </p:blipFill>
          <p:spPr>
            <a:xfrm>
              <a:off x="5682476" y="3087696"/>
              <a:ext cx="4536744" cy="3022604"/>
            </a:xfrm>
            <a:prstGeom prst="rect">
              <a:avLst/>
            </a:prstGeom>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208520"/>
            <a:chOff x="204720" y="125390"/>
            <a:chExt cx="10278110" cy="7208520"/>
          </a:xfrm>
        </p:grpSpPr>
        <p:sp>
          <p:nvSpPr>
            <p:cNvPr id="3" name="object 3"/>
            <p:cNvSpPr/>
            <p:nvPr/>
          </p:nvSpPr>
          <p:spPr>
            <a:xfrm>
              <a:off x="208530" y="129200"/>
              <a:ext cx="10270490" cy="7200900"/>
            </a:xfrm>
            <a:custGeom>
              <a:avLst/>
              <a:gdLst/>
              <a:ahLst/>
              <a:cxnLst/>
              <a:rect l="l" t="t" r="r" b="b"/>
              <a:pathLst>
                <a:path w="10270490" h="7200900">
                  <a:moveTo>
                    <a:pt x="10270091" y="0"/>
                  </a:moveTo>
                  <a:lnTo>
                    <a:pt x="0" y="0"/>
                  </a:lnTo>
                  <a:lnTo>
                    <a:pt x="0" y="7200564"/>
                  </a:lnTo>
                  <a:lnTo>
                    <a:pt x="10270091" y="7200564"/>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200900"/>
            </a:xfrm>
            <a:custGeom>
              <a:avLst/>
              <a:gdLst/>
              <a:ahLst/>
              <a:cxnLst/>
              <a:rect l="l" t="t" r="r" b="b"/>
              <a:pathLst>
                <a:path w="10270490" h="7200900">
                  <a:moveTo>
                    <a:pt x="0" y="0"/>
                  </a:moveTo>
                  <a:lnTo>
                    <a:pt x="10270091" y="0"/>
                  </a:lnTo>
                  <a:lnTo>
                    <a:pt x="10270091" y="7200564"/>
                  </a:lnTo>
                  <a:lnTo>
                    <a:pt x="0" y="7200564"/>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621850" y="476280"/>
            <a:ext cx="4485640" cy="4864100"/>
          </a:xfrm>
          <a:prstGeom prst="rect">
            <a:avLst/>
          </a:prstGeom>
        </p:spPr>
        <p:txBody>
          <a:bodyPr wrap="square" lIns="0" tIns="635" rIns="0" bIns="0" rtlCol="0" vert="horz">
            <a:spAutoFit/>
          </a:bodyPr>
          <a:lstStyle/>
          <a:p>
            <a:pPr marL="12700" marR="5080">
              <a:lnSpc>
                <a:spcPct val="103600"/>
              </a:lnSpc>
              <a:spcBef>
                <a:spcPts val="5"/>
              </a:spcBef>
            </a:pPr>
            <a:r>
              <a:rPr dirty="0" sz="2200">
                <a:solidFill>
                  <a:srgbClr val="151616"/>
                </a:solidFill>
                <a:latin typeface="Book Antiqua"/>
                <a:cs typeface="Book Antiqua"/>
              </a:rPr>
              <a:t>На балконе молятся женщины.  Вместимость составляет </a:t>
            </a:r>
            <a:r>
              <a:rPr dirty="0" sz="2200" b="1">
                <a:solidFill>
                  <a:srgbClr val="151616"/>
                </a:solidFill>
                <a:latin typeface="Book Antiqua"/>
                <a:cs typeface="Book Antiqua"/>
              </a:rPr>
              <a:t>300  </a:t>
            </a:r>
            <a:r>
              <a:rPr dirty="0" sz="2200" spc="-5" b="1">
                <a:solidFill>
                  <a:srgbClr val="151616"/>
                </a:solidFill>
                <a:latin typeface="Book Antiqua"/>
                <a:cs typeface="Book Antiqua"/>
              </a:rPr>
              <a:t>человек</a:t>
            </a:r>
            <a:r>
              <a:rPr dirty="0" sz="2200" spc="-5">
                <a:solidFill>
                  <a:srgbClr val="151616"/>
                </a:solidFill>
                <a:latin typeface="Book Antiqua"/>
                <a:cs typeface="Book Antiqua"/>
              </a:rPr>
              <a:t>. </a:t>
            </a:r>
            <a:r>
              <a:rPr dirty="0" sz="2200">
                <a:solidFill>
                  <a:srgbClr val="151616"/>
                </a:solidFill>
                <a:latin typeface="Book Antiqua"/>
                <a:cs typeface="Book Antiqua"/>
              </a:rPr>
              <a:t>В непраздничные дни,  когда молящихся немного,  женщинам разрешается</a:t>
            </a:r>
            <a:r>
              <a:rPr dirty="0" sz="2200" spc="-100">
                <a:solidFill>
                  <a:srgbClr val="151616"/>
                </a:solidFill>
                <a:latin typeface="Book Antiqua"/>
                <a:cs typeface="Book Antiqua"/>
              </a:rPr>
              <a:t> </a:t>
            </a:r>
            <a:r>
              <a:rPr dirty="0" sz="2200">
                <a:solidFill>
                  <a:srgbClr val="151616"/>
                </a:solidFill>
                <a:latin typeface="Book Antiqua"/>
                <a:cs typeface="Book Antiqua"/>
              </a:rPr>
              <a:t>молиться  в мужском зале, позади</a:t>
            </a:r>
            <a:r>
              <a:rPr dirty="0" sz="2200" spc="-60">
                <a:solidFill>
                  <a:srgbClr val="151616"/>
                </a:solidFill>
                <a:latin typeface="Book Antiqua"/>
                <a:cs typeface="Book Antiqua"/>
              </a:rPr>
              <a:t> </a:t>
            </a:r>
            <a:r>
              <a:rPr dirty="0" sz="2200">
                <a:solidFill>
                  <a:srgbClr val="151616"/>
                </a:solidFill>
                <a:latin typeface="Book Antiqua"/>
                <a:cs typeface="Book Antiqua"/>
              </a:rPr>
              <a:t>мужчин.</a:t>
            </a:r>
            <a:endParaRPr sz="2200">
              <a:latin typeface="Book Antiqua"/>
              <a:cs typeface="Book Antiqua"/>
            </a:endParaRPr>
          </a:p>
          <a:p>
            <a:pPr>
              <a:lnSpc>
                <a:spcPct val="100000"/>
              </a:lnSpc>
              <a:spcBef>
                <a:spcPts val="10"/>
              </a:spcBef>
            </a:pPr>
            <a:endParaRPr sz="2200">
              <a:latin typeface="Book Antiqua"/>
              <a:cs typeface="Book Antiqua"/>
            </a:endParaRPr>
          </a:p>
          <a:p>
            <a:pPr marL="12700" marR="232410">
              <a:lnSpc>
                <a:spcPct val="103000"/>
              </a:lnSpc>
              <a:spcBef>
                <a:spcPts val="5"/>
              </a:spcBef>
            </a:pPr>
            <a:r>
              <a:rPr dirty="0" sz="2200">
                <a:solidFill>
                  <a:srgbClr val="151616"/>
                </a:solidFill>
                <a:latin typeface="Book Antiqua"/>
                <a:cs typeface="Book Antiqua"/>
              </a:rPr>
              <a:t>Выше женского зала  располагаются балконы для  туристов. В этом красивейшем  здании имеется специальная  комната для проведения  свадебных обрядов мусульман</a:t>
            </a:r>
            <a:r>
              <a:rPr dirty="0" sz="2200" spc="-100">
                <a:solidFill>
                  <a:srgbClr val="151616"/>
                </a:solidFill>
                <a:latin typeface="Book Antiqua"/>
                <a:cs typeface="Book Antiqua"/>
              </a:rPr>
              <a:t> </a:t>
            </a:r>
            <a:r>
              <a:rPr dirty="0" sz="2200">
                <a:solidFill>
                  <a:srgbClr val="151616"/>
                </a:solidFill>
                <a:latin typeface="Book Antiqua"/>
                <a:cs typeface="Book Antiqua"/>
              </a:rPr>
              <a:t>–  </a:t>
            </a:r>
            <a:r>
              <a:rPr dirty="0" sz="2200" b="1">
                <a:solidFill>
                  <a:srgbClr val="151616"/>
                </a:solidFill>
                <a:latin typeface="Book Antiqua"/>
                <a:cs typeface="Book Antiqua"/>
              </a:rPr>
              <a:t>никах.</a:t>
            </a:r>
            <a:endParaRPr sz="2200">
              <a:latin typeface="Book Antiqua"/>
              <a:cs typeface="Book Antiqua"/>
            </a:endParaRPr>
          </a:p>
        </p:txBody>
      </p:sp>
      <p:grpSp>
        <p:nvGrpSpPr>
          <p:cNvPr id="6" name="object 6"/>
          <p:cNvGrpSpPr/>
          <p:nvPr/>
        </p:nvGrpSpPr>
        <p:grpSpPr>
          <a:xfrm>
            <a:off x="5581540" y="573891"/>
            <a:ext cx="4477385" cy="5965190"/>
            <a:chOff x="5581540" y="573891"/>
            <a:chExt cx="4477385" cy="5965190"/>
          </a:xfrm>
        </p:grpSpPr>
        <p:pic>
          <p:nvPicPr>
            <p:cNvPr id="7" name="object 7"/>
            <p:cNvPicPr/>
            <p:nvPr/>
          </p:nvPicPr>
          <p:blipFill>
            <a:blip r:embed="rId2" cstate="print"/>
            <a:stretch>
              <a:fillRect/>
            </a:stretch>
          </p:blipFill>
          <p:spPr>
            <a:xfrm>
              <a:off x="5581550" y="3740690"/>
              <a:ext cx="4476794" cy="2797997"/>
            </a:xfrm>
            <a:prstGeom prst="rect">
              <a:avLst/>
            </a:prstGeom>
          </p:spPr>
        </p:pic>
        <p:pic>
          <p:nvPicPr>
            <p:cNvPr id="8" name="object 8"/>
            <p:cNvPicPr/>
            <p:nvPr/>
          </p:nvPicPr>
          <p:blipFill>
            <a:blip r:embed="rId3" cstate="print"/>
            <a:stretch>
              <a:fillRect/>
            </a:stretch>
          </p:blipFill>
          <p:spPr>
            <a:xfrm>
              <a:off x="5581540" y="573891"/>
              <a:ext cx="4470157" cy="2980104"/>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190" y="176189"/>
            <a:ext cx="10278110" cy="7028180"/>
            <a:chOff x="212190" y="176189"/>
            <a:chExt cx="10278110" cy="7028180"/>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a:spLocks noGrp="1"/>
          </p:cNvSpPr>
          <p:nvPr>
            <p:ph type="title"/>
          </p:nvPr>
        </p:nvSpPr>
        <p:spPr>
          <a:xfrm>
            <a:off x="4019753" y="273720"/>
            <a:ext cx="2548890" cy="391160"/>
          </a:xfrm>
          <a:prstGeom prst="rect"/>
        </p:spPr>
        <p:txBody>
          <a:bodyPr wrap="square" lIns="0" tIns="12700" rIns="0" bIns="0" rtlCol="0" vert="horz">
            <a:spAutoFit/>
          </a:bodyPr>
          <a:lstStyle/>
          <a:p>
            <a:pPr marL="12700">
              <a:lnSpc>
                <a:spcPct val="100000"/>
              </a:lnSpc>
              <a:spcBef>
                <a:spcPts val="100"/>
              </a:spcBef>
            </a:pPr>
            <a:r>
              <a:rPr dirty="0"/>
              <a:t>История</a:t>
            </a:r>
            <a:r>
              <a:rPr dirty="0" spc="-85"/>
              <a:t> </a:t>
            </a:r>
            <a:r>
              <a:rPr dirty="0"/>
              <a:t>Кремля</a:t>
            </a:r>
          </a:p>
        </p:txBody>
      </p:sp>
      <p:sp>
        <p:nvSpPr>
          <p:cNvPr id="6" name="object 6"/>
          <p:cNvSpPr txBox="1"/>
          <p:nvPr/>
        </p:nvSpPr>
        <p:spPr>
          <a:xfrm>
            <a:off x="737276" y="813037"/>
            <a:ext cx="9276080" cy="1588770"/>
          </a:xfrm>
          <a:prstGeom prst="rect">
            <a:avLst/>
          </a:prstGeom>
        </p:spPr>
        <p:txBody>
          <a:bodyPr wrap="square" lIns="0" tIns="12700" rIns="0" bIns="0" rtlCol="0" vert="horz">
            <a:spAutoFit/>
          </a:bodyPr>
          <a:lstStyle/>
          <a:p>
            <a:pPr marL="12700">
              <a:lnSpc>
                <a:spcPct val="100000"/>
              </a:lnSpc>
              <a:spcBef>
                <a:spcPts val="100"/>
              </a:spcBef>
            </a:pPr>
            <a:r>
              <a:rPr dirty="0" sz="2000" b="1">
                <a:solidFill>
                  <a:srgbClr val="151616"/>
                </a:solidFill>
                <a:latin typeface="Book Antiqua"/>
                <a:cs typeface="Book Antiqua"/>
              </a:rPr>
              <a:t>Древнейшая</a:t>
            </a:r>
            <a:r>
              <a:rPr dirty="0" sz="2000" spc="-5" b="1">
                <a:solidFill>
                  <a:srgbClr val="151616"/>
                </a:solidFill>
                <a:latin typeface="Book Antiqua"/>
                <a:cs typeface="Book Antiqua"/>
              </a:rPr>
              <a:t> </a:t>
            </a:r>
            <a:r>
              <a:rPr dirty="0" sz="2000" b="1">
                <a:solidFill>
                  <a:srgbClr val="151616"/>
                </a:solidFill>
                <a:latin typeface="Book Antiqua"/>
                <a:cs typeface="Book Antiqua"/>
              </a:rPr>
              <a:t>история</a:t>
            </a:r>
            <a:endParaRPr sz="2000">
              <a:latin typeface="Book Antiqua"/>
              <a:cs typeface="Book Antiqua"/>
            </a:endParaRPr>
          </a:p>
          <a:p>
            <a:pPr marL="12700" marR="5080">
              <a:lnSpc>
                <a:spcPts val="2490"/>
              </a:lnSpc>
              <a:spcBef>
                <a:spcPts val="60"/>
              </a:spcBef>
            </a:pPr>
            <a:r>
              <a:rPr dirty="0" sz="2000">
                <a:solidFill>
                  <a:srgbClr val="151616"/>
                </a:solidFill>
                <a:latin typeface="Book Antiqua"/>
                <a:cs typeface="Book Antiqua"/>
              </a:rPr>
              <a:t>До наших дней не сохранилось письменных свидетельств возникновения  кремля, но, по официальной версии, город Казань был основан в начале X  века. В начале своего существования кремль именовался Керман.</a:t>
            </a:r>
            <a:r>
              <a:rPr dirty="0" sz="2000" spc="-95">
                <a:solidFill>
                  <a:srgbClr val="151616"/>
                </a:solidFill>
                <a:latin typeface="Book Antiqua"/>
                <a:cs typeface="Book Antiqua"/>
              </a:rPr>
              <a:t> </a:t>
            </a:r>
            <a:r>
              <a:rPr dirty="0" sz="2000">
                <a:solidFill>
                  <a:srgbClr val="151616"/>
                </a:solidFill>
                <a:latin typeface="Book Antiqua"/>
                <a:cs typeface="Book Antiqua"/>
              </a:rPr>
              <a:t>Какие-либо  письменные источники на этот счёт</a:t>
            </a:r>
            <a:r>
              <a:rPr dirty="0" sz="2000" spc="-10">
                <a:solidFill>
                  <a:srgbClr val="151616"/>
                </a:solidFill>
                <a:latin typeface="Book Antiqua"/>
                <a:cs typeface="Book Antiqua"/>
              </a:rPr>
              <a:t> </a:t>
            </a:r>
            <a:r>
              <a:rPr dirty="0" sz="2000">
                <a:solidFill>
                  <a:srgbClr val="151616"/>
                </a:solidFill>
                <a:latin typeface="Book Antiqua"/>
                <a:cs typeface="Book Antiqua"/>
              </a:rPr>
              <a:t>отсутствуют.</a:t>
            </a:r>
            <a:endParaRPr sz="2000">
              <a:latin typeface="Book Antiqua"/>
              <a:cs typeface="Book Antiqua"/>
            </a:endParaRPr>
          </a:p>
        </p:txBody>
      </p:sp>
      <p:grpSp>
        <p:nvGrpSpPr>
          <p:cNvPr id="7" name="object 7"/>
          <p:cNvGrpSpPr/>
          <p:nvPr/>
        </p:nvGrpSpPr>
        <p:grpSpPr>
          <a:xfrm>
            <a:off x="890102" y="2610199"/>
            <a:ext cx="8891905" cy="4051935"/>
            <a:chOff x="890102" y="2610199"/>
            <a:chExt cx="8891905" cy="4051935"/>
          </a:xfrm>
        </p:grpSpPr>
        <p:pic>
          <p:nvPicPr>
            <p:cNvPr id="8" name="object 8"/>
            <p:cNvPicPr/>
            <p:nvPr/>
          </p:nvPicPr>
          <p:blipFill>
            <a:blip r:embed="rId2" cstate="print"/>
            <a:stretch>
              <a:fillRect/>
            </a:stretch>
          </p:blipFill>
          <p:spPr>
            <a:xfrm>
              <a:off x="890102" y="2629045"/>
              <a:ext cx="5524284" cy="4032728"/>
            </a:xfrm>
            <a:prstGeom prst="rect">
              <a:avLst/>
            </a:prstGeom>
          </p:spPr>
        </p:pic>
        <p:pic>
          <p:nvPicPr>
            <p:cNvPr id="9" name="object 9"/>
            <p:cNvPicPr/>
            <p:nvPr/>
          </p:nvPicPr>
          <p:blipFill>
            <a:blip r:embed="rId3" cstate="print"/>
            <a:stretch>
              <a:fillRect/>
            </a:stretch>
          </p:blipFill>
          <p:spPr>
            <a:xfrm>
              <a:off x="6703354" y="2610199"/>
              <a:ext cx="3078040" cy="4041128"/>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208520"/>
            <a:chOff x="204720" y="125390"/>
            <a:chExt cx="10278110" cy="7208520"/>
          </a:xfrm>
        </p:grpSpPr>
        <p:sp>
          <p:nvSpPr>
            <p:cNvPr id="3" name="object 3"/>
            <p:cNvSpPr/>
            <p:nvPr/>
          </p:nvSpPr>
          <p:spPr>
            <a:xfrm>
              <a:off x="208530" y="129200"/>
              <a:ext cx="10270490" cy="7200900"/>
            </a:xfrm>
            <a:custGeom>
              <a:avLst/>
              <a:gdLst/>
              <a:ahLst/>
              <a:cxnLst/>
              <a:rect l="l" t="t" r="r" b="b"/>
              <a:pathLst>
                <a:path w="10270490" h="7200900">
                  <a:moveTo>
                    <a:pt x="10270091" y="0"/>
                  </a:moveTo>
                  <a:lnTo>
                    <a:pt x="0" y="0"/>
                  </a:lnTo>
                  <a:lnTo>
                    <a:pt x="0" y="7200564"/>
                  </a:lnTo>
                  <a:lnTo>
                    <a:pt x="10270091" y="7200564"/>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200900"/>
            </a:xfrm>
            <a:custGeom>
              <a:avLst/>
              <a:gdLst/>
              <a:ahLst/>
              <a:cxnLst/>
              <a:rect l="l" t="t" r="r" b="b"/>
              <a:pathLst>
                <a:path w="10270490" h="7200900">
                  <a:moveTo>
                    <a:pt x="0" y="0"/>
                  </a:moveTo>
                  <a:lnTo>
                    <a:pt x="10270091" y="0"/>
                  </a:lnTo>
                  <a:lnTo>
                    <a:pt x="10270091" y="7200564"/>
                  </a:lnTo>
                  <a:lnTo>
                    <a:pt x="0" y="7200564"/>
                  </a:lnTo>
                  <a:lnTo>
                    <a:pt x="0" y="0"/>
                  </a:lnTo>
                  <a:close/>
                </a:path>
              </a:pathLst>
            </a:custGeom>
            <a:ln w="7199">
              <a:solidFill>
                <a:srgbClr val="151616"/>
              </a:solidFill>
            </a:ln>
          </p:spPr>
          <p:txBody>
            <a:bodyPr wrap="square" lIns="0" tIns="0" rIns="0" bIns="0" rtlCol="0"/>
            <a:lstStyle/>
            <a:p/>
          </p:txBody>
        </p:sp>
      </p:grpSp>
      <p:sp>
        <p:nvSpPr>
          <p:cNvPr id="5" name="object 5"/>
          <p:cNvSpPr txBox="1">
            <a:spLocks noGrp="1"/>
          </p:cNvSpPr>
          <p:nvPr>
            <p:ph type="title"/>
          </p:nvPr>
        </p:nvSpPr>
        <p:spPr>
          <a:xfrm>
            <a:off x="3466282" y="170185"/>
            <a:ext cx="3595370" cy="404495"/>
          </a:xfrm>
          <a:prstGeom prst="rect"/>
        </p:spPr>
        <p:txBody>
          <a:bodyPr wrap="square" lIns="0" tIns="17145" rIns="0" bIns="0" rtlCol="0" vert="horz">
            <a:spAutoFit/>
          </a:bodyPr>
          <a:lstStyle/>
          <a:p>
            <a:pPr marL="12700">
              <a:lnSpc>
                <a:spcPct val="100000"/>
              </a:lnSpc>
              <a:spcBef>
                <a:spcPts val="135"/>
              </a:spcBef>
            </a:pPr>
            <a:r>
              <a:rPr dirty="0" sz="2450" spc="20"/>
              <a:t>Благовещенский</a:t>
            </a:r>
            <a:r>
              <a:rPr dirty="0" sz="2450" spc="-60"/>
              <a:t> </a:t>
            </a:r>
            <a:r>
              <a:rPr dirty="0" sz="2450" spc="15"/>
              <a:t>собор</a:t>
            </a:r>
            <a:endParaRPr sz="2450"/>
          </a:p>
        </p:txBody>
      </p:sp>
      <p:grpSp>
        <p:nvGrpSpPr>
          <p:cNvPr id="6" name="object 6"/>
          <p:cNvGrpSpPr/>
          <p:nvPr/>
        </p:nvGrpSpPr>
        <p:grpSpPr>
          <a:xfrm>
            <a:off x="494875" y="705831"/>
            <a:ext cx="9690100" cy="6402070"/>
            <a:chOff x="494875" y="705831"/>
            <a:chExt cx="9690100" cy="6402070"/>
          </a:xfrm>
        </p:grpSpPr>
        <p:pic>
          <p:nvPicPr>
            <p:cNvPr id="7" name="object 7"/>
            <p:cNvPicPr/>
            <p:nvPr/>
          </p:nvPicPr>
          <p:blipFill>
            <a:blip r:embed="rId2" cstate="print"/>
            <a:stretch>
              <a:fillRect/>
            </a:stretch>
          </p:blipFill>
          <p:spPr>
            <a:xfrm>
              <a:off x="494875" y="706779"/>
              <a:ext cx="5562323" cy="3708217"/>
            </a:xfrm>
            <a:prstGeom prst="rect">
              <a:avLst/>
            </a:prstGeom>
          </p:spPr>
        </p:pic>
        <p:pic>
          <p:nvPicPr>
            <p:cNvPr id="8" name="object 8"/>
            <p:cNvPicPr/>
            <p:nvPr/>
          </p:nvPicPr>
          <p:blipFill>
            <a:blip r:embed="rId3" cstate="print"/>
            <a:stretch>
              <a:fillRect/>
            </a:stretch>
          </p:blipFill>
          <p:spPr>
            <a:xfrm>
              <a:off x="6171735" y="705831"/>
              <a:ext cx="4013209" cy="5567842"/>
            </a:xfrm>
            <a:prstGeom prst="rect">
              <a:avLst/>
            </a:prstGeom>
          </p:spPr>
        </p:pic>
        <p:pic>
          <p:nvPicPr>
            <p:cNvPr id="9" name="object 9"/>
            <p:cNvPicPr/>
            <p:nvPr/>
          </p:nvPicPr>
          <p:blipFill>
            <a:blip r:embed="rId4" cstate="print"/>
            <a:stretch>
              <a:fillRect/>
            </a:stretch>
          </p:blipFill>
          <p:spPr>
            <a:xfrm>
              <a:off x="500706" y="4491383"/>
              <a:ext cx="5569440" cy="2616203"/>
            </a:xfrm>
            <a:prstGeom prst="rect">
              <a:avLst/>
            </a:prstGeom>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208520"/>
            <a:chOff x="204720" y="125390"/>
            <a:chExt cx="10278110" cy="7208520"/>
          </a:xfrm>
        </p:grpSpPr>
        <p:sp>
          <p:nvSpPr>
            <p:cNvPr id="3" name="object 3"/>
            <p:cNvSpPr/>
            <p:nvPr/>
          </p:nvSpPr>
          <p:spPr>
            <a:xfrm>
              <a:off x="208530" y="129200"/>
              <a:ext cx="10270490" cy="7200900"/>
            </a:xfrm>
            <a:custGeom>
              <a:avLst/>
              <a:gdLst/>
              <a:ahLst/>
              <a:cxnLst/>
              <a:rect l="l" t="t" r="r" b="b"/>
              <a:pathLst>
                <a:path w="10270490" h="7200900">
                  <a:moveTo>
                    <a:pt x="10270091" y="0"/>
                  </a:moveTo>
                  <a:lnTo>
                    <a:pt x="0" y="0"/>
                  </a:lnTo>
                  <a:lnTo>
                    <a:pt x="0" y="7200564"/>
                  </a:lnTo>
                  <a:lnTo>
                    <a:pt x="10270091" y="7200564"/>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200900"/>
            </a:xfrm>
            <a:custGeom>
              <a:avLst/>
              <a:gdLst/>
              <a:ahLst/>
              <a:cxnLst/>
              <a:rect l="l" t="t" r="r" b="b"/>
              <a:pathLst>
                <a:path w="10270490" h="7200900">
                  <a:moveTo>
                    <a:pt x="0" y="0"/>
                  </a:moveTo>
                  <a:lnTo>
                    <a:pt x="10270091" y="0"/>
                  </a:lnTo>
                  <a:lnTo>
                    <a:pt x="10270091" y="7200564"/>
                  </a:lnTo>
                  <a:lnTo>
                    <a:pt x="0" y="7200564"/>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468619" y="300959"/>
            <a:ext cx="4919980" cy="6599555"/>
          </a:xfrm>
          <a:prstGeom prst="rect">
            <a:avLst/>
          </a:prstGeom>
        </p:spPr>
        <p:txBody>
          <a:bodyPr wrap="square" lIns="0" tIns="3810" rIns="0" bIns="0" rtlCol="0" vert="horz">
            <a:spAutoFit/>
          </a:bodyPr>
          <a:lstStyle/>
          <a:p>
            <a:pPr marL="12700" marR="5080" indent="66675">
              <a:lnSpc>
                <a:spcPct val="102800"/>
              </a:lnSpc>
              <a:spcBef>
                <a:spcPts val="30"/>
              </a:spcBef>
            </a:pPr>
            <a:r>
              <a:rPr dirty="0" sz="2100">
                <a:solidFill>
                  <a:srgbClr val="151616"/>
                </a:solidFill>
                <a:latin typeface="Book Antiqua"/>
                <a:cs typeface="Book Antiqua"/>
              </a:rPr>
              <a:t>Благовещенский собор Казанского  Кремля. Поставить его приказал </a:t>
            </a:r>
            <a:r>
              <a:rPr dirty="0" sz="2100" spc="-5">
                <a:solidFill>
                  <a:srgbClr val="151616"/>
                </a:solidFill>
                <a:latin typeface="Book Antiqua"/>
                <a:cs typeface="Book Antiqua"/>
              </a:rPr>
              <a:t>царь  </a:t>
            </a:r>
            <a:r>
              <a:rPr dirty="0" sz="2100">
                <a:solidFill>
                  <a:srgbClr val="151616"/>
                </a:solidFill>
                <a:latin typeface="Book Antiqua"/>
                <a:cs typeface="Book Antiqua"/>
              </a:rPr>
              <a:t>Иван Грозный взамен бывшей на том  месте деревянной церкви. </a:t>
            </a:r>
            <a:r>
              <a:rPr dirty="0" sz="2100" b="1">
                <a:solidFill>
                  <a:srgbClr val="151616"/>
                </a:solidFill>
                <a:latin typeface="Book Antiqua"/>
                <a:cs typeface="Book Antiqua"/>
              </a:rPr>
              <a:t>Храм  должен был стать символом  русского владычества над  татарскими </a:t>
            </a:r>
            <a:r>
              <a:rPr dirty="0" sz="2100" spc="-5" b="1">
                <a:solidFill>
                  <a:srgbClr val="151616"/>
                </a:solidFill>
                <a:latin typeface="Book Antiqua"/>
                <a:cs typeface="Book Antiqua"/>
              </a:rPr>
              <a:t>и </a:t>
            </a:r>
            <a:r>
              <a:rPr dirty="0" sz="2100" b="1">
                <a:solidFill>
                  <a:srgbClr val="151616"/>
                </a:solidFill>
                <a:latin typeface="Book Antiqua"/>
                <a:cs typeface="Book Antiqua"/>
              </a:rPr>
              <a:t>сибирскими землями  </a:t>
            </a:r>
            <a:r>
              <a:rPr dirty="0" sz="2100" spc="-5" b="1">
                <a:solidFill>
                  <a:srgbClr val="151616"/>
                </a:solidFill>
                <a:latin typeface="Book Antiqua"/>
                <a:cs typeface="Book Antiqua"/>
              </a:rPr>
              <a:t>и </a:t>
            </a:r>
            <a:r>
              <a:rPr dirty="0" sz="2100" b="1">
                <a:solidFill>
                  <a:srgbClr val="151616"/>
                </a:solidFill>
                <a:latin typeface="Book Antiqua"/>
                <a:cs typeface="Book Antiqua"/>
              </a:rPr>
              <a:t>центром местной епархии. </a:t>
            </a:r>
            <a:r>
              <a:rPr dirty="0" sz="2100">
                <a:solidFill>
                  <a:srgbClr val="151616"/>
                </a:solidFill>
                <a:latin typeface="Book Antiqua"/>
                <a:cs typeface="Book Antiqua"/>
              </a:rPr>
              <a:t>В  облике Благовещенского собора  отчётливо проглядываются мотивы  </a:t>
            </a:r>
            <a:r>
              <a:rPr dirty="0" sz="2100" b="1">
                <a:solidFill>
                  <a:srgbClr val="151616"/>
                </a:solidFill>
                <a:latin typeface="Book Antiqua"/>
                <a:cs typeface="Book Antiqua"/>
              </a:rPr>
              <a:t>Успенского собора </a:t>
            </a:r>
            <a:r>
              <a:rPr dirty="0" sz="2100">
                <a:solidFill>
                  <a:srgbClr val="151616"/>
                </a:solidFill>
                <a:latin typeface="Book Antiqua"/>
                <a:cs typeface="Book Antiqua"/>
              </a:rPr>
              <a:t>в Москве.</a:t>
            </a:r>
            <a:r>
              <a:rPr dirty="0" sz="2100" spc="-100">
                <a:solidFill>
                  <a:srgbClr val="151616"/>
                </a:solidFill>
                <a:latin typeface="Book Antiqua"/>
                <a:cs typeface="Book Antiqua"/>
              </a:rPr>
              <a:t> </a:t>
            </a:r>
            <a:r>
              <a:rPr dirty="0" sz="2100">
                <a:solidFill>
                  <a:srgbClr val="151616"/>
                </a:solidFill>
                <a:latin typeface="Book Antiqua"/>
                <a:cs typeface="Book Antiqua"/>
              </a:rPr>
              <a:t>Сходство  </a:t>
            </a:r>
            <a:r>
              <a:rPr dirty="0" sz="2100" spc="-5">
                <a:solidFill>
                  <a:srgbClr val="151616"/>
                </a:solidFill>
                <a:latin typeface="Book Antiqua"/>
                <a:cs typeface="Book Antiqua"/>
              </a:rPr>
              <a:t>это </a:t>
            </a:r>
            <a:r>
              <a:rPr dirty="0" sz="2100">
                <a:solidFill>
                  <a:srgbClr val="151616"/>
                </a:solidFill>
                <a:latin typeface="Book Antiqua"/>
                <a:cs typeface="Book Antiqua"/>
              </a:rPr>
              <a:t>отнюдь не случайно —  архитекторы сознательно  ориентировались на московский храм,  как бы объединяя таким образом две  столицы. При этом к строительству  привлекли целый отряд специалистов  из Пскова, и они привнесли нотки  своей архитектурной школы в облик  нового</a:t>
            </a:r>
            <a:r>
              <a:rPr dirty="0" sz="2100" spc="-5">
                <a:solidFill>
                  <a:srgbClr val="151616"/>
                </a:solidFill>
                <a:latin typeface="Book Antiqua"/>
                <a:cs typeface="Book Antiqua"/>
              </a:rPr>
              <a:t> </a:t>
            </a:r>
            <a:r>
              <a:rPr dirty="0" sz="2100">
                <a:solidFill>
                  <a:srgbClr val="151616"/>
                </a:solidFill>
                <a:latin typeface="Book Antiqua"/>
                <a:cs typeface="Book Antiqua"/>
              </a:rPr>
              <a:t>собора.</a:t>
            </a:r>
            <a:endParaRPr sz="2100">
              <a:latin typeface="Book Antiqua"/>
              <a:cs typeface="Book Antiqua"/>
            </a:endParaRPr>
          </a:p>
        </p:txBody>
      </p:sp>
      <p:grpSp>
        <p:nvGrpSpPr>
          <p:cNvPr id="6" name="object 6"/>
          <p:cNvGrpSpPr/>
          <p:nvPr/>
        </p:nvGrpSpPr>
        <p:grpSpPr>
          <a:xfrm>
            <a:off x="5516999" y="421393"/>
            <a:ext cx="4673600" cy="5948045"/>
            <a:chOff x="5516999" y="421393"/>
            <a:chExt cx="4673600" cy="5948045"/>
          </a:xfrm>
        </p:grpSpPr>
        <p:pic>
          <p:nvPicPr>
            <p:cNvPr id="7" name="object 7"/>
            <p:cNvPicPr/>
            <p:nvPr/>
          </p:nvPicPr>
          <p:blipFill>
            <a:blip r:embed="rId2" cstate="print"/>
            <a:stretch>
              <a:fillRect/>
            </a:stretch>
          </p:blipFill>
          <p:spPr>
            <a:xfrm>
              <a:off x="5516999" y="421393"/>
              <a:ext cx="4673395" cy="3114483"/>
            </a:xfrm>
            <a:prstGeom prst="rect">
              <a:avLst/>
            </a:prstGeom>
          </p:spPr>
        </p:pic>
        <p:pic>
          <p:nvPicPr>
            <p:cNvPr id="8" name="object 8"/>
            <p:cNvPicPr/>
            <p:nvPr/>
          </p:nvPicPr>
          <p:blipFill>
            <a:blip r:embed="rId3" cstate="print"/>
            <a:stretch>
              <a:fillRect/>
            </a:stretch>
          </p:blipFill>
          <p:spPr>
            <a:xfrm>
              <a:off x="5517773" y="3647201"/>
              <a:ext cx="4666241" cy="2721973"/>
            </a:xfrm>
            <a:prstGeom prst="rect">
              <a:avLst/>
            </a:prstGeom>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208520"/>
            <a:chOff x="204720" y="125390"/>
            <a:chExt cx="10278110" cy="7208520"/>
          </a:xfrm>
        </p:grpSpPr>
        <p:sp>
          <p:nvSpPr>
            <p:cNvPr id="3" name="object 3"/>
            <p:cNvSpPr/>
            <p:nvPr/>
          </p:nvSpPr>
          <p:spPr>
            <a:xfrm>
              <a:off x="208530" y="129200"/>
              <a:ext cx="10270490" cy="7200900"/>
            </a:xfrm>
            <a:custGeom>
              <a:avLst/>
              <a:gdLst/>
              <a:ahLst/>
              <a:cxnLst/>
              <a:rect l="l" t="t" r="r" b="b"/>
              <a:pathLst>
                <a:path w="10270490" h="7200900">
                  <a:moveTo>
                    <a:pt x="10270091" y="0"/>
                  </a:moveTo>
                  <a:lnTo>
                    <a:pt x="0" y="0"/>
                  </a:lnTo>
                  <a:lnTo>
                    <a:pt x="0" y="7200564"/>
                  </a:lnTo>
                  <a:lnTo>
                    <a:pt x="10270091" y="7200564"/>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200900"/>
            </a:xfrm>
            <a:custGeom>
              <a:avLst/>
              <a:gdLst/>
              <a:ahLst/>
              <a:cxnLst/>
              <a:rect l="l" t="t" r="r" b="b"/>
              <a:pathLst>
                <a:path w="10270490" h="7200900">
                  <a:moveTo>
                    <a:pt x="0" y="0"/>
                  </a:moveTo>
                  <a:lnTo>
                    <a:pt x="10270091" y="0"/>
                  </a:lnTo>
                  <a:lnTo>
                    <a:pt x="10270091" y="7200564"/>
                  </a:lnTo>
                  <a:lnTo>
                    <a:pt x="0" y="7200564"/>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5751718" y="347917"/>
            <a:ext cx="4288155" cy="6329680"/>
          </a:xfrm>
          <a:prstGeom prst="rect">
            <a:avLst/>
          </a:prstGeom>
        </p:spPr>
        <p:txBody>
          <a:bodyPr wrap="square" lIns="0" tIns="3810" rIns="0" bIns="0" rtlCol="0" vert="horz">
            <a:spAutoFit/>
          </a:bodyPr>
          <a:lstStyle/>
          <a:p>
            <a:pPr marL="12700" marR="5080">
              <a:lnSpc>
                <a:spcPct val="103600"/>
              </a:lnSpc>
              <a:spcBef>
                <a:spcPts val="30"/>
              </a:spcBef>
            </a:pPr>
            <a:r>
              <a:rPr dirty="0" sz="1600">
                <a:solidFill>
                  <a:srgbClr val="151616"/>
                </a:solidFill>
                <a:latin typeface="Book Antiqua"/>
                <a:cs typeface="Book Antiqua"/>
              </a:rPr>
              <a:t>Наряду с псковскими мотивами,  Благовещенский собор Казани вобрал в</a:t>
            </a:r>
            <a:r>
              <a:rPr dirty="0" sz="1600" spc="-100">
                <a:solidFill>
                  <a:srgbClr val="151616"/>
                </a:solidFill>
                <a:latin typeface="Book Antiqua"/>
                <a:cs typeface="Book Antiqua"/>
              </a:rPr>
              <a:t> </a:t>
            </a:r>
            <a:r>
              <a:rPr dirty="0" sz="1600">
                <a:solidFill>
                  <a:srgbClr val="151616"/>
                </a:solidFill>
                <a:latin typeface="Book Antiqua"/>
                <a:cs typeface="Book Antiqua"/>
              </a:rPr>
              <a:t>себя  и черты </a:t>
            </a:r>
            <a:r>
              <a:rPr dirty="0" sz="1600" b="1">
                <a:solidFill>
                  <a:srgbClr val="151616"/>
                </a:solidFill>
                <a:latin typeface="Book Antiqua"/>
                <a:cs typeface="Book Antiqua"/>
              </a:rPr>
              <a:t>владимирского, московского,  украинского </a:t>
            </a:r>
            <a:r>
              <a:rPr dirty="0" sz="1600" spc="-5" b="1">
                <a:solidFill>
                  <a:srgbClr val="151616"/>
                </a:solidFill>
                <a:latin typeface="Book Antiqua"/>
                <a:cs typeface="Book Antiqua"/>
              </a:rPr>
              <a:t>зодчества</a:t>
            </a:r>
            <a:r>
              <a:rPr dirty="0" sz="1600" spc="-5">
                <a:solidFill>
                  <a:srgbClr val="151616"/>
                </a:solidFill>
                <a:latin typeface="Book Antiqua"/>
                <a:cs typeface="Book Antiqua"/>
              </a:rPr>
              <a:t>. </a:t>
            </a:r>
            <a:r>
              <a:rPr dirty="0" sz="1600">
                <a:solidFill>
                  <a:srgbClr val="151616"/>
                </a:solidFill>
                <a:latin typeface="Book Antiqua"/>
                <a:cs typeface="Book Antiqua"/>
              </a:rPr>
              <a:t>На его возведение  шёл лучший </a:t>
            </a:r>
            <a:r>
              <a:rPr dirty="0" sz="1600" b="1">
                <a:solidFill>
                  <a:srgbClr val="151616"/>
                </a:solidFill>
                <a:latin typeface="Book Antiqua"/>
                <a:cs typeface="Book Antiqua"/>
              </a:rPr>
              <a:t>камень белого </a:t>
            </a:r>
            <a:r>
              <a:rPr dirty="0" sz="1600" spc="-5" b="1">
                <a:solidFill>
                  <a:srgbClr val="151616"/>
                </a:solidFill>
                <a:latin typeface="Book Antiqua"/>
                <a:cs typeface="Book Antiqua"/>
              </a:rPr>
              <a:t>цвета</a:t>
            </a:r>
            <a:r>
              <a:rPr dirty="0" sz="1600" spc="-5">
                <a:solidFill>
                  <a:srgbClr val="151616"/>
                </a:solidFill>
                <a:latin typeface="Book Antiqua"/>
                <a:cs typeface="Book Antiqua"/>
              </a:rPr>
              <a:t>, </a:t>
            </a:r>
            <a:r>
              <a:rPr dirty="0" sz="1600">
                <a:solidFill>
                  <a:srgbClr val="151616"/>
                </a:solidFill>
                <a:latin typeface="Book Antiqua"/>
                <a:cs typeface="Book Antiqua"/>
              </a:rPr>
              <a:t>который  доставлялся с противоположного берега  Волги. Белокаменные стены тех лет и по сей  день встречают</a:t>
            </a:r>
            <a:r>
              <a:rPr dirty="0" sz="1600" spc="-5">
                <a:solidFill>
                  <a:srgbClr val="151616"/>
                </a:solidFill>
                <a:latin typeface="Book Antiqua"/>
                <a:cs typeface="Book Antiqua"/>
              </a:rPr>
              <a:t> </a:t>
            </a:r>
            <a:r>
              <a:rPr dirty="0" sz="1600">
                <a:solidFill>
                  <a:srgbClr val="151616"/>
                </a:solidFill>
                <a:latin typeface="Book Antiqua"/>
                <a:cs typeface="Book Antiqua"/>
              </a:rPr>
              <a:t>гостей.</a:t>
            </a:r>
            <a:endParaRPr sz="1600">
              <a:latin typeface="Book Antiqua"/>
              <a:cs typeface="Book Antiqua"/>
            </a:endParaRPr>
          </a:p>
          <a:p>
            <a:pPr>
              <a:lnSpc>
                <a:spcPct val="100000"/>
              </a:lnSpc>
              <a:spcBef>
                <a:spcPts val="60"/>
              </a:spcBef>
            </a:pPr>
            <a:endParaRPr sz="1550">
              <a:latin typeface="Book Antiqua"/>
              <a:cs typeface="Book Antiqua"/>
            </a:endParaRPr>
          </a:p>
          <a:p>
            <a:pPr marL="12700" marR="12700">
              <a:lnSpc>
                <a:spcPct val="103600"/>
              </a:lnSpc>
            </a:pPr>
            <a:r>
              <a:rPr dirty="0" sz="1600" spc="-5">
                <a:solidFill>
                  <a:srgbClr val="151616"/>
                </a:solidFill>
                <a:latin typeface="Book Antiqua"/>
                <a:cs typeface="Book Antiqua"/>
              </a:rPr>
              <a:t>К </a:t>
            </a:r>
            <a:r>
              <a:rPr dirty="0" sz="1600">
                <a:solidFill>
                  <a:srgbClr val="151616"/>
                </a:solidFill>
                <a:latin typeface="Book Antiqua"/>
                <a:cs typeface="Book Antiqua"/>
              </a:rPr>
              <a:t>сожалению, </a:t>
            </a:r>
            <a:r>
              <a:rPr dirty="0" sz="1600" b="1">
                <a:solidFill>
                  <a:srgbClr val="151616"/>
                </a:solidFill>
                <a:latin typeface="Book Antiqua"/>
                <a:cs typeface="Book Antiqua"/>
              </a:rPr>
              <a:t>центральный объём </a:t>
            </a:r>
            <a:r>
              <a:rPr dirty="0" sz="1600">
                <a:solidFill>
                  <a:srgbClr val="151616"/>
                </a:solidFill>
                <a:latin typeface="Book Antiqua"/>
                <a:cs typeface="Book Antiqua"/>
              </a:rPr>
              <a:t>— едва  ли не единственная часть этого памятника  архитектуры, сохранившая свой  первоначальный облик. Длительная  история города, насыщенная трагическими  событиями, изрядно потрепала и  православный храм. Он неоднократно  сгорал до голых стен, разрушался  пушечным огнём и рабочими  инструментами. На рубеже веков была  проведена масштабная </a:t>
            </a:r>
            <a:r>
              <a:rPr dirty="0" sz="1600" b="1">
                <a:solidFill>
                  <a:srgbClr val="151616"/>
                </a:solidFill>
                <a:latin typeface="Book Antiqua"/>
                <a:cs typeface="Book Antiqua"/>
              </a:rPr>
              <a:t>10-летняя  реконструкция Благовещенского </a:t>
            </a:r>
            <a:r>
              <a:rPr dirty="0" sz="1600" spc="-5" b="1">
                <a:solidFill>
                  <a:srgbClr val="151616"/>
                </a:solidFill>
                <a:latin typeface="Book Antiqua"/>
                <a:cs typeface="Book Antiqua"/>
              </a:rPr>
              <a:t>собора</a:t>
            </a:r>
            <a:r>
              <a:rPr dirty="0" sz="1600" spc="-5">
                <a:solidFill>
                  <a:srgbClr val="151616"/>
                </a:solidFill>
                <a:latin typeface="Book Antiqua"/>
                <a:cs typeface="Book Antiqua"/>
              </a:rPr>
              <a:t>.  </a:t>
            </a:r>
            <a:r>
              <a:rPr dirty="0" sz="1600">
                <a:solidFill>
                  <a:srgbClr val="151616"/>
                </a:solidFill>
                <a:latin typeface="Book Antiqua"/>
                <a:cs typeface="Book Antiqua"/>
              </a:rPr>
              <a:t>Сегодня Благовещенский собор Казани -</a:t>
            </a:r>
            <a:r>
              <a:rPr dirty="0" sz="1600" spc="-100">
                <a:solidFill>
                  <a:srgbClr val="151616"/>
                </a:solidFill>
                <a:latin typeface="Book Antiqua"/>
                <a:cs typeface="Book Antiqua"/>
              </a:rPr>
              <a:t> </a:t>
            </a:r>
            <a:r>
              <a:rPr dirty="0" sz="1600">
                <a:solidFill>
                  <a:srgbClr val="151616"/>
                </a:solidFill>
                <a:latin typeface="Book Antiqua"/>
                <a:cs typeface="Book Antiqua"/>
              </a:rPr>
              <a:t>это  несколько зданий, чей облик восстановлен  по историческим документам и  изображениям.</a:t>
            </a:r>
            <a:endParaRPr sz="1600">
              <a:latin typeface="Book Antiqua"/>
              <a:cs typeface="Book Antiqua"/>
            </a:endParaRPr>
          </a:p>
        </p:txBody>
      </p:sp>
      <p:grpSp>
        <p:nvGrpSpPr>
          <p:cNvPr id="6" name="object 6"/>
          <p:cNvGrpSpPr/>
          <p:nvPr/>
        </p:nvGrpSpPr>
        <p:grpSpPr>
          <a:xfrm>
            <a:off x="392316" y="367392"/>
            <a:ext cx="5182870" cy="6423025"/>
            <a:chOff x="392316" y="367392"/>
            <a:chExt cx="5182870" cy="6423025"/>
          </a:xfrm>
        </p:grpSpPr>
        <p:pic>
          <p:nvPicPr>
            <p:cNvPr id="7" name="object 7"/>
            <p:cNvPicPr/>
            <p:nvPr/>
          </p:nvPicPr>
          <p:blipFill>
            <a:blip r:embed="rId2" cstate="print"/>
            <a:stretch>
              <a:fillRect/>
            </a:stretch>
          </p:blipFill>
          <p:spPr>
            <a:xfrm>
              <a:off x="392316" y="367392"/>
              <a:ext cx="5181600" cy="2798064"/>
            </a:xfrm>
            <a:prstGeom prst="rect">
              <a:avLst/>
            </a:prstGeom>
          </p:spPr>
        </p:pic>
        <p:pic>
          <p:nvPicPr>
            <p:cNvPr id="8" name="object 8"/>
            <p:cNvPicPr/>
            <p:nvPr/>
          </p:nvPicPr>
          <p:blipFill>
            <a:blip r:embed="rId3" cstate="print"/>
            <a:stretch>
              <a:fillRect/>
            </a:stretch>
          </p:blipFill>
          <p:spPr>
            <a:xfrm>
              <a:off x="405175" y="3343617"/>
              <a:ext cx="5169422" cy="3446281"/>
            </a:xfrm>
            <a:prstGeom prst="rect">
              <a:avLst/>
            </a:prstGeom>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208520"/>
            <a:chOff x="204720" y="125390"/>
            <a:chExt cx="10278110" cy="7208520"/>
          </a:xfrm>
        </p:grpSpPr>
        <p:sp>
          <p:nvSpPr>
            <p:cNvPr id="3" name="object 3"/>
            <p:cNvSpPr/>
            <p:nvPr/>
          </p:nvSpPr>
          <p:spPr>
            <a:xfrm>
              <a:off x="208530" y="129200"/>
              <a:ext cx="10270490" cy="7200900"/>
            </a:xfrm>
            <a:custGeom>
              <a:avLst/>
              <a:gdLst/>
              <a:ahLst/>
              <a:cxnLst/>
              <a:rect l="l" t="t" r="r" b="b"/>
              <a:pathLst>
                <a:path w="10270490" h="7200900">
                  <a:moveTo>
                    <a:pt x="10270091" y="0"/>
                  </a:moveTo>
                  <a:lnTo>
                    <a:pt x="0" y="0"/>
                  </a:lnTo>
                  <a:lnTo>
                    <a:pt x="0" y="7200564"/>
                  </a:lnTo>
                  <a:lnTo>
                    <a:pt x="10270091" y="7200564"/>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200900"/>
            </a:xfrm>
            <a:custGeom>
              <a:avLst/>
              <a:gdLst/>
              <a:ahLst/>
              <a:cxnLst/>
              <a:rect l="l" t="t" r="r" b="b"/>
              <a:pathLst>
                <a:path w="10270490" h="7200900">
                  <a:moveTo>
                    <a:pt x="0" y="0"/>
                  </a:moveTo>
                  <a:lnTo>
                    <a:pt x="10270091" y="0"/>
                  </a:lnTo>
                  <a:lnTo>
                    <a:pt x="10270091" y="7200564"/>
                  </a:lnTo>
                  <a:lnTo>
                    <a:pt x="0" y="7200564"/>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544699" y="303491"/>
            <a:ext cx="4168140" cy="3680460"/>
          </a:xfrm>
          <a:prstGeom prst="rect">
            <a:avLst/>
          </a:prstGeom>
        </p:spPr>
        <p:txBody>
          <a:bodyPr wrap="square" lIns="0" tIns="23495" rIns="0" bIns="0" rtlCol="0" vert="horz">
            <a:spAutoFit/>
          </a:bodyPr>
          <a:lstStyle/>
          <a:p>
            <a:pPr marL="12700" marR="5080" indent="41910">
              <a:lnSpc>
                <a:spcPts val="2140"/>
              </a:lnSpc>
              <a:spcBef>
                <a:spcPts val="185"/>
              </a:spcBef>
            </a:pPr>
            <a:r>
              <a:rPr dirty="0" sz="1800" b="1">
                <a:solidFill>
                  <a:srgbClr val="151616"/>
                </a:solidFill>
                <a:latin typeface="Book Antiqua"/>
                <a:cs typeface="Book Antiqua"/>
              </a:rPr>
              <a:t>В составе архитектурного</a:t>
            </a:r>
            <a:r>
              <a:rPr dirty="0" sz="1800" spc="-100" b="1">
                <a:solidFill>
                  <a:srgbClr val="151616"/>
                </a:solidFill>
                <a:latin typeface="Book Antiqua"/>
                <a:cs typeface="Book Antiqua"/>
              </a:rPr>
              <a:t> </a:t>
            </a:r>
            <a:r>
              <a:rPr dirty="0" sz="1800" b="1">
                <a:solidFill>
                  <a:srgbClr val="151616"/>
                </a:solidFill>
                <a:latin typeface="Book Antiqua"/>
                <a:cs typeface="Book Antiqua"/>
              </a:rPr>
              <a:t>комплекса  насчитываются:</a:t>
            </a:r>
            <a:endParaRPr sz="1800">
              <a:latin typeface="Book Antiqua"/>
              <a:cs typeface="Book Antiqua"/>
            </a:endParaRPr>
          </a:p>
          <a:p>
            <a:pPr marL="12700" marR="321945">
              <a:lnSpc>
                <a:spcPct val="103600"/>
              </a:lnSpc>
              <a:spcBef>
                <a:spcPts val="2039"/>
              </a:spcBef>
            </a:pPr>
            <a:r>
              <a:rPr dirty="0" sz="1800">
                <a:solidFill>
                  <a:srgbClr val="151616"/>
                </a:solidFill>
                <a:latin typeface="Book Antiqua"/>
                <a:cs typeface="Book Antiqua"/>
              </a:rPr>
              <a:t>центральный объём с 3 апсидами,</a:t>
            </a:r>
            <a:r>
              <a:rPr dirty="0" sz="1800" spc="-100">
                <a:solidFill>
                  <a:srgbClr val="151616"/>
                </a:solidFill>
                <a:latin typeface="Book Antiqua"/>
                <a:cs typeface="Book Antiqua"/>
              </a:rPr>
              <a:t> </a:t>
            </a:r>
            <a:r>
              <a:rPr dirty="0" sz="1800">
                <a:solidFill>
                  <a:srgbClr val="151616"/>
                </a:solidFill>
                <a:latin typeface="Book Antiqua"/>
                <a:cs typeface="Book Antiqua"/>
              </a:rPr>
              <a:t>6  столпами и 5</a:t>
            </a:r>
            <a:r>
              <a:rPr dirty="0" sz="1800" spc="-15">
                <a:solidFill>
                  <a:srgbClr val="151616"/>
                </a:solidFill>
                <a:latin typeface="Book Antiqua"/>
                <a:cs typeface="Book Antiqua"/>
              </a:rPr>
              <a:t> </a:t>
            </a:r>
            <a:r>
              <a:rPr dirty="0" sz="1800">
                <a:solidFill>
                  <a:srgbClr val="151616"/>
                </a:solidFill>
                <a:latin typeface="Book Antiqua"/>
                <a:cs typeface="Book Antiqua"/>
              </a:rPr>
              <a:t>главами;</a:t>
            </a:r>
            <a:endParaRPr sz="1800">
              <a:latin typeface="Book Antiqua"/>
              <a:cs typeface="Book Antiqua"/>
            </a:endParaRPr>
          </a:p>
          <a:p>
            <a:pPr marL="12700" marR="70485">
              <a:lnSpc>
                <a:spcPct val="103600"/>
              </a:lnSpc>
            </a:pPr>
            <a:r>
              <a:rPr dirty="0" sz="1800">
                <a:solidFill>
                  <a:srgbClr val="151616"/>
                </a:solidFill>
                <a:latin typeface="Book Antiqua"/>
                <a:cs typeface="Book Antiqua"/>
              </a:rPr>
              <a:t>2 придела, выложенных из кирпича,</a:t>
            </a:r>
            <a:r>
              <a:rPr dirty="0" sz="1800" spc="-100">
                <a:solidFill>
                  <a:srgbClr val="151616"/>
                </a:solidFill>
                <a:latin typeface="Book Antiqua"/>
                <a:cs typeface="Book Antiqua"/>
              </a:rPr>
              <a:t> </a:t>
            </a:r>
            <a:r>
              <a:rPr dirty="0" sz="1800">
                <a:solidFill>
                  <a:srgbClr val="151616"/>
                </a:solidFill>
                <a:latin typeface="Book Antiqua"/>
                <a:cs typeface="Book Antiqua"/>
              </a:rPr>
              <a:t>с  полукруглыми</a:t>
            </a:r>
            <a:r>
              <a:rPr dirty="0" sz="1800" spc="-5">
                <a:solidFill>
                  <a:srgbClr val="151616"/>
                </a:solidFill>
                <a:latin typeface="Book Antiqua"/>
                <a:cs typeface="Book Antiqua"/>
              </a:rPr>
              <a:t> </a:t>
            </a:r>
            <a:r>
              <a:rPr dirty="0" sz="1800">
                <a:solidFill>
                  <a:srgbClr val="151616"/>
                </a:solidFill>
                <a:latin typeface="Book Antiqua"/>
                <a:cs typeface="Book Antiqua"/>
              </a:rPr>
              <a:t>апсидами;</a:t>
            </a:r>
            <a:endParaRPr sz="1800">
              <a:latin typeface="Book Antiqua"/>
              <a:cs typeface="Book Antiqua"/>
            </a:endParaRPr>
          </a:p>
          <a:p>
            <a:pPr marL="12700" marR="806450">
              <a:lnSpc>
                <a:spcPct val="103600"/>
              </a:lnSpc>
            </a:pPr>
            <a:r>
              <a:rPr dirty="0" sz="1800">
                <a:solidFill>
                  <a:srgbClr val="151616"/>
                </a:solidFill>
                <a:latin typeface="Book Antiqua"/>
                <a:cs typeface="Book Antiqua"/>
              </a:rPr>
              <a:t>кирпичная трапезная в 2</a:t>
            </a:r>
            <a:r>
              <a:rPr dirty="0" sz="1800" spc="-100">
                <a:solidFill>
                  <a:srgbClr val="151616"/>
                </a:solidFill>
                <a:latin typeface="Book Antiqua"/>
                <a:cs typeface="Book Antiqua"/>
              </a:rPr>
              <a:t> </a:t>
            </a:r>
            <a:r>
              <a:rPr dirty="0" sz="1800">
                <a:solidFill>
                  <a:srgbClr val="151616"/>
                </a:solidFill>
                <a:latin typeface="Book Antiqua"/>
                <a:cs typeface="Book Antiqua"/>
              </a:rPr>
              <a:t>света;  3-этажный архиерейский</a:t>
            </a:r>
            <a:r>
              <a:rPr dirty="0" sz="1800" spc="-60">
                <a:solidFill>
                  <a:srgbClr val="151616"/>
                </a:solidFill>
                <a:latin typeface="Book Antiqua"/>
                <a:cs typeface="Book Antiqua"/>
              </a:rPr>
              <a:t> </a:t>
            </a:r>
            <a:r>
              <a:rPr dirty="0" sz="1800">
                <a:solidFill>
                  <a:srgbClr val="151616"/>
                </a:solidFill>
                <a:latin typeface="Book Antiqua"/>
                <a:cs typeface="Book Antiqua"/>
              </a:rPr>
              <a:t>дом;</a:t>
            </a:r>
            <a:endParaRPr sz="1800">
              <a:latin typeface="Book Antiqua"/>
              <a:cs typeface="Book Antiqua"/>
            </a:endParaRPr>
          </a:p>
          <a:p>
            <a:pPr marL="12700" marR="11430">
              <a:lnSpc>
                <a:spcPct val="103600"/>
              </a:lnSpc>
            </a:pPr>
            <a:r>
              <a:rPr dirty="0" sz="1800">
                <a:solidFill>
                  <a:srgbClr val="151616"/>
                </a:solidFill>
                <a:latin typeface="Book Antiqua"/>
                <a:cs typeface="Book Antiqua"/>
              </a:rPr>
              <a:t>консистория в 2 этажа и с</a:t>
            </a:r>
            <a:r>
              <a:rPr dirty="0" sz="1800" spc="-100">
                <a:solidFill>
                  <a:srgbClr val="151616"/>
                </a:solidFill>
                <a:latin typeface="Book Antiqua"/>
                <a:cs typeface="Book Antiqua"/>
              </a:rPr>
              <a:t> </a:t>
            </a:r>
            <a:r>
              <a:rPr dirty="0" sz="1800">
                <a:solidFill>
                  <a:srgbClr val="151616"/>
                </a:solidFill>
                <a:latin typeface="Book Antiqua"/>
                <a:cs typeface="Book Antiqua"/>
              </a:rPr>
              <a:t>внутренним  двором;</a:t>
            </a:r>
            <a:endParaRPr sz="1800">
              <a:latin typeface="Book Antiqua"/>
              <a:cs typeface="Book Antiqua"/>
            </a:endParaRPr>
          </a:p>
          <a:p>
            <a:pPr marL="12700" marR="21590">
              <a:lnSpc>
                <a:spcPct val="103600"/>
              </a:lnSpc>
            </a:pPr>
            <a:r>
              <a:rPr dirty="0" sz="1800">
                <a:solidFill>
                  <a:srgbClr val="151616"/>
                </a:solidFill>
                <a:latin typeface="Book Antiqua"/>
                <a:cs typeface="Book Antiqua"/>
              </a:rPr>
              <a:t>остатки каменных мостовых, зданий</a:t>
            </a:r>
            <a:r>
              <a:rPr dirty="0" sz="1800" spc="-100">
                <a:solidFill>
                  <a:srgbClr val="151616"/>
                </a:solidFill>
                <a:latin typeface="Book Antiqua"/>
                <a:cs typeface="Book Antiqua"/>
              </a:rPr>
              <a:t> </a:t>
            </a:r>
            <a:r>
              <a:rPr dirty="0" sz="1800">
                <a:solidFill>
                  <a:srgbClr val="151616"/>
                </a:solidFill>
                <a:latin typeface="Book Antiqua"/>
                <a:cs typeface="Book Antiqua"/>
              </a:rPr>
              <a:t>и  моста.</a:t>
            </a:r>
            <a:endParaRPr sz="1800">
              <a:latin typeface="Book Antiqua"/>
              <a:cs typeface="Book Antiqua"/>
            </a:endParaRPr>
          </a:p>
        </p:txBody>
      </p:sp>
      <p:grpSp>
        <p:nvGrpSpPr>
          <p:cNvPr id="6" name="object 6"/>
          <p:cNvGrpSpPr/>
          <p:nvPr/>
        </p:nvGrpSpPr>
        <p:grpSpPr>
          <a:xfrm>
            <a:off x="524377" y="409924"/>
            <a:ext cx="9473565" cy="6600825"/>
            <a:chOff x="524377" y="409924"/>
            <a:chExt cx="9473565" cy="6600825"/>
          </a:xfrm>
        </p:grpSpPr>
        <p:pic>
          <p:nvPicPr>
            <p:cNvPr id="7" name="object 7"/>
            <p:cNvPicPr/>
            <p:nvPr/>
          </p:nvPicPr>
          <p:blipFill>
            <a:blip r:embed="rId2" cstate="print"/>
            <a:stretch>
              <a:fillRect/>
            </a:stretch>
          </p:blipFill>
          <p:spPr>
            <a:xfrm>
              <a:off x="5017415" y="409924"/>
              <a:ext cx="4980077" cy="3403606"/>
            </a:xfrm>
            <a:prstGeom prst="rect">
              <a:avLst/>
            </a:prstGeom>
          </p:spPr>
        </p:pic>
        <p:pic>
          <p:nvPicPr>
            <p:cNvPr id="8" name="object 8"/>
            <p:cNvPicPr/>
            <p:nvPr/>
          </p:nvPicPr>
          <p:blipFill>
            <a:blip r:embed="rId3" cstate="print"/>
            <a:stretch>
              <a:fillRect/>
            </a:stretch>
          </p:blipFill>
          <p:spPr>
            <a:xfrm>
              <a:off x="524377" y="4010377"/>
              <a:ext cx="4658139" cy="2999488"/>
            </a:xfrm>
            <a:prstGeom prst="rect">
              <a:avLst/>
            </a:prstGeom>
          </p:spPr>
        </p:pic>
        <p:pic>
          <p:nvPicPr>
            <p:cNvPr id="9" name="object 9"/>
            <p:cNvPicPr/>
            <p:nvPr/>
          </p:nvPicPr>
          <p:blipFill>
            <a:blip r:embed="rId4" cstate="print"/>
            <a:stretch>
              <a:fillRect/>
            </a:stretch>
          </p:blipFill>
          <p:spPr>
            <a:xfrm>
              <a:off x="5487854" y="4006776"/>
              <a:ext cx="4501491" cy="3003548"/>
            </a:xfrm>
            <a:prstGeom prst="rect">
              <a:avLst/>
            </a:prstGeom>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18189"/>
            <a:ext cx="10278110" cy="7208520"/>
            <a:chOff x="204720" y="118189"/>
            <a:chExt cx="10278110" cy="7208520"/>
          </a:xfrm>
        </p:grpSpPr>
        <p:sp>
          <p:nvSpPr>
            <p:cNvPr id="3" name="object 3"/>
            <p:cNvSpPr/>
            <p:nvPr/>
          </p:nvSpPr>
          <p:spPr>
            <a:xfrm>
              <a:off x="208530" y="121999"/>
              <a:ext cx="10270490" cy="7200900"/>
            </a:xfrm>
            <a:custGeom>
              <a:avLst/>
              <a:gdLst/>
              <a:ahLst/>
              <a:cxnLst/>
              <a:rect l="l" t="t" r="r" b="b"/>
              <a:pathLst>
                <a:path w="10270490" h="7200900">
                  <a:moveTo>
                    <a:pt x="10270091" y="0"/>
                  </a:moveTo>
                  <a:lnTo>
                    <a:pt x="0" y="0"/>
                  </a:lnTo>
                  <a:lnTo>
                    <a:pt x="0" y="7200565"/>
                  </a:lnTo>
                  <a:lnTo>
                    <a:pt x="10270091" y="7200565"/>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1999"/>
              <a:ext cx="10270490" cy="7200900"/>
            </a:xfrm>
            <a:custGeom>
              <a:avLst/>
              <a:gdLst/>
              <a:ahLst/>
              <a:cxnLst/>
              <a:rect l="l" t="t" r="r" b="b"/>
              <a:pathLst>
                <a:path w="10270490" h="7200900">
                  <a:moveTo>
                    <a:pt x="0" y="0"/>
                  </a:moveTo>
                  <a:lnTo>
                    <a:pt x="10270091" y="0"/>
                  </a:lnTo>
                  <a:lnTo>
                    <a:pt x="10270091" y="7200565"/>
                  </a:lnTo>
                  <a:lnTo>
                    <a:pt x="0" y="7200565"/>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432029" y="317345"/>
            <a:ext cx="4940935" cy="5799455"/>
          </a:xfrm>
          <a:prstGeom prst="rect">
            <a:avLst/>
          </a:prstGeom>
        </p:spPr>
        <p:txBody>
          <a:bodyPr wrap="square" lIns="0" tIns="7620" rIns="0" bIns="0" rtlCol="0" vert="horz">
            <a:spAutoFit/>
          </a:bodyPr>
          <a:lstStyle/>
          <a:p>
            <a:pPr marL="12700" marR="62230">
              <a:lnSpc>
                <a:spcPct val="102099"/>
              </a:lnSpc>
              <a:spcBef>
                <a:spcPts val="60"/>
              </a:spcBef>
            </a:pPr>
            <a:r>
              <a:rPr dirty="0" sz="1600" b="1">
                <a:solidFill>
                  <a:srgbClr val="151616"/>
                </a:solidFill>
                <a:latin typeface="Book Antiqua"/>
                <a:cs typeface="Book Antiqua"/>
              </a:rPr>
              <a:t>Монументальный белокаменный  Благовещенский собор изначально создавался </a:t>
            </a:r>
            <a:r>
              <a:rPr dirty="0" sz="1600" spc="-5" b="1">
                <a:solidFill>
                  <a:srgbClr val="151616"/>
                </a:solidFill>
                <a:latin typeface="Book Antiqua"/>
                <a:cs typeface="Book Antiqua"/>
              </a:rPr>
              <a:t>в  </a:t>
            </a:r>
            <a:r>
              <a:rPr dirty="0" sz="1600" b="1">
                <a:solidFill>
                  <a:srgbClr val="151616"/>
                </a:solidFill>
                <a:latin typeface="Book Antiqua"/>
                <a:cs typeface="Book Antiqua"/>
              </a:rPr>
              <a:t>виде пятиглавого, трёхапсидного,  шестистопного храма. </a:t>
            </a:r>
            <a:r>
              <a:rPr dirty="0" sz="1600">
                <a:solidFill>
                  <a:srgbClr val="151616"/>
                </a:solidFill>
                <a:latin typeface="Book Antiqua"/>
                <a:cs typeface="Book Antiqua"/>
              </a:rPr>
              <a:t>Строился он из волжского  известняка, добываемого на другом берегу реки  Волги. Купола храма сначала были шлемовидной  формы, а стены оформлены закомарами  (полукруглыми завершениями участков</a:t>
            </a:r>
            <a:r>
              <a:rPr dirty="0" sz="1600" spc="-30">
                <a:solidFill>
                  <a:srgbClr val="151616"/>
                </a:solidFill>
                <a:latin typeface="Book Antiqua"/>
                <a:cs typeface="Book Antiqua"/>
              </a:rPr>
              <a:t> </a:t>
            </a:r>
            <a:r>
              <a:rPr dirty="0" sz="1600">
                <a:solidFill>
                  <a:srgbClr val="151616"/>
                </a:solidFill>
                <a:latin typeface="Book Antiqua"/>
                <a:cs typeface="Book Antiqua"/>
              </a:rPr>
              <a:t>стен).</a:t>
            </a:r>
            <a:endParaRPr sz="1600">
              <a:latin typeface="Book Antiqua"/>
              <a:cs typeface="Book Antiqua"/>
            </a:endParaRPr>
          </a:p>
          <a:p>
            <a:pPr marL="12700" marR="283845">
              <a:lnSpc>
                <a:spcPct val="103600"/>
              </a:lnSpc>
            </a:pPr>
            <a:r>
              <a:rPr dirty="0" sz="1600">
                <a:solidFill>
                  <a:srgbClr val="151616"/>
                </a:solidFill>
                <a:latin typeface="Book Antiqua"/>
                <a:cs typeface="Book Antiqua"/>
              </a:rPr>
              <a:t>Размеры храма были меньше сегодняшних в</a:t>
            </a:r>
            <a:r>
              <a:rPr dirty="0" sz="1600" spc="-100">
                <a:solidFill>
                  <a:srgbClr val="151616"/>
                </a:solidFill>
                <a:latin typeface="Book Antiqua"/>
                <a:cs typeface="Book Antiqua"/>
              </a:rPr>
              <a:t> </a:t>
            </a:r>
            <a:r>
              <a:rPr dirty="0" sz="1600">
                <a:solidFill>
                  <a:srgbClr val="151616"/>
                </a:solidFill>
                <a:latin typeface="Book Antiqua"/>
                <a:cs typeface="Book Antiqua"/>
              </a:rPr>
              <a:t>два  </a:t>
            </a:r>
            <a:r>
              <a:rPr dirty="0" sz="1600" spc="-5">
                <a:solidFill>
                  <a:srgbClr val="151616"/>
                </a:solidFill>
                <a:latin typeface="Book Antiqua"/>
                <a:cs typeface="Book Antiqua"/>
              </a:rPr>
              <a:t>раза.</a:t>
            </a:r>
            <a:endParaRPr sz="1600">
              <a:latin typeface="Book Antiqua"/>
              <a:cs typeface="Book Antiqua"/>
            </a:endParaRPr>
          </a:p>
          <a:p>
            <a:pPr marL="12700" marR="80645">
              <a:lnSpc>
                <a:spcPct val="103600"/>
              </a:lnSpc>
            </a:pPr>
            <a:r>
              <a:rPr dirty="0" sz="1600" spc="-5">
                <a:solidFill>
                  <a:srgbClr val="151616"/>
                </a:solidFill>
                <a:latin typeface="Book Antiqua"/>
                <a:cs typeface="Book Antiqua"/>
              </a:rPr>
              <a:t>К </a:t>
            </a:r>
            <a:r>
              <a:rPr dirty="0" sz="1600">
                <a:solidFill>
                  <a:srgbClr val="151616"/>
                </a:solidFill>
                <a:latin typeface="Book Antiqua"/>
                <a:cs typeface="Book Antiqua"/>
              </a:rPr>
              <a:t>концу 17 века узкие </a:t>
            </a:r>
            <a:r>
              <a:rPr dirty="0" sz="1600" b="1">
                <a:solidFill>
                  <a:srgbClr val="151616"/>
                </a:solidFill>
                <a:latin typeface="Book Antiqua"/>
                <a:cs typeface="Book Antiqua"/>
              </a:rPr>
              <a:t>окна были заменены на  широкие</a:t>
            </a:r>
            <a:r>
              <a:rPr dirty="0" sz="1600">
                <a:solidFill>
                  <a:srgbClr val="151616"/>
                </a:solidFill>
                <a:latin typeface="Book Antiqua"/>
                <a:cs typeface="Book Antiqua"/>
              </a:rPr>
              <a:t>. В середине 18 века маковки его</a:t>
            </a:r>
            <a:r>
              <a:rPr dirty="0" sz="1600" spc="-100">
                <a:solidFill>
                  <a:srgbClr val="151616"/>
                </a:solidFill>
                <a:latin typeface="Book Antiqua"/>
                <a:cs typeface="Book Antiqua"/>
              </a:rPr>
              <a:t> </a:t>
            </a:r>
            <a:r>
              <a:rPr dirty="0" sz="1600">
                <a:solidFill>
                  <a:srgbClr val="151616"/>
                </a:solidFill>
                <a:latin typeface="Book Antiqua"/>
                <a:cs typeface="Book Antiqua"/>
              </a:rPr>
              <a:t>боковых  глав из шлемовидных стали</a:t>
            </a:r>
            <a:r>
              <a:rPr dirty="0" sz="1600" spc="-25">
                <a:solidFill>
                  <a:srgbClr val="151616"/>
                </a:solidFill>
                <a:latin typeface="Book Antiqua"/>
                <a:cs typeface="Book Antiqua"/>
              </a:rPr>
              <a:t> </a:t>
            </a:r>
            <a:r>
              <a:rPr dirty="0" sz="1600">
                <a:solidFill>
                  <a:srgbClr val="151616"/>
                </a:solidFill>
                <a:latin typeface="Book Antiqua"/>
                <a:cs typeface="Book Antiqua"/>
              </a:rPr>
              <a:t>луковичными.</a:t>
            </a:r>
            <a:endParaRPr sz="1600">
              <a:latin typeface="Book Antiqua"/>
              <a:cs typeface="Book Antiqua"/>
            </a:endParaRPr>
          </a:p>
          <a:p>
            <a:pPr marL="12700">
              <a:lnSpc>
                <a:spcPct val="100000"/>
              </a:lnSpc>
              <a:spcBef>
                <a:spcPts val="65"/>
              </a:spcBef>
            </a:pPr>
            <a:r>
              <a:rPr dirty="0" sz="1600">
                <a:solidFill>
                  <a:srgbClr val="151616"/>
                </a:solidFill>
                <a:latin typeface="Book Antiqua"/>
                <a:cs typeface="Book Antiqua"/>
              </a:rPr>
              <a:t>Центральную же главу оформили в</a:t>
            </a:r>
            <a:r>
              <a:rPr dirty="0" sz="1600" spc="-20">
                <a:solidFill>
                  <a:srgbClr val="151616"/>
                </a:solidFill>
                <a:latin typeface="Book Antiqua"/>
                <a:cs typeface="Book Antiqua"/>
              </a:rPr>
              <a:t> </a:t>
            </a:r>
            <a:r>
              <a:rPr dirty="0" sz="1600">
                <a:solidFill>
                  <a:srgbClr val="151616"/>
                </a:solidFill>
                <a:latin typeface="Book Antiqua"/>
                <a:cs typeface="Book Antiqua"/>
              </a:rPr>
              <a:t>виде</a:t>
            </a:r>
            <a:endParaRPr sz="1600">
              <a:latin typeface="Book Antiqua"/>
              <a:cs typeface="Book Antiqua"/>
            </a:endParaRPr>
          </a:p>
          <a:p>
            <a:pPr marL="12700" marR="5080">
              <a:lnSpc>
                <a:spcPct val="103600"/>
              </a:lnSpc>
            </a:pPr>
            <a:r>
              <a:rPr dirty="0" sz="1600" b="1">
                <a:solidFill>
                  <a:srgbClr val="151616"/>
                </a:solidFill>
                <a:latin typeface="Book Antiqua"/>
                <a:cs typeface="Book Antiqua"/>
              </a:rPr>
              <a:t>«украинского барокко» </a:t>
            </a:r>
            <a:r>
              <a:rPr dirty="0" sz="1600">
                <a:solidFill>
                  <a:srgbClr val="151616"/>
                </a:solidFill>
                <a:latin typeface="Book Antiqua"/>
                <a:cs typeface="Book Antiqua"/>
              </a:rPr>
              <a:t>в грушевидной форме.  После постройки храма около него была  сооружена деревянная колокольня – </a:t>
            </a:r>
            <a:r>
              <a:rPr dirty="0" sz="1600" spc="-5">
                <a:solidFill>
                  <a:srgbClr val="151616"/>
                </a:solidFill>
                <a:latin typeface="Book Antiqua"/>
                <a:cs typeface="Book Antiqua"/>
              </a:rPr>
              <a:t>т</a:t>
            </a:r>
            <a:r>
              <a:rPr dirty="0" sz="1600" spc="-5" b="1">
                <a:solidFill>
                  <a:srgbClr val="151616"/>
                </a:solidFill>
                <a:latin typeface="Book Antiqua"/>
                <a:cs typeface="Book Antiqua"/>
              </a:rPr>
              <a:t>ак  </a:t>
            </a:r>
            <a:r>
              <a:rPr dirty="0" sz="1600" b="1">
                <a:solidFill>
                  <a:srgbClr val="151616"/>
                </a:solidFill>
                <a:latin typeface="Book Antiqua"/>
                <a:cs typeface="Book Antiqua"/>
              </a:rPr>
              <a:t>называемая </a:t>
            </a:r>
            <a:r>
              <a:rPr dirty="0" sz="1600" spc="-5" b="1">
                <a:solidFill>
                  <a:srgbClr val="151616"/>
                </a:solidFill>
                <a:latin typeface="Book Antiqua"/>
                <a:cs typeface="Book Antiqua"/>
              </a:rPr>
              <a:t>звонница</a:t>
            </a:r>
            <a:r>
              <a:rPr dirty="0" sz="1600" spc="-5">
                <a:solidFill>
                  <a:srgbClr val="151616"/>
                </a:solidFill>
                <a:latin typeface="Book Antiqua"/>
                <a:cs typeface="Book Antiqua"/>
              </a:rPr>
              <a:t>. </a:t>
            </a:r>
            <a:r>
              <a:rPr dirty="0" sz="1600">
                <a:solidFill>
                  <a:srgbClr val="151616"/>
                </a:solidFill>
                <a:latin typeface="Book Antiqua"/>
                <a:cs typeface="Book Antiqua"/>
              </a:rPr>
              <a:t>В первую половину 17 века  вместо нее воздвигли 50-ти метровую</a:t>
            </a:r>
            <a:r>
              <a:rPr dirty="0" sz="1600" spc="-100">
                <a:solidFill>
                  <a:srgbClr val="151616"/>
                </a:solidFill>
                <a:latin typeface="Book Antiqua"/>
                <a:cs typeface="Book Antiqua"/>
              </a:rPr>
              <a:t> </a:t>
            </a:r>
            <a:r>
              <a:rPr dirty="0" sz="1600">
                <a:solidFill>
                  <a:srgbClr val="151616"/>
                </a:solidFill>
                <a:latin typeface="Book Antiqua"/>
                <a:cs typeface="Book Antiqua"/>
              </a:rPr>
              <a:t>пятиярусную  колокольню из белого кирпича, очень  напоминающую колокольню Ивана Великого в  Москве и немного уступающую по высоте Башне  Сююмбике.</a:t>
            </a:r>
            <a:endParaRPr sz="1600">
              <a:latin typeface="Book Antiqua"/>
              <a:cs typeface="Book Antiqua"/>
            </a:endParaRPr>
          </a:p>
        </p:txBody>
      </p:sp>
      <p:grpSp>
        <p:nvGrpSpPr>
          <p:cNvPr id="6" name="object 6"/>
          <p:cNvGrpSpPr/>
          <p:nvPr/>
        </p:nvGrpSpPr>
        <p:grpSpPr>
          <a:xfrm>
            <a:off x="5457731" y="342522"/>
            <a:ext cx="4813935" cy="6499225"/>
            <a:chOff x="5457731" y="342522"/>
            <a:chExt cx="4813935" cy="6499225"/>
          </a:xfrm>
        </p:grpSpPr>
        <p:pic>
          <p:nvPicPr>
            <p:cNvPr id="7" name="object 7"/>
            <p:cNvPicPr/>
            <p:nvPr/>
          </p:nvPicPr>
          <p:blipFill>
            <a:blip r:embed="rId2" cstate="print"/>
            <a:stretch>
              <a:fillRect/>
            </a:stretch>
          </p:blipFill>
          <p:spPr>
            <a:xfrm>
              <a:off x="5458063" y="342522"/>
              <a:ext cx="4813308" cy="3208873"/>
            </a:xfrm>
            <a:prstGeom prst="rect">
              <a:avLst/>
            </a:prstGeom>
          </p:spPr>
        </p:pic>
        <p:pic>
          <p:nvPicPr>
            <p:cNvPr id="8" name="object 8"/>
            <p:cNvPicPr/>
            <p:nvPr/>
          </p:nvPicPr>
          <p:blipFill>
            <a:blip r:embed="rId3" cstate="print"/>
            <a:stretch>
              <a:fillRect/>
            </a:stretch>
          </p:blipFill>
          <p:spPr>
            <a:xfrm>
              <a:off x="5457731" y="3674510"/>
              <a:ext cx="4812775" cy="3167156"/>
            </a:xfrm>
            <a:prstGeom prst="rect">
              <a:avLst/>
            </a:prstGeom>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4720" y="125390"/>
            <a:ext cx="10278110" cy="7208520"/>
            <a:chOff x="204720" y="125390"/>
            <a:chExt cx="10278110" cy="7208520"/>
          </a:xfrm>
        </p:grpSpPr>
        <p:sp>
          <p:nvSpPr>
            <p:cNvPr id="3" name="object 3"/>
            <p:cNvSpPr/>
            <p:nvPr/>
          </p:nvSpPr>
          <p:spPr>
            <a:xfrm>
              <a:off x="208530" y="129200"/>
              <a:ext cx="10270490" cy="7200900"/>
            </a:xfrm>
            <a:custGeom>
              <a:avLst/>
              <a:gdLst/>
              <a:ahLst/>
              <a:cxnLst/>
              <a:rect l="l" t="t" r="r" b="b"/>
              <a:pathLst>
                <a:path w="10270490" h="7200900">
                  <a:moveTo>
                    <a:pt x="10270091" y="0"/>
                  </a:moveTo>
                  <a:lnTo>
                    <a:pt x="0" y="0"/>
                  </a:lnTo>
                  <a:lnTo>
                    <a:pt x="0" y="7200564"/>
                  </a:lnTo>
                  <a:lnTo>
                    <a:pt x="10270091" y="7200564"/>
                  </a:lnTo>
                  <a:lnTo>
                    <a:pt x="10270091" y="0"/>
                  </a:lnTo>
                  <a:close/>
                </a:path>
              </a:pathLst>
            </a:custGeom>
            <a:solidFill>
              <a:srgbClr val="8DA9E0"/>
            </a:solidFill>
          </p:spPr>
          <p:txBody>
            <a:bodyPr wrap="square" lIns="0" tIns="0" rIns="0" bIns="0" rtlCol="0"/>
            <a:lstStyle/>
            <a:p/>
          </p:txBody>
        </p:sp>
        <p:sp>
          <p:nvSpPr>
            <p:cNvPr id="4" name="object 4"/>
            <p:cNvSpPr/>
            <p:nvPr/>
          </p:nvSpPr>
          <p:spPr>
            <a:xfrm>
              <a:off x="208530" y="129200"/>
              <a:ext cx="10270490" cy="7200900"/>
            </a:xfrm>
            <a:custGeom>
              <a:avLst/>
              <a:gdLst/>
              <a:ahLst/>
              <a:cxnLst/>
              <a:rect l="l" t="t" r="r" b="b"/>
              <a:pathLst>
                <a:path w="10270490" h="7200900">
                  <a:moveTo>
                    <a:pt x="0" y="0"/>
                  </a:moveTo>
                  <a:lnTo>
                    <a:pt x="10270091" y="0"/>
                  </a:lnTo>
                  <a:lnTo>
                    <a:pt x="10270091" y="7200564"/>
                  </a:lnTo>
                  <a:lnTo>
                    <a:pt x="0" y="7200564"/>
                  </a:lnTo>
                  <a:lnTo>
                    <a:pt x="0" y="0"/>
                  </a:lnTo>
                  <a:close/>
                </a:path>
              </a:pathLst>
            </a:custGeom>
            <a:ln w="7199">
              <a:solidFill>
                <a:srgbClr val="151616"/>
              </a:solidFill>
            </a:ln>
          </p:spPr>
          <p:txBody>
            <a:bodyPr wrap="square" lIns="0" tIns="0" rIns="0" bIns="0" rtlCol="0"/>
            <a:lstStyle/>
            <a:p/>
          </p:txBody>
        </p:sp>
        <p:pic>
          <p:nvPicPr>
            <p:cNvPr id="5" name="object 5"/>
            <p:cNvPicPr/>
            <p:nvPr/>
          </p:nvPicPr>
          <p:blipFill>
            <a:blip r:embed="rId2" cstate="print"/>
            <a:stretch>
              <a:fillRect/>
            </a:stretch>
          </p:blipFill>
          <p:spPr>
            <a:xfrm>
              <a:off x="469350" y="403885"/>
              <a:ext cx="4838037" cy="3530604"/>
            </a:xfrm>
            <a:prstGeom prst="rect">
              <a:avLst/>
            </a:prstGeom>
          </p:spPr>
        </p:pic>
      </p:grpSp>
      <p:sp>
        <p:nvSpPr>
          <p:cNvPr id="6" name="object 6"/>
          <p:cNvSpPr txBox="1"/>
          <p:nvPr/>
        </p:nvSpPr>
        <p:spPr>
          <a:xfrm>
            <a:off x="5594987" y="406526"/>
            <a:ext cx="4631690" cy="5685155"/>
          </a:xfrm>
          <a:prstGeom prst="rect">
            <a:avLst/>
          </a:prstGeom>
        </p:spPr>
        <p:txBody>
          <a:bodyPr wrap="square" lIns="0" tIns="3810" rIns="0" bIns="0" rtlCol="0" vert="horz">
            <a:spAutoFit/>
          </a:bodyPr>
          <a:lstStyle/>
          <a:p>
            <a:pPr marL="12700" marR="5080">
              <a:lnSpc>
                <a:spcPct val="103099"/>
              </a:lnSpc>
              <a:spcBef>
                <a:spcPts val="30"/>
              </a:spcBef>
            </a:pPr>
            <a:r>
              <a:rPr dirty="0" sz="1800">
                <a:solidFill>
                  <a:srgbClr val="151616"/>
                </a:solidFill>
                <a:latin typeface="Book Antiqua"/>
                <a:cs typeface="Book Antiqua"/>
              </a:rPr>
              <a:t>Внутри Благовещенского собора  располагаются </a:t>
            </a:r>
            <a:r>
              <a:rPr dirty="0" sz="1800" spc="-5" b="1">
                <a:solidFill>
                  <a:srgbClr val="151616"/>
                </a:solidFill>
                <a:latin typeface="Book Antiqua"/>
                <a:cs typeface="Book Antiqua"/>
              </a:rPr>
              <a:t>мощи Святого Гурия </a:t>
            </a:r>
            <a:r>
              <a:rPr dirty="0" sz="1800" spc="-5">
                <a:solidFill>
                  <a:srgbClr val="151616"/>
                </a:solidFill>
                <a:latin typeface="Book Antiqua"/>
                <a:cs typeface="Book Antiqua"/>
              </a:rPr>
              <a:t>—  </a:t>
            </a:r>
            <a:r>
              <a:rPr dirty="0" sz="1800">
                <a:solidFill>
                  <a:srgbClr val="151616"/>
                </a:solidFill>
                <a:latin typeface="Book Antiqua"/>
                <a:cs typeface="Book Antiqua"/>
              </a:rPr>
              <a:t>строителя и первосвятителя центрального  объёма. </a:t>
            </a:r>
            <a:r>
              <a:rPr dirty="0" sz="1800" b="1">
                <a:solidFill>
                  <a:srgbClr val="151616"/>
                </a:solidFill>
                <a:latin typeface="Book Antiqua"/>
                <a:cs typeface="Book Antiqua"/>
              </a:rPr>
              <a:t>Реконструкторам удалось очень  точно воссоздать историческое  убранство собора: </a:t>
            </a:r>
            <a:r>
              <a:rPr dirty="0" sz="1800">
                <a:solidFill>
                  <a:srgbClr val="151616"/>
                </a:solidFill>
                <a:latin typeface="Book Antiqua"/>
                <a:cs typeface="Book Antiqua"/>
              </a:rPr>
              <a:t>росписи, фрески,  резные элементы декора, иконостасы,  утварь, образа. Такое богатое  историческое наследие сподвигло</a:t>
            </a:r>
            <a:r>
              <a:rPr dirty="0" sz="1800" spc="-95">
                <a:solidFill>
                  <a:srgbClr val="151616"/>
                </a:solidFill>
                <a:latin typeface="Book Antiqua"/>
                <a:cs typeface="Book Antiqua"/>
              </a:rPr>
              <a:t> </a:t>
            </a:r>
            <a:r>
              <a:rPr dirty="0" sz="1800">
                <a:solidFill>
                  <a:srgbClr val="151616"/>
                </a:solidFill>
                <a:latin typeface="Book Antiqua"/>
                <a:cs typeface="Book Antiqua"/>
              </a:rPr>
              <a:t>открыть  в Благовещенском соборе музей  православного</a:t>
            </a:r>
            <a:r>
              <a:rPr dirty="0" sz="1800" spc="-5">
                <a:solidFill>
                  <a:srgbClr val="151616"/>
                </a:solidFill>
                <a:latin typeface="Book Antiqua"/>
                <a:cs typeface="Book Antiqua"/>
              </a:rPr>
              <a:t> </a:t>
            </a:r>
            <a:r>
              <a:rPr dirty="0" sz="1800">
                <a:solidFill>
                  <a:srgbClr val="151616"/>
                </a:solidFill>
                <a:latin typeface="Book Antiqua"/>
                <a:cs typeface="Book Antiqua"/>
              </a:rPr>
              <a:t>искусства.</a:t>
            </a:r>
            <a:endParaRPr sz="1800">
              <a:latin typeface="Book Antiqua"/>
              <a:cs typeface="Book Antiqua"/>
            </a:endParaRPr>
          </a:p>
          <a:p>
            <a:pPr>
              <a:lnSpc>
                <a:spcPct val="100000"/>
              </a:lnSpc>
            </a:pPr>
            <a:endParaRPr sz="1800">
              <a:latin typeface="Book Antiqua"/>
              <a:cs typeface="Book Antiqua"/>
            </a:endParaRPr>
          </a:p>
          <a:p>
            <a:pPr marL="12700" marR="143510">
              <a:lnSpc>
                <a:spcPct val="103600"/>
              </a:lnSpc>
            </a:pPr>
            <a:r>
              <a:rPr dirty="0" sz="1800">
                <a:solidFill>
                  <a:srgbClr val="151616"/>
                </a:solidFill>
                <a:latin typeface="Book Antiqua"/>
                <a:cs typeface="Book Antiqua"/>
              </a:rPr>
              <a:t>Множество частей и деталей храма уже  восстановлены, но ещё больше только  предстоит вернуть из глубин нашей  тяжёлой истории. Кажется, что эти  древние стены, подобно голограмме,  хранят на своей поверхности отпечаток  всех событий, что происходили вокруг.</a:t>
            </a:r>
            <a:r>
              <a:rPr dirty="0" sz="1800" spc="-100">
                <a:solidFill>
                  <a:srgbClr val="151616"/>
                </a:solidFill>
                <a:latin typeface="Book Antiqua"/>
                <a:cs typeface="Book Antiqua"/>
              </a:rPr>
              <a:t> </a:t>
            </a:r>
            <a:r>
              <a:rPr dirty="0" sz="1800">
                <a:solidFill>
                  <a:srgbClr val="151616"/>
                </a:solidFill>
                <a:latin typeface="Book Antiqua"/>
                <a:cs typeface="Book Antiqua"/>
              </a:rPr>
              <a:t>А  бурных событий было здесь в</a:t>
            </a:r>
            <a:r>
              <a:rPr dirty="0" sz="1800" spc="-50">
                <a:solidFill>
                  <a:srgbClr val="151616"/>
                </a:solidFill>
                <a:latin typeface="Book Antiqua"/>
                <a:cs typeface="Book Antiqua"/>
              </a:rPr>
              <a:t> </a:t>
            </a:r>
            <a:r>
              <a:rPr dirty="0" sz="1800">
                <a:solidFill>
                  <a:srgbClr val="151616"/>
                </a:solidFill>
                <a:latin typeface="Book Antiqua"/>
                <a:cs typeface="Book Antiqua"/>
              </a:rPr>
              <a:t>избытке.</a:t>
            </a:r>
            <a:endParaRPr sz="1800">
              <a:latin typeface="Book Antiqua"/>
              <a:cs typeface="Book Antiqua"/>
            </a:endParaRPr>
          </a:p>
        </p:txBody>
      </p:sp>
      <p:pic>
        <p:nvPicPr>
          <p:cNvPr id="7" name="object 7"/>
          <p:cNvPicPr/>
          <p:nvPr/>
        </p:nvPicPr>
        <p:blipFill>
          <a:blip r:embed="rId3" cstate="print"/>
          <a:stretch>
            <a:fillRect/>
          </a:stretch>
        </p:blipFill>
        <p:spPr>
          <a:xfrm>
            <a:off x="470086" y="4017804"/>
            <a:ext cx="4436321" cy="295754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2473" y="259112"/>
            <a:ext cx="10292818" cy="686187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190" y="176189"/>
            <a:ext cx="10278110" cy="7028180"/>
            <a:chOff x="212190" y="176189"/>
            <a:chExt cx="10278110" cy="7028180"/>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a:spLocks noGrp="1"/>
          </p:cNvSpPr>
          <p:nvPr>
            <p:ph type="title"/>
          </p:nvPr>
        </p:nvSpPr>
        <p:spPr>
          <a:xfrm>
            <a:off x="2709443" y="277385"/>
            <a:ext cx="5334000" cy="391160"/>
          </a:xfrm>
          <a:prstGeom prst="rect"/>
        </p:spPr>
        <p:txBody>
          <a:bodyPr wrap="square" lIns="0" tIns="12700" rIns="0" bIns="0" rtlCol="0" vert="horz">
            <a:spAutoFit/>
          </a:bodyPr>
          <a:lstStyle/>
          <a:p>
            <a:pPr marL="12700">
              <a:lnSpc>
                <a:spcPct val="100000"/>
              </a:lnSpc>
              <a:spcBef>
                <a:spcPts val="100"/>
              </a:spcBef>
            </a:pPr>
            <a:r>
              <a:rPr dirty="0" spc="-5"/>
              <a:t>XII—XIV века. Булгарская</a:t>
            </a:r>
            <a:r>
              <a:rPr dirty="0" spc="15"/>
              <a:t> </a:t>
            </a:r>
            <a:r>
              <a:rPr dirty="0"/>
              <a:t>крепость</a:t>
            </a:r>
          </a:p>
        </p:txBody>
      </p:sp>
      <p:sp>
        <p:nvSpPr>
          <p:cNvPr id="6" name="object 6"/>
          <p:cNvSpPr txBox="1"/>
          <p:nvPr/>
        </p:nvSpPr>
        <p:spPr>
          <a:xfrm>
            <a:off x="526154" y="652974"/>
            <a:ext cx="9701530" cy="4433570"/>
          </a:xfrm>
          <a:prstGeom prst="rect">
            <a:avLst/>
          </a:prstGeom>
        </p:spPr>
        <p:txBody>
          <a:bodyPr wrap="square" lIns="0" tIns="1270" rIns="0" bIns="0" rtlCol="0" vert="horz">
            <a:spAutoFit/>
          </a:bodyPr>
          <a:lstStyle/>
          <a:p>
            <a:pPr algn="ctr" marL="12700" marR="5080">
              <a:lnSpc>
                <a:spcPct val="103600"/>
              </a:lnSpc>
              <a:spcBef>
                <a:spcPts val="10"/>
              </a:spcBef>
            </a:pPr>
            <a:r>
              <a:rPr dirty="0" sz="2000">
                <a:solidFill>
                  <a:srgbClr val="151616"/>
                </a:solidFill>
                <a:latin typeface="Book Antiqua"/>
                <a:cs typeface="Book Antiqua"/>
              </a:rPr>
              <a:t>Самые ранние археологические находки были обнаружены в северной части  кремля, там где находилось древнейшее булгарское поселение и позднее,  крепость Казанского ханства. Булгарское торговое поселение было укреплено  примерно в </a:t>
            </a:r>
            <a:r>
              <a:rPr dirty="0" sz="2000" b="1">
                <a:solidFill>
                  <a:srgbClr val="151616"/>
                </a:solidFill>
                <a:latin typeface="Book Antiqua"/>
                <a:cs typeface="Book Antiqua"/>
              </a:rPr>
              <a:t>X - </a:t>
            </a:r>
            <a:r>
              <a:rPr dirty="0" sz="2000" spc="-5" b="1">
                <a:solidFill>
                  <a:srgbClr val="151616"/>
                </a:solidFill>
                <a:latin typeface="Book Antiqua"/>
                <a:cs typeface="Book Antiqua"/>
              </a:rPr>
              <a:t>XII </a:t>
            </a:r>
            <a:r>
              <a:rPr dirty="0" sz="2000" b="1">
                <a:solidFill>
                  <a:srgbClr val="151616"/>
                </a:solidFill>
                <a:latin typeface="Book Antiqua"/>
                <a:cs typeface="Book Antiqua"/>
              </a:rPr>
              <a:t>веках. </a:t>
            </a:r>
            <a:r>
              <a:rPr dirty="0" sz="2000">
                <a:solidFill>
                  <a:srgbClr val="151616"/>
                </a:solidFill>
                <a:latin typeface="Book Antiqua"/>
                <a:cs typeface="Book Antiqua"/>
              </a:rPr>
              <a:t>Каменные стены были возведены примерно в </a:t>
            </a:r>
            <a:r>
              <a:rPr dirty="0" sz="2000" spc="-5">
                <a:solidFill>
                  <a:srgbClr val="151616"/>
                </a:solidFill>
                <a:latin typeface="Book Antiqua"/>
                <a:cs typeface="Book Antiqua"/>
              </a:rPr>
              <a:t>XV </a:t>
            </a:r>
            <a:r>
              <a:rPr dirty="0" sz="2000">
                <a:solidFill>
                  <a:srgbClr val="151616"/>
                </a:solidFill>
                <a:latin typeface="Book Antiqua"/>
                <a:cs typeface="Book Antiqua"/>
              </a:rPr>
              <a:t>или</a:t>
            </a:r>
            <a:r>
              <a:rPr dirty="0" sz="2000" spc="-65">
                <a:solidFill>
                  <a:srgbClr val="151616"/>
                </a:solidFill>
                <a:latin typeface="Book Antiqua"/>
                <a:cs typeface="Book Antiqua"/>
              </a:rPr>
              <a:t> </a:t>
            </a:r>
            <a:r>
              <a:rPr dirty="0" sz="2000">
                <a:solidFill>
                  <a:srgbClr val="151616"/>
                </a:solidFill>
                <a:latin typeface="Book Antiqua"/>
                <a:cs typeface="Book Antiqua"/>
              </a:rPr>
              <a:t>в  XVI веке, после реконструкции кремля по </a:t>
            </a:r>
            <a:r>
              <a:rPr dirty="0" sz="2000" spc="-5">
                <a:solidFill>
                  <a:srgbClr val="151616"/>
                </a:solidFill>
                <a:latin typeface="Book Antiqua"/>
                <a:cs typeface="Book Antiqua"/>
              </a:rPr>
              <a:t>указу </a:t>
            </a:r>
            <a:r>
              <a:rPr dirty="0" sz="2000">
                <a:solidFill>
                  <a:srgbClr val="151616"/>
                </a:solidFill>
                <a:latin typeface="Book Antiqua"/>
                <a:cs typeface="Book Antiqua"/>
              </a:rPr>
              <a:t>Ивана Грозного псковскими  зодчими.</a:t>
            </a:r>
            <a:endParaRPr sz="2000">
              <a:latin typeface="Book Antiqua"/>
              <a:cs typeface="Book Antiqua"/>
            </a:endParaRPr>
          </a:p>
          <a:p>
            <a:pPr algn="ctr" marL="83185" marR="75565">
              <a:lnSpc>
                <a:spcPts val="2490"/>
              </a:lnSpc>
              <a:spcBef>
                <a:spcPts val="95"/>
              </a:spcBef>
            </a:pPr>
            <a:r>
              <a:rPr dirty="0" sz="2000">
                <a:solidFill>
                  <a:srgbClr val="151616"/>
                </a:solidFill>
                <a:latin typeface="Book Antiqua"/>
                <a:cs typeface="Book Antiqua"/>
              </a:rPr>
              <a:t>Со 2-й половины XIII века до 1-й половины </a:t>
            </a:r>
            <a:r>
              <a:rPr dirty="0" sz="2000" spc="-5">
                <a:solidFill>
                  <a:srgbClr val="151616"/>
                </a:solidFill>
                <a:latin typeface="Book Antiqua"/>
                <a:cs typeface="Book Antiqua"/>
              </a:rPr>
              <a:t>XV </a:t>
            </a:r>
            <a:r>
              <a:rPr dirty="0" sz="2000">
                <a:solidFill>
                  <a:srgbClr val="151616"/>
                </a:solidFill>
                <a:latin typeface="Book Antiqua"/>
                <a:cs typeface="Book Antiqua"/>
              </a:rPr>
              <a:t>века кремль превращается в  центр Казанского княжества </a:t>
            </a:r>
            <a:r>
              <a:rPr dirty="0" sz="2000" spc="-5" b="1">
                <a:solidFill>
                  <a:srgbClr val="151616"/>
                </a:solidFill>
                <a:latin typeface="Book Antiqua"/>
                <a:cs typeface="Book Antiqua"/>
              </a:rPr>
              <a:t>в </a:t>
            </a:r>
            <a:r>
              <a:rPr dirty="0" sz="2000" b="1">
                <a:solidFill>
                  <a:srgbClr val="151616"/>
                </a:solidFill>
                <a:latin typeface="Book Antiqua"/>
                <a:cs typeface="Book Antiqua"/>
              </a:rPr>
              <a:t>составе Золотой </a:t>
            </a:r>
            <a:r>
              <a:rPr dirty="0" sz="2000" spc="-5" b="1">
                <a:solidFill>
                  <a:srgbClr val="151616"/>
                </a:solidFill>
                <a:latin typeface="Book Antiqua"/>
                <a:cs typeface="Book Antiqua"/>
              </a:rPr>
              <a:t>Орды</a:t>
            </a:r>
            <a:r>
              <a:rPr dirty="0" sz="2000" spc="-5">
                <a:solidFill>
                  <a:srgbClr val="151616"/>
                </a:solidFill>
                <a:latin typeface="Book Antiqua"/>
                <a:cs typeface="Book Antiqua"/>
              </a:rPr>
              <a:t>: </a:t>
            </a:r>
            <a:r>
              <a:rPr dirty="0" sz="2000">
                <a:solidFill>
                  <a:srgbClr val="151616"/>
                </a:solidFill>
                <a:latin typeface="Book Antiqua"/>
                <a:cs typeface="Book Antiqua"/>
              </a:rPr>
              <a:t>в 1236 году монгольские  орды во главе с </a:t>
            </a:r>
            <a:r>
              <a:rPr dirty="0" sz="2000" b="1">
                <a:solidFill>
                  <a:srgbClr val="151616"/>
                </a:solidFill>
                <a:latin typeface="Book Antiqua"/>
                <a:cs typeface="Book Antiqua"/>
              </a:rPr>
              <a:t>Батыем </a:t>
            </a:r>
            <a:r>
              <a:rPr dirty="0" sz="2000">
                <a:solidFill>
                  <a:srgbClr val="151616"/>
                </a:solidFill>
                <a:latin typeface="Book Antiqua"/>
                <a:cs typeface="Book Antiqua"/>
              </a:rPr>
              <a:t>вторглись в пределы Волжской Булгарии и разорили  столицу, а в 1240 году Булгария, как и русские княжества, окончательно  оказалась в подчинении Золотой Орды. Часть булгар бежала в районы</a:t>
            </a:r>
            <a:r>
              <a:rPr dirty="0" sz="2000" spc="-95">
                <a:solidFill>
                  <a:srgbClr val="151616"/>
                </a:solidFill>
                <a:latin typeface="Book Antiqua"/>
                <a:cs typeface="Book Antiqua"/>
              </a:rPr>
              <a:t> </a:t>
            </a:r>
            <a:r>
              <a:rPr dirty="0" sz="2000">
                <a:solidFill>
                  <a:srgbClr val="151616"/>
                </a:solidFill>
                <a:latin typeface="Book Antiqua"/>
                <a:cs typeface="Book Antiqua"/>
              </a:rPr>
              <a:t>Казанки  и основали Иске-Казань, город в 45 километрах от Казани. </a:t>
            </a:r>
            <a:r>
              <a:rPr dirty="0" sz="2000" b="1">
                <a:solidFill>
                  <a:srgbClr val="151616"/>
                </a:solidFill>
                <a:latin typeface="Book Antiqua"/>
                <a:cs typeface="Book Antiqua"/>
              </a:rPr>
              <a:t>В 1370 </a:t>
            </a:r>
            <a:r>
              <a:rPr dirty="0" sz="2000" spc="-5" b="1">
                <a:solidFill>
                  <a:srgbClr val="151616"/>
                </a:solidFill>
                <a:latin typeface="Book Antiqua"/>
                <a:cs typeface="Book Antiqua"/>
              </a:rPr>
              <a:t>году  </a:t>
            </a:r>
            <a:r>
              <a:rPr dirty="0" sz="2000">
                <a:solidFill>
                  <a:srgbClr val="151616"/>
                </a:solidFill>
                <a:latin typeface="Book Antiqua"/>
                <a:cs typeface="Book Antiqua"/>
              </a:rPr>
              <a:t>булгарский </a:t>
            </a:r>
            <a:r>
              <a:rPr dirty="0" sz="2000" b="1">
                <a:solidFill>
                  <a:srgbClr val="151616"/>
                </a:solidFill>
                <a:latin typeface="Book Antiqua"/>
                <a:cs typeface="Book Antiqua"/>
              </a:rPr>
              <a:t>князь Хасан </a:t>
            </a:r>
            <a:r>
              <a:rPr dirty="0" sz="2000">
                <a:solidFill>
                  <a:srgbClr val="151616"/>
                </a:solidFill>
                <a:latin typeface="Book Antiqua"/>
                <a:cs typeface="Book Antiqua"/>
              </a:rPr>
              <a:t>заложил основу крепости на месте современного  Казанского кремля, служившей резиденцией булгарских князей до 1445</a:t>
            </a:r>
            <a:r>
              <a:rPr dirty="0" sz="2000" spc="-65">
                <a:solidFill>
                  <a:srgbClr val="151616"/>
                </a:solidFill>
                <a:latin typeface="Book Antiqua"/>
                <a:cs typeface="Book Antiqua"/>
              </a:rPr>
              <a:t> </a:t>
            </a:r>
            <a:r>
              <a:rPr dirty="0" sz="2000">
                <a:solidFill>
                  <a:srgbClr val="151616"/>
                </a:solidFill>
                <a:latin typeface="Book Antiqua"/>
                <a:cs typeface="Book Antiqua"/>
              </a:rPr>
              <a:t>года.</a:t>
            </a:r>
            <a:endParaRPr sz="2000">
              <a:latin typeface="Book Antiqua"/>
              <a:cs typeface="Book Antiqua"/>
            </a:endParaRPr>
          </a:p>
        </p:txBody>
      </p:sp>
      <p:pic>
        <p:nvPicPr>
          <p:cNvPr id="7" name="object 7"/>
          <p:cNvPicPr/>
          <p:nvPr/>
        </p:nvPicPr>
        <p:blipFill>
          <a:blip r:embed="rId2" cstate="print"/>
          <a:stretch>
            <a:fillRect/>
          </a:stretch>
        </p:blipFill>
        <p:spPr>
          <a:xfrm>
            <a:off x="2569371" y="5152178"/>
            <a:ext cx="5698124" cy="186850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190" y="176189"/>
            <a:ext cx="10278110" cy="7028180"/>
            <a:chOff x="212190" y="176189"/>
            <a:chExt cx="10278110" cy="7028180"/>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pic>
          <p:nvPicPr>
            <p:cNvPr id="5" name="object 5"/>
            <p:cNvPicPr/>
            <p:nvPr/>
          </p:nvPicPr>
          <p:blipFill>
            <a:blip r:embed="rId2" cstate="print"/>
            <a:stretch>
              <a:fillRect/>
            </a:stretch>
          </p:blipFill>
          <p:spPr>
            <a:xfrm>
              <a:off x="630708" y="775591"/>
              <a:ext cx="9563886" cy="3346580"/>
            </a:xfrm>
            <a:prstGeom prst="rect">
              <a:avLst/>
            </a:prstGeom>
          </p:spPr>
        </p:pic>
      </p:grpSp>
      <p:sp>
        <p:nvSpPr>
          <p:cNvPr id="6" name="object 6"/>
          <p:cNvSpPr txBox="1">
            <a:spLocks noGrp="1"/>
          </p:cNvSpPr>
          <p:nvPr>
            <p:ph type="title"/>
          </p:nvPr>
        </p:nvSpPr>
        <p:spPr>
          <a:xfrm>
            <a:off x="1579197" y="288117"/>
            <a:ext cx="7647940" cy="391160"/>
          </a:xfrm>
          <a:prstGeom prst="rect"/>
        </p:spPr>
        <p:txBody>
          <a:bodyPr wrap="square" lIns="0" tIns="12700" rIns="0" bIns="0" rtlCol="0" vert="horz">
            <a:spAutoFit/>
          </a:bodyPr>
          <a:lstStyle/>
          <a:p>
            <a:pPr marL="12700">
              <a:lnSpc>
                <a:spcPct val="100000"/>
              </a:lnSpc>
              <a:spcBef>
                <a:spcPts val="100"/>
              </a:spcBef>
            </a:pPr>
            <a:r>
              <a:rPr dirty="0"/>
              <a:t>XV — первая половина XVI века. Ханская</a:t>
            </a:r>
            <a:r>
              <a:rPr dirty="0" spc="-95"/>
              <a:t> </a:t>
            </a:r>
            <a:r>
              <a:rPr dirty="0"/>
              <a:t>крепость</a:t>
            </a:r>
          </a:p>
        </p:txBody>
      </p:sp>
      <p:grpSp>
        <p:nvGrpSpPr>
          <p:cNvPr id="7" name="object 7"/>
          <p:cNvGrpSpPr/>
          <p:nvPr/>
        </p:nvGrpSpPr>
        <p:grpSpPr>
          <a:xfrm>
            <a:off x="676841" y="4188612"/>
            <a:ext cx="9351645" cy="2627630"/>
            <a:chOff x="676841" y="4188612"/>
            <a:chExt cx="9351645" cy="2627630"/>
          </a:xfrm>
        </p:grpSpPr>
        <p:pic>
          <p:nvPicPr>
            <p:cNvPr id="8" name="object 8"/>
            <p:cNvPicPr/>
            <p:nvPr/>
          </p:nvPicPr>
          <p:blipFill>
            <a:blip r:embed="rId3" cstate="print"/>
            <a:stretch>
              <a:fillRect/>
            </a:stretch>
          </p:blipFill>
          <p:spPr>
            <a:xfrm>
              <a:off x="676841" y="4188612"/>
              <a:ext cx="4616113" cy="2627337"/>
            </a:xfrm>
            <a:prstGeom prst="rect">
              <a:avLst/>
            </a:prstGeom>
          </p:spPr>
        </p:pic>
        <p:pic>
          <p:nvPicPr>
            <p:cNvPr id="9" name="object 9"/>
            <p:cNvPicPr/>
            <p:nvPr/>
          </p:nvPicPr>
          <p:blipFill>
            <a:blip r:embed="rId4" cstate="print"/>
            <a:stretch>
              <a:fillRect/>
            </a:stretch>
          </p:blipFill>
          <p:spPr>
            <a:xfrm>
              <a:off x="5434077" y="4189360"/>
              <a:ext cx="4593785" cy="2090171"/>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190" y="176189"/>
            <a:ext cx="10278110" cy="7028180"/>
            <a:chOff x="212190" y="176189"/>
            <a:chExt cx="10278110" cy="7028180"/>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435550" y="456912"/>
            <a:ext cx="9753600" cy="2856865"/>
          </a:xfrm>
          <a:prstGeom prst="rect">
            <a:avLst/>
          </a:prstGeom>
        </p:spPr>
        <p:txBody>
          <a:bodyPr wrap="square" lIns="0" tIns="2540" rIns="0" bIns="0" rtlCol="0" vert="horz">
            <a:spAutoFit/>
          </a:bodyPr>
          <a:lstStyle/>
          <a:p>
            <a:pPr marL="12700" marR="19685">
              <a:lnSpc>
                <a:spcPct val="103600"/>
              </a:lnSpc>
              <a:spcBef>
                <a:spcPts val="20"/>
              </a:spcBef>
            </a:pPr>
            <a:r>
              <a:rPr dirty="0" sz="1800">
                <a:solidFill>
                  <a:srgbClr val="151616"/>
                </a:solidFill>
                <a:latin typeface="Book Antiqua"/>
                <a:cs typeface="Book Antiqua"/>
              </a:rPr>
              <a:t>Соборная мечеть имела, по преданию, 8 минаретов, при мечетях находились медресе и  мавзолеи. Есть все основания полагать, что внешний облик мечетей был сходен с  каменными строениями того же времени в Касимове и Булгаре, где гладкие плоскости  стен контрастируют с изящными резными и керамическими вставками элементов</a:t>
            </a:r>
            <a:r>
              <a:rPr dirty="0" sz="1800" spc="-95">
                <a:solidFill>
                  <a:srgbClr val="151616"/>
                </a:solidFill>
                <a:latin typeface="Book Antiqua"/>
                <a:cs typeface="Book Antiqua"/>
              </a:rPr>
              <a:t> </a:t>
            </a:r>
            <a:r>
              <a:rPr dirty="0" sz="1800">
                <a:solidFill>
                  <a:srgbClr val="151616"/>
                </a:solidFill>
                <a:latin typeface="Book Antiqua"/>
                <a:cs typeface="Book Antiqua"/>
              </a:rPr>
              <a:t>декора.  Также известно о нахождении внутри Кремля мечети Нур-Али (ближе к современной  Тайницкой башне) и, возможно, Отучевой</a:t>
            </a:r>
            <a:r>
              <a:rPr dirty="0" sz="1800" spc="-10">
                <a:solidFill>
                  <a:srgbClr val="151616"/>
                </a:solidFill>
                <a:latin typeface="Book Antiqua"/>
                <a:cs typeface="Book Antiqua"/>
              </a:rPr>
              <a:t> </a:t>
            </a:r>
            <a:r>
              <a:rPr dirty="0" sz="1800">
                <a:solidFill>
                  <a:srgbClr val="151616"/>
                </a:solidFill>
                <a:latin typeface="Book Antiqua"/>
                <a:cs typeface="Book Antiqua"/>
              </a:rPr>
              <a:t>мечети.</a:t>
            </a:r>
            <a:endParaRPr sz="1800">
              <a:latin typeface="Book Antiqua"/>
              <a:cs typeface="Book Antiqua"/>
            </a:endParaRPr>
          </a:p>
          <a:p>
            <a:pPr>
              <a:lnSpc>
                <a:spcPct val="100000"/>
              </a:lnSpc>
            </a:pPr>
            <a:endParaRPr sz="1800">
              <a:latin typeface="Book Antiqua"/>
              <a:cs typeface="Book Antiqua"/>
            </a:endParaRPr>
          </a:p>
          <a:p>
            <a:pPr marL="12700" marR="5080">
              <a:lnSpc>
                <a:spcPct val="103600"/>
              </a:lnSpc>
            </a:pPr>
            <a:r>
              <a:rPr dirty="0" sz="1800">
                <a:solidFill>
                  <a:srgbClr val="151616"/>
                </a:solidFill>
                <a:latin typeface="Book Antiqua"/>
                <a:cs typeface="Book Antiqua"/>
              </a:rPr>
              <a:t>Тезицкий ров отделял ханскую цитадель от южной части, где застройка была</a:t>
            </a:r>
            <a:r>
              <a:rPr dirty="0" sz="1800" spc="-95">
                <a:solidFill>
                  <a:srgbClr val="151616"/>
                </a:solidFill>
                <a:latin typeface="Book Antiqua"/>
                <a:cs typeface="Book Antiqua"/>
              </a:rPr>
              <a:t> </a:t>
            </a:r>
            <a:r>
              <a:rPr dirty="0" sz="1800">
                <a:solidFill>
                  <a:srgbClr val="151616"/>
                </a:solidFill>
                <a:latin typeface="Book Antiqua"/>
                <a:cs typeface="Book Antiqua"/>
              </a:rPr>
              <a:t>деревянной.  Здесь селились приближённые хана и находилось кладбище. За крепостными стенами на  правом берегу Булака находились Даировы</a:t>
            </a:r>
            <a:r>
              <a:rPr dirty="0" sz="1800" spc="-10">
                <a:solidFill>
                  <a:srgbClr val="151616"/>
                </a:solidFill>
                <a:latin typeface="Book Antiqua"/>
                <a:cs typeface="Book Antiqua"/>
              </a:rPr>
              <a:t> </a:t>
            </a:r>
            <a:r>
              <a:rPr dirty="0" sz="1800">
                <a:solidFill>
                  <a:srgbClr val="151616"/>
                </a:solidFill>
                <a:latin typeface="Book Antiqua"/>
                <a:cs typeface="Book Antiqua"/>
              </a:rPr>
              <a:t>бани.</a:t>
            </a:r>
            <a:endParaRPr sz="1800">
              <a:latin typeface="Book Antiqua"/>
              <a:cs typeface="Book Antiqua"/>
            </a:endParaRPr>
          </a:p>
        </p:txBody>
      </p:sp>
      <p:grpSp>
        <p:nvGrpSpPr>
          <p:cNvPr id="6" name="object 6"/>
          <p:cNvGrpSpPr/>
          <p:nvPr/>
        </p:nvGrpSpPr>
        <p:grpSpPr>
          <a:xfrm>
            <a:off x="418398" y="3510711"/>
            <a:ext cx="9770745" cy="3380104"/>
            <a:chOff x="418398" y="3510711"/>
            <a:chExt cx="9770745" cy="3380104"/>
          </a:xfrm>
        </p:grpSpPr>
        <p:pic>
          <p:nvPicPr>
            <p:cNvPr id="7" name="object 7"/>
            <p:cNvPicPr/>
            <p:nvPr/>
          </p:nvPicPr>
          <p:blipFill>
            <a:blip r:embed="rId2" cstate="print"/>
            <a:stretch>
              <a:fillRect/>
            </a:stretch>
          </p:blipFill>
          <p:spPr>
            <a:xfrm>
              <a:off x="418398" y="3510711"/>
              <a:ext cx="5042178" cy="3379836"/>
            </a:xfrm>
            <a:prstGeom prst="rect">
              <a:avLst/>
            </a:prstGeom>
          </p:spPr>
        </p:pic>
        <p:pic>
          <p:nvPicPr>
            <p:cNvPr id="8" name="object 8"/>
            <p:cNvPicPr/>
            <p:nvPr/>
          </p:nvPicPr>
          <p:blipFill>
            <a:blip r:embed="rId3" cstate="print"/>
            <a:stretch>
              <a:fillRect/>
            </a:stretch>
          </p:blipFill>
          <p:spPr>
            <a:xfrm>
              <a:off x="5560869" y="3511302"/>
              <a:ext cx="4627683" cy="3107293"/>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400" y="176399"/>
            <a:ext cx="10277475" cy="7027545"/>
            <a:chOff x="212400" y="176399"/>
            <a:chExt cx="10277475" cy="7027545"/>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sp>
          <p:nvSpPr>
            <p:cNvPr id="5" name="object 5"/>
            <p:cNvSpPr/>
            <p:nvPr/>
          </p:nvSpPr>
          <p:spPr>
            <a:xfrm>
              <a:off x="396820" y="409701"/>
              <a:ext cx="9909810" cy="5600700"/>
            </a:xfrm>
            <a:custGeom>
              <a:avLst/>
              <a:gdLst/>
              <a:ahLst/>
              <a:cxnLst/>
              <a:rect l="l" t="t" r="r" b="b"/>
              <a:pathLst>
                <a:path w="9909810" h="5600700">
                  <a:moveTo>
                    <a:pt x="9909421" y="0"/>
                  </a:moveTo>
                  <a:lnTo>
                    <a:pt x="0" y="0"/>
                  </a:lnTo>
                  <a:lnTo>
                    <a:pt x="0" y="5600706"/>
                  </a:lnTo>
                  <a:lnTo>
                    <a:pt x="9909421" y="5600706"/>
                  </a:lnTo>
                  <a:lnTo>
                    <a:pt x="9909421" y="0"/>
                  </a:lnTo>
                  <a:close/>
                </a:path>
              </a:pathLst>
            </a:custGeom>
            <a:solidFill>
              <a:srgbClr val="C3D5F1"/>
            </a:solidFill>
          </p:spPr>
          <p:txBody>
            <a:bodyPr wrap="square" lIns="0" tIns="0" rIns="0" bIns="0" rtlCol="0"/>
            <a:lstStyle/>
            <a:p/>
          </p:txBody>
        </p:sp>
      </p:grpSp>
      <p:sp>
        <p:nvSpPr>
          <p:cNvPr id="6" name="object 6"/>
          <p:cNvSpPr txBox="1"/>
          <p:nvPr/>
        </p:nvSpPr>
        <p:spPr>
          <a:xfrm>
            <a:off x="509846" y="961282"/>
            <a:ext cx="9746615" cy="4783455"/>
          </a:xfrm>
          <a:prstGeom prst="rect">
            <a:avLst/>
          </a:prstGeom>
        </p:spPr>
        <p:txBody>
          <a:bodyPr wrap="square" lIns="0" tIns="2540" rIns="0" bIns="0" rtlCol="0" vert="horz">
            <a:spAutoFit/>
          </a:bodyPr>
          <a:lstStyle/>
          <a:p>
            <a:pPr marL="12700" marR="5080">
              <a:lnSpc>
                <a:spcPct val="103600"/>
              </a:lnSpc>
              <a:spcBef>
                <a:spcPts val="20"/>
              </a:spcBef>
            </a:pPr>
            <a:r>
              <a:rPr dirty="0" sz="1800">
                <a:solidFill>
                  <a:srgbClr val="151616"/>
                </a:solidFill>
                <a:latin typeface="Book Antiqua"/>
                <a:cs typeface="Book Antiqua"/>
              </a:rPr>
              <a:t>После осады Казани Иваном Грозным в 1552 году крепость лежала в руинах. Для  строительства нового белокаменного кремля </a:t>
            </a:r>
            <a:r>
              <a:rPr dirty="0" sz="1800" spc="-5">
                <a:solidFill>
                  <a:srgbClr val="151616"/>
                </a:solidFill>
                <a:latin typeface="Book Antiqua"/>
                <a:cs typeface="Book Antiqua"/>
              </a:rPr>
              <a:t>царь </a:t>
            </a:r>
            <a:r>
              <a:rPr dirty="0" sz="1800">
                <a:solidFill>
                  <a:srgbClr val="151616"/>
                </a:solidFill>
                <a:latin typeface="Book Antiqua"/>
                <a:cs typeface="Book Antiqua"/>
              </a:rPr>
              <a:t>призвал псковских зодчих </a:t>
            </a:r>
            <a:r>
              <a:rPr dirty="0" sz="1800" b="1">
                <a:solidFill>
                  <a:srgbClr val="151616"/>
                </a:solidFill>
                <a:latin typeface="Book Antiqua"/>
                <a:cs typeface="Book Antiqua"/>
              </a:rPr>
              <a:t>Постника  Яковлева </a:t>
            </a:r>
            <a:r>
              <a:rPr dirty="0" sz="1800" spc="-5" b="1">
                <a:solidFill>
                  <a:srgbClr val="151616"/>
                </a:solidFill>
                <a:latin typeface="Book Antiqua"/>
                <a:cs typeface="Book Antiqua"/>
              </a:rPr>
              <a:t>и </a:t>
            </a:r>
            <a:r>
              <a:rPr dirty="0" sz="1800" b="1">
                <a:solidFill>
                  <a:srgbClr val="151616"/>
                </a:solidFill>
                <a:latin typeface="Book Antiqua"/>
                <a:cs typeface="Book Antiqua"/>
              </a:rPr>
              <a:t>Ивана Ширяя</a:t>
            </a:r>
            <a:r>
              <a:rPr dirty="0" sz="1800">
                <a:solidFill>
                  <a:srgbClr val="151616"/>
                </a:solidFill>
                <a:latin typeface="Book Antiqua"/>
                <a:cs typeface="Book Antiqua"/>
              </a:rPr>
              <a:t>. Крепость была значительно расширена, 6 башен (из 13)  построили из камня (пять были проездными), но в XVI веке удалось лишь на треть  заменить деревянные стены каменными и большую часть стен и башен кремля возвели</a:t>
            </a:r>
            <a:r>
              <a:rPr dirty="0" sz="1800" spc="-95">
                <a:solidFill>
                  <a:srgbClr val="151616"/>
                </a:solidFill>
                <a:latin typeface="Book Antiqua"/>
                <a:cs typeface="Book Antiqua"/>
              </a:rPr>
              <a:t> </a:t>
            </a:r>
            <a:r>
              <a:rPr dirty="0" sz="1800">
                <a:solidFill>
                  <a:srgbClr val="151616"/>
                </a:solidFill>
                <a:latin typeface="Book Antiqua"/>
                <a:cs typeface="Book Antiqua"/>
              </a:rPr>
              <a:t>из  дуба. Только в начале XVII века происходит окончательная замена деревянных  оборонительных сооружений Казанского кремля на</a:t>
            </a:r>
            <a:r>
              <a:rPr dirty="0" sz="1800" spc="-10">
                <a:solidFill>
                  <a:srgbClr val="151616"/>
                </a:solidFill>
                <a:latin typeface="Book Antiqua"/>
                <a:cs typeface="Book Antiqua"/>
              </a:rPr>
              <a:t> </a:t>
            </a:r>
            <a:r>
              <a:rPr dirty="0" sz="1800">
                <a:solidFill>
                  <a:srgbClr val="151616"/>
                </a:solidFill>
                <a:latin typeface="Book Antiqua"/>
                <a:cs typeface="Book Antiqua"/>
              </a:rPr>
              <a:t>каменные.</a:t>
            </a:r>
            <a:endParaRPr sz="1800">
              <a:latin typeface="Book Antiqua"/>
              <a:cs typeface="Book Antiqua"/>
            </a:endParaRPr>
          </a:p>
          <a:p>
            <a:pPr marL="12700" marR="45085">
              <a:lnSpc>
                <a:spcPct val="99300"/>
              </a:lnSpc>
              <a:spcBef>
                <a:spcPts val="95"/>
              </a:spcBef>
            </a:pPr>
            <a:r>
              <a:rPr dirty="0" sz="1800">
                <a:solidFill>
                  <a:srgbClr val="151616"/>
                </a:solidFill>
                <a:latin typeface="Book Antiqua"/>
                <a:cs typeface="Book Antiqua"/>
              </a:rPr>
              <a:t>Они построили и первые православные храмы Казанского кремля: </a:t>
            </a:r>
            <a:r>
              <a:rPr dirty="0" sz="1800" b="1">
                <a:solidFill>
                  <a:srgbClr val="151616"/>
                </a:solidFill>
                <a:latin typeface="Book Antiqua"/>
                <a:cs typeface="Book Antiqua"/>
              </a:rPr>
              <a:t>Благовещенский  собор, церковь святых Киприана </a:t>
            </a:r>
            <a:r>
              <a:rPr dirty="0" sz="1800" spc="-5" b="1">
                <a:solidFill>
                  <a:srgbClr val="151616"/>
                </a:solidFill>
                <a:latin typeface="Book Antiqua"/>
                <a:cs typeface="Book Antiqua"/>
              </a:rPr>
              <a:t>и </a:t>
            </a:r>
            <a:r>
              <a:rPr dirty="0" sz="1800" b="1">
                <a:solidFill>
                  <a:srgbClr val="151616"/>
                </a:solidFill>
                <a:latin typeface="Book Antiqua"/>
                <a:cs typeface="Book Antiqua"/>
              </a:rPr>
              <a:t>Иустины, церковь Дмитрия Солунского </a:t>
            </a:r>
            <a:r>
              <a:rPr dirty="0" sz="1800" spc="-5" b="1">
                <a:solidFill>
                  <a:srgbClr val="151616"/>
                </a:solidFill>
                <a:latin typeface="Book Antiqua"/>
                <a:cs typeface="Book Antiqua"/>
              </a:rPr>
              <a:t>у  </a:t>
            </a:r>
            <a:r>
              <a:rPr dirty="0" sz="1800" b="1">
                <a:solidFill>
                  <a:srgbClr val="151616"/>
                </a:solidFill>
                <a:latin typeface="Book Antiqua"/>
                <a:cs typeface="Book Antiqua"/>
              </a:rPr>
              <a:t>Дмитриевской башни, Спасская церковь </a:t>
            </a:r>
            <a:r>
              <a:rPr dirty="0" sz="1800" spc="-5" b="1">
                <a:solidFill>
                  <a:srgbClr val="151616"/>
                </a:solidFill>
                <a:latin typeface="Book Antiqua"/>
                <a:cs typeface="Book Antiqua"/>
              </a:rPr>
              <a:t>у </a:t>
            </a:r>
            <a:r>
              <a:rPr dirty="0" sz="1800" b="1">
                <a:solidFill>
                  <a:srgbClr val="151616"/>
                </a:solidFill>
                <a:latin typeface="Book Antiqua"/>
                <a:cs typeface="Book Antiqua"/>
              </a:rPr>
              <a:t>Спасской башни, а также два монастыря</a:t>
            </a:r>
            <a:r>
              <a:rPr dirty="0" sz="1800" spc="-95" b="1">
                <a:solidFill>
                  <a:srgbClr val="151616"/>
                </a:solidFill>
                <a:latin typeface="Book Antiqua"/>
                <a:cs typeface="Book Antiqua"/>
              </a:rPr>
              <a:t> </a:t>
            </a:r>
            <a:r>
              <a:rPr dirty="0" sz="1800" b="1">
                <a:solidFill>
                  <a:srgbClr val="151616"/>
                </a:solidFill>
                <a:latin typeface="Book Antiqua"/>
                <a:cs typeface="Book Antiqua"/>
              </a:rPr>
              <a:t>—  Троице-Сергиевский с деревянными Троицкой </a:t>
            </a:r>
            <a:r>
              <a:rPr dirty="0" sz="1800" spc="-5" b="1">
                <a:solidFill>
                  <a:srgbClr val="151616"/>
                </a:solidFill>
                <a:latin typeface="Book Antiqua"/>
                <a:cs typeface="Book Antiqua"/>
              </a:rPr>
              <a:t>и </a:t>
            </a:r>
            <a:r>
              <a:rPr dirty="0" sz="1800" b="1">
                <a:solidFill>
                  <a:srgbClr val="151616"/>
                </a:solidFill>
                <a:latin typeface="Book Antiqua"/>
                <a:cs typeface="Book Antiqua"/>
              </a:rPr>
              <a:t>Сергиевской церквями </a:t>
            </a:r>
            <a:r>
              <a:rPr dirty="0" sz="1800" spc="-5" b="1">
                <a:solidFill>
                  <a:srgbClr val="151616"/>
                </a:solidFill>
                <a:latin typeface="Book Antiqua"/>
                <a:cs typeface="Book Antiqua"/>
              </a:rPr>
              <a:t>и </a:t>
            </a:r>
            <a:r>
              <a:rPr dirty="0" sz="1800" b="1">
                <a:solidFill>
                  <a:srgbClr val="151616"/>
                </a:solidFill>
                <a:latin typeface="Book Antiqua"/>
                <a:cs typeface="Book Antiqua"/>
              </a:rPr>
              <a:t>Спасо-  Преображенский, с каменной церковью Николы Ратного, а также каменным, </a:t>
            </a:r>
            <a:r>
              <a:rPr dirty="0" sz="1800" spc="-5" b="1">
                <a:solidFill>
                  <a:srgbClr val="151616"/>
                </a:solidFill>
                <a:latin typeface="Book Antiqua"/>
                <a:cs typeface="Book Antiqua"/>
              </a:rPr>
              <a:t>из  </a:t>
            </a:r>
            <a:r>
              <a:rPr dirty="0" sz="1800" b="1">
                <a:solidFill>
                  <a:srgbClr val="151616"/>
                </a:solidFill>
                <a:latin typeface="Book Antiqua"/>
                <a:cs typeface="Book Antiqua"/>
              </a:rPr>
              <a:t>тёсаного известняка, подклетом деревянного </a:t>
            </a:r>
            <a:r>
              <a:rPr dirty="0" sz="1800" spc="-5" b="1">
                <a:solidFill>
                  <a:srgbClr val="151616"/>
                </a:solidFill>
                <a:latin typeface="Book Antiqua"/>
                <a:cs typeface="Book Antiqua"/>
              </a:rPr>
              <a:t>(в </a:t>
            </a:r>
            <a:r>
              <a:rPr dirty="0" sz="1800" b="1">
                <a:solidFill>
                  <a:srgbClr val="151616"/>
                </a:solidFill>
                <a:latin typeface="Book Antiqua"/>
                <a:cs typeface="Book Antiqua"/>
              </a:rPr>
              <a:t>XVI веке) Преображенского</a:t>
            </a:r>
            <a:r>
              <a:rPr dirty="0" sz="1800" spc="-50" b="1">
                <a:solidFill>
                  <a:srgbClr val="151616"/>
                </a:solidFill>
                <a:latin typeface="Book Antiqua"/>
                <a:cs typeface="Book Antiqua"/>
              </a:rPr>
              <a:t> </a:t>
            </a:r>
            <a:r>
              <a:rPr dirty="0" sz="1800" b="1">
                <a:solidFill>
                  <a:srgbClr val="151616"/>
                </a:solidFill>
                <a:latin typeface="Book Antiqua"/>
                <a:cs typeface="Book Antiqua"/>
              </a:rPr>
              <a:t>собора.</a:t>
            </a:r>
            <a:endParaRPr sz="1800">
              <a:latin typeface="Book Antiqua"/>
              <a:cs typeface="Book Antiqua"/>
            </a:endParaRPr>
          </a:p>
          <a:p>
            <a:pPr marL="12700" marR="146050">
              <a:lnSpc>
                <a:spcPts val="2240"/>
              </a:lnSpc>
              <a:spcBef>
                <a:spcPts val="50"/>
              </a:spcBef>
            </a:pPr>
            <a:r>
              <a:rPr dirty="0" sz="1800">
                <a:solidFill>
                  <a:srgbClr val="151616"/>
                </a:solidFill>
                <a:latin typeface="Book Antiqua"/>
                <a:cs typeface="Book Antiqua"/>
              </a:rPr>
              <a:t>Долгое время в Казанском кремле сохранялось пять каменных зданий ханского времени  (ханская мечеть, ханский дворец и мавзолеи), используемых в качестве складских  помещений для хранения оружия и боеприпасов, но со временем </a:t>
            </a:r>
            <a:r>
              <a:rPr dirty="0" sz="1800" spc="-5">
                <a:solidFill>
                  <a:srgbClr val="151616"/>
                </a:solidFill>
                <a:latin typeface="Book Antiqua"/>
                <a:cs typeface="Book Antiqua"/>
              </a:rPr>
              <a:t>за </a:t>
            </a:r>
            <a:r>
              <a:rPr dirty="0" sz="1800">
                <a:solidFill>
                  <a:srgbClr val="151616"/>
                </a:solidFill>
                <a:latin typeface="Book Antiqua"/>
                <a:cs typeface="Book Antiqua"/>
              </a:rPr>
              <a:t>ветхостью они</a:t>
            </a:r>
            <a:r>
              <a:rPr dirty="0" sz="1800" spc="-80">
                <a:solidFill>
                  <a:srgbClr val="151616"/>
                </a:solidFill>
                <a:latin typeface="Book Antiqua"/>
                <a:cs typeface="Book Antiqua"/>
              </a:rPr>
              <a:t> </a:t>
            </a:r>
            <a:r>
              <a:rPr dirty="0" sz="1800">
                <a:solidFill>
                  <a:srgbClr val="151616"/>
                </a:solidFill>
                <a:latin typeface="Book Antiqua"/>
                <a:cs typeface="Book Antiqua"/>
              </a:rPr>
              <a:t>были  разобраны.</a:t>
            </a:r>
            <a:endParaRPr sz="1800">
              <a:latin typeface="Book Antiqua"/>
              <a:cs typeface="Book Antiqua"/>
            </a:endParaRPr>
          </a:p>
        </p:txBody>
      </p:sp>
      <p:sp>
        <p:nvSpPr>
          <p:cNvPr id="7" name="object 7"/>
          <p:cNvSpPr txBox="1">
            <a:spLocks noGrp="1"/>
          </p:cNvSpPr>
          <p:nvPr>
            <p:ph type="title"/>
          </p:nvPr>
        </p:nvSpPr>
        <p:spPr>
          <a:xfrm>
            <a:off x="739729" y="409710"/>
            <a:ext cx="9204325" cy="391160"/>
          </a:xfrm>
          <a:prstGeom prst="rect"/>
        </p:spPr>
        <p:txBody>
          <a:bodyPr wrap="square" lIns="0" tIns="12700" rIns="0" bIns="0" rtlCol="0" vert="horz">
            <a:spAutoFit/>
          </a:bodyPr>
          <a:lstStyle/>
          <a:p>
            <a:pPr marL="12700">
              <a:lnSpc>
                <a:spcPct val="100000"/>
              </a:lnSpc>
              <a:spcBef>
                <a:spcPts val="100"/>
              </a:spcBef>
            </a:pPr>
            <a:r>
              <a:rPr dirty="0"/>
              <a:t>Вторая половина XVI века. Строительство каменного</a:t>
            </a:r>
            <a:r>
              <a:rPr dirty="0" spc="-100"/>
              <a:t> </a:t>
            </a:r>
            <a:r>
              <a:rPr dirty="0"/>
              <a:t>кремля</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190" y="176189"/>
            <a:ext cx="10278110" cy="7028180"/>
            <a:chOff x="212190" y="176189"/>
            <a:chExt cx="10278110" cy="7028180"/>
          </a:xfrm>
        </p:grpSpPr>
        <p:sp>
          <p:nvSpPr>
            <p:cNvPr id="3" name="object 3"/>
            <p:cNvSpPr/>
            <p:nvPr/>
          </p:nvSpPr>
          <p:spPr>
            <a:xfrm>
              <a:off x="216000" y="179999"/>
              <a:ext cx="10270490" cy="7020559"/>
            </a:xfrm>
            <a:custGeom>
              <a:avLst/>
              <a:gdLst/>
              <a:ahLst/>
              <a:cxnLst/>
              <a:rect l="l" t="t" r="r" b="b"/>
              <a:pathLst>
                <a:path w="10270490" h="7020559">
                  <a:moveTo>
                    <a:pt x="10270089" y="0"/>
                  </a:moveTo>
                  <a:lnTo>
                    <a:pt x="0" y="0"/>
                  </a:lnTo>
                  <a:lnTo>
                    <a:pt x="0" y="7019999"/>
                  </a:lnTo>
                  <a:lnTo>
                    <a:pt x="10270089" y="7019999"/>
                  </a:lnTo>
                  <a:lnTo>
                    <a:pt x="10270089" y="0"/>
                  </a:lnTo>
                  <a:close/>
                </a:path>
              </a:pathLst>
            </a:custGeom>
            <a:solidFill>
              <a:srgbClr val="8DA9E0"/>
            </a:solidFill>
          </p:spPr>
          <p:txBody>
            <a:bodyPr wrap="square" lIns="0" tIns="0" rIns="0" bIns="0" rtlCol="0"/>
            <a:lstStyle/>
            <a:p/>
          </p:txBody>
        </p:sp>
        <p:sp>
          <p:nvSpPr>
            <p:cNvPr id="4" name="object 4"/>
            <p:cNvSpPr/>
            <p:nvPr/>
          </p:nvSpPr>
          <p:spPr>
            <a:xfrm>
              <a:off x="216000" y="179999"/>
              <a:ext cx="10270490" cy="7020559"/>
            </a:xfrm>
            <a:custGeom>
              <a:avLst/>
              <a:gdLst/>
              <a:ahLst/>
              <a:cxnLst/>
              <a:rect l="l" t="t" r="r" b="b"/>
              <a:pathLst>
                <a:path w="10270490" h="7020559">
                  <a:moveTo>
                    <a:pt x="0" y="0"/>
                  </a:moveTo>
                  <a:lnTo>
                    <a:pt x="10270089" y="0"/>
                  </a:lnTo>
                  <a:lnTo>
                    <a:pt x="10270089" y="7019999"/>
                  </a:lnTo>
                  <a:lnTo>
                    <a:pt x="0" y="7019999"/>
                  </a:lnTo>
                  <a:lnTo>
                    <a:pt x="0" y="0"/>
                  </a:lnTo>
                  <a:close/>
                </a:path>
              </a:pathLst>
            </a:custGeom>
            <a:ln w="7199">
              <a:solidFill>
                <a:srgbClr val="151616"/>
              </a:solidFill>
            </a:ln>
          </p:spPr>
          <p:txBody>
            <a:bodyPr wrap="square" lIns="0" tIns="0" rIns="0" bIns="0" rtlCol="0"/>
            <a:lstStyle/>
            <a:p/>
          </p:txBody>
        </p:sp>
      </p:grpSp>
      <p:sp>
        <p:nvSpPr>
          <p:cNvPr id="5" name="object 5"/>
          <p:cNvSpPr txBox="1"/>
          <p:nvPr/>
        </p:nvSpPr>
        <p:spPr>
          <a:xfrm>
            <a:off x="523829" y="522966"/>
            <a:ext cx="9715500" cy="1273175"/>
          </a:xfrm>
          <a:prstGeom prst="rect">
            <a:avLst/>
          </a:prstGeom>
        </p:spPr>
        <p:txBody>
          <a:bodyPr wrap="square" lIns="0" tIns="12700" rIns="0" bIns="0" rtlCol="0" vert="horz">
            <a:spAutoFit/>
          </a:bodyPr>
          <a:lstStyle/>
          <a:p>
            <a:pPr algn="ctr" marR="121285">
              <a:lnSpc>
                <a:spcPct val="100000"/>
              </a:lnSpc>
              <a:spcBef>
                <a:spcPts val="100"/>
              </a:spcBef>
            </a:pPr>
            <a:r>
              <a:rPr dirty="0" sz="2000" spc="-5" b="1">
                <a:solidFill>
                  <a:srgbClr val="151616"/>
                </a:solidFill>
                <a:latin typeface="Book Antiqua"/>
                <a:cs typeface="Book Antiqua"/>
              </a:rPr>
              <a:t>XVII век</a:t>
            </a:r>
            <a:endParaRPr sz="2000">
              <a:latin typeface="Book Antiqua"/>
              <a:cs typeface="Book Antiqua"/>
            </a:endParaRPr>
          </a:p>
          <a:p>
            <a:pPr marL="12700" marR="5080">
              <a:lnSpc>
                <a:spcPts val="2490"/>
              </a:lnSpc>
              <a:spcBef>
                <a:spcPts val="60"/>
              </a:spcBef>
            </a:pPr>
            <a:r>
              <a:rPr dirty="0" sz="2000">
                <a:solidFill>
                  <a:srgbClr val="151616"/>
                </a:solidFill>
                <a:latin typeface="Book Antiqua"/>
                <a:cs typeface="Book Antiqua"/>
              </a:rPr>
              <a:t>После пожара 1672 года в кремле началось кирпичное строительство, ряд</a:t>
            </a:r>
            <a:r>
              <a:rPr dirty="0" sz="2000" spc="-95">
                <a:solidFill>
                  <a:srgbClr val="151616"/>
                </a:solidFill>
                <a:latin typeface="Book Antiqua"/>
                <a:cs typeface="Book Antiqua"/>
              </a:rPr>
              <a:t> </a:t>
            </a:r>
            <a:r>
              <a:rPr dirty="0" sz="2000">
                <a:solidFill>
                  <a:srgbClr val="151616"/>
                </a:solidFill>
                <a:latin typeface="Book Antiqua"/>
                <a:cs typeface="Book Antiqua"/>
              </a:rPr>
              <a:t>башен,  в том числе Спасская, были значительно перестроены московскими (судя по  стилистическим критериям)</a:t>
            </a:r>
            <a:r>
              <a:rPr dirty="0" sz="2000" spc="-5">
                <a:solidFill>
                  <a:srgbClr val="151616"/>
                </a:solidFill>
                <a:latin typeface="Book Antiqua"/>
                <a:cs typeface="Book Antiqua"/>
              </a:rPr>
              <a:t> </a:t>
            </a:r>
            <a:r>
              <a:rPr dirty="0" sz="2000">
                <a:solidFill>
                  <a:srgbClr val="151616"/>
                </a:solidFill>
                <a:latin typeface="Book Antiqua"/>
                <a:cs typeface="Book Antiqua"/>
              </a:rPr>
              <a:t>зодчими.</a:t>
            </a:r>
            <a:endParaRPr sz="2000">
              <a:latin typeface="Book Antiqua"/>
              <a:cs typeface="Book Antiqua"/>
            </a:endParaRPr>
          </a:p>
        </p:txBody>
      </p:sp>
      <p:pic>
        <p:nvPicPr>
          <p:cNvPr id="6" name="object 6"/>
          <p:cNvPicPr/>
          <p:nvPr/>
        </p:nvPicPr>
        <p:blipFill>
          <a:blip r:embed="rId2" cstate="print"/>
          <a:stretch>
            <a:fillRect/>
          </a:stretch>
        </p:blipFill>
        <p:spPr>
          <a:xfrm>
            <a:off x="671752" y="2239487"/>
            <a:ext cx="9394658" cy="331959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PresentationFormat>On-screen Show (4:3)</PresentationFormat>
  <ScaleCrop>false</ScaleCrop>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Анна</dc:creator>
  <dc:title>История искусств практика.cdr</dc:title>
  <dcterms:created xsi:type="dcterms:W3CDTF">2020-09-27T23:28:42Z</dcterms:created>
  <dcterms:modified xsi:type="dcterms:W3CDTF">2020-09-27T23:28:42Z</dcterms:modified>
</cp:coreProperties>
</file>

<file path=docProps/custom.xml><?xml version="1.0" encoding="utf-8"?>
<Properties xmlns="http://schemas.openxmlformats.org/officeDocument/2006/custom-properties" xmlns:vt="http://schemas.openxmlformats.org/officeDocument/2006/docPropsVTypes"/>
</file>