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_rels/presentation.xml.rels" ContentType="application/vnd.openxmlformats-package.relationships+xml"/>
  <Override PartName="/ppt/media/image21.png" ContentType="image/png"/>
  <Override PartName="/ppt/media/image6.png" ContentType="image/png"/>
  <Override PartName="/ppt/media/image20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28.gif" ContentType="image/gif"/>
  <Override PartName="/ppt/media/image16.png" ContentType="image/png"/>
  <Override PartName="/ppt/media/image15.png" ContentType="image/png"/>
  <Override PartName="/ppt/media/image14.png" ContentType="image/png"/>
  <Override PartName="/ppt/media/image33.jpeg" ContentType="image/jpeg"/>
  <Override PartName="/ppt/media/image13.png" ContentType="image/png"/>
  <Override PartName="/ppt/media/image12.png" ContentType="image/png"/>
  <Override PartName="/ppt/media/image4.png" ContentType="image/png"/>
  <Override PartName="/ppt/media/image25.jpeg" ContentType="image/jpeg"/>
  <Override PartName="/ppt/media/image26.jpeg" ContentType="image/jpeg"/>
  <Override PartName="/ppt/media/image31.jpeg" ContentType="image/jpeg"/>
  <Override PartName="/ppt/media/image3.png" ContentType="image/png"/>
  <Override PartName="/ppt/media/image37.jpeg" ContentType="image/jpeg"/>
  <Override PartName="/ppt/media/image27.jpeg" ContentType="image/jpeg"/>
  <Override PartName="/ppt/media/image32.jpeg" ContentType="image/jpeg"/>
  <Override PartName="/ppt/media/image36.jpeg" ContentType="image/jpeg"/>
  <Override PartName="/ppt/media/image38.jpeg" ContentType="image/jpeg"/>
  <Override PartName="/ppt/media/image23.png" ContentType="image/png"/>
  <Override PartName="/ppt/media/image8.png" ContentType="image/png"/>
  <Override PartName="/ppt/media/image35.jpeg" ContentType="image/jpeg"/>
  <Override PartName="/ppt/media/image34.jpeg" ContentType="image/jpeg"/>
  <Override PartName="/ppt/media/image24.png" ContentType="image/png"/>
  <Override PartName="/ppt/media/image9.png" ContentType="image/png"/>
  <Override PartName="/ppt/media/image10.png" ContentType="image/png"/>
  <Override PartName="/ppt/media/image2.png" ContentType="image/png"/>
  <Override PartName="/ppt/media/image30.jpeg" ContentType="image/jpeg"/>
  <Override PartName="/ppt/media/image22.png" ContentType="image/png"/>
  <Override PartName="/ppt/media/image7.png" ContentType="image/png"/>
  <Override PartName="/ppt/media/image29.jpeg" ContentType="image/jpeg"/>
  <Override PartName="/ppt/media/image11.png" ContentType="image/png"/>
  <Override PartName="/ppt/media/image1.jpeg" ContentType="image/jpeg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376200" y="2046240"/>
            <a:ext cx="6635520" cy="527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376200" y="2046240"/>
            <a:ext cx="6635520" cy="527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376200" y="2046240"/>
            <a:ext cx="6635520" cy="527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376200" y="2046240"/>
            <a:ext cx="6635520" cy="527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376200" y="2046240"/>
            <a:ext cx="6635520" cy="527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ubTitle"/>
          </p:nvPr>
        </p:nvSpPr>
        <p:spPr>
          <a:xfrm>
            <a:off x="376200" y="2046240"/>
            <a:ext cx="6635520" cy="527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ubTitle"/>
          </p:nvPr>
        </p:nvSpPr>
        <p:spPr>
          <a:xfrm>
            <a:off x="376200" y="2046240"/>
            <a:ext cx="6635520" cy="527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5" descr="59018 _1"/>
          <p:cNvPicPr/>
          <p:nvPr/>
        </p:nvPicPr>
        <p:blipFill>
          <a:blip r:embed="rId3"/>
          <a:stretch/>
        </p:blipFill>
        <p:spPr>
          <a:xfrm>
            <a:off x="0" y="3530520"/>
            <a:ext cx="2603160" cy="3327120"/>
          </a:xfrm>
          <a:prstGeom prst="rect">
            <a:avLst/>
          </a:prstGeom>
          <a:ln>
            <a:noFill/>
          </a:ln>
        </p:spPr>
      </p:pic>
      <p:pic>
        <p:nvPicPr>
          <p:cNvPr id="1" name="Picture 74" descr="Medical Perspectives_EyeWire copy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CustomShape 1" hidden="1"/>
          <p:cNvSpPr/>
          <p:nvPr/>
        </p:nvSpPr>
        <p:spPr>
          <a:xfrm>
            <a:off x="957240" y="1103400"/>
            <a:ext cx="6543360" cy="39240"/>
          </a:xfrm>
          <a:custGeom>
            <a:avLst/>
            <a:gdLst/>
            <a:ahLst/>
            <a:rect l="l" t="t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0">
            <a:gsLst>
              <a:gs pos="0">
                <a:srgbClr val="000066">
                  <a:alpha val="0"/>
                </a:srgbClr>
              </a:gs>
              <a:gs pos="100000">
                <a:srgbClr val="000050"/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Picture 69" descr="artway_medical_thermomete_01"/>
          <p:cNvPicPr/>
          <p:nvPr/>
        </p:nvPicPr>
        <p:blipFill>
          <a:blip r:embed="rId5"/>
          <a:stretch/>
        </p:blipFill>
        <p:spPr>
          <a:xfrm>
            <a:off x="6535800" y="98280"/>
            <a:ext cx="1015560" cy="1079280"/>
          </a:xfrm>
          <a:prstGeom prst="rect">
            <a:avLst/>
          </a:prstGeom>
          <a:ln>
            <a:noFill/>
          </a:ln>
        </p:spPr>
      </p:pic>
      <p:sp>
        <p:nvSpPr>
          <p:cNvPr id="4" name="CustomShape 2" hidden="1"/>
          <p:cNvSpPr/>
          <p:nvPr/>
        </p:nvSpPr>
        <p:spPr>
          <a:xfrm>
            <a:off x="7642080" y="779400"/>
            <a:ext cx="1292040" cy="45612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a50021"/>
                </a:solidFill>
                <a:latin typeface="Verdana"/>
              </a:rPr>
              <a:t>LOGO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" name="Picture 52" descr="59018 copy"/>
          <p:cNvPicPr/>
          <p:nvPr/>
        </p:nvPicPr>
        <p:blipFill>
          <a:blip r:embed="rId6"/>
          <a:stretch/>
        </p:blipFill>
        <p:spPr>
          <a:xfrm>
            <a:off x="0" y="3259080"/>
            <a:ext cx="2814120" cy="3598560"/>
          </a:xfrm>
          <a:prstGeom prst="rect">
            <a:avLst/>
          </a:prstGeom>
          <a:ln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dt"/>
          </p:nvPr>
        </p:nvSpPr>
        <p:spPr>
          <a:xfrm>
            <a:off x="358920" y="6394320"/>
            <a:ext cx="2133360" cy="2314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>
          <a:xfrm>
            <a:off x="5864400" y="6402240"/>
            <a:ext cx="2788920" cy="2314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2957400" y="6394320"/>
            <a:ext cx="442440" cy="25200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3749DCF7-3D2B-43CB-82BD-4AD70D6E3867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338040" y="295200"/>
            <a:ext cx="1292040" cy="45612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ffffff"/>
                </a:solidFill>
                <a:latin typeface="Verdana"/>
              </a:rPr>
              <a:t>LOGO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>
          <a:xfrm>
            <a:off x="376200" y="2046240"/>
            <a:ext cx="6635520" cy="11379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5" descr="59018 _1"/>
          <p:cNvPicPr/>
          <p:nvPr/>
        </p:nvPicPr>
        <p:blipFill>
          <a:blip r:embed="rId2"/>
          <a:stretch/>
        </p:blipFill>
        <p:spPr>
          <a:xfrm>
            <a:off x="0" y="3530520"/>
            <a:ext cx="2603160" cy="3327120"/>
          </a:xfrm>
          <a:prstGeom prst="rect">
            <a:avLst/>
          </a:prstGeom>
          <a:ln>
            <a:noFill/>
          </a:ln>
        </p:spPr>
      </p:pic>
      <p:pic>
        <p:nvPicPr>
          <p:cNvPr id="49" name="Picture 74" descr="Medical Perspectives_EyeWire copy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957240" y="1103400"/>
            <a:ext cx="6543360" cy="39240"/>
          </a:xfrm>
          <a:custGeom>
            <a:avLst/>
            <a:gdLst/>
            <a:ahLst/>
            <a:rect l="l" t="t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0">
            <a:gsLst>
              <a:gs pos="0">
                <a:srgbClr val="000066">
                  <a:alpha val="0"/>
                </a:srgbClr>
              </a:gs>
              <a:gs pos="100000">
                <a:srgbClr val="000050"/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" name="Picture 69" descr="artway_medical_thermomete_01"/>
          <p:cNvPicPr/>
          <p:nvPr/>
        </p:nvPicPr>
        <p:blipFill>
          <a:blip r:embed="rId4"/>
          <a:stretch/>
        </p:blipFill>
        <p:spPr>
          <a:xfrm>
            <a:off x="6535800" y="98280"/>
            <a:ext cx="1015560" cy="107928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7642080" y="779400"/>
            <a:ext cx="1292040" cy="45612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a50021"/>
                </a:solidFill>
                <a:latin typeface="Verdana"/>
              </a:rPr>
              <a:t>LOGO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325440" y="349200"/>
            <a:ext cx="7775280" cy="632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66"/>
                </a:solidFill>
                <a:latin typeface="Times New Roman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/>
          </p:nvPr>
        </p:nvSpPr>
        <p:spPr>
          <a:xfrm>
            <a:off x="297000" y="6576840"/>
            <a:ext cx="2133360" cy="2188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/>
          </p:nvPr>
        </p:nvSpPr>
        <p:spPr>
          <a:xfrm>
            <a:off x="2716200" y="6566040"/>
            <a:ext cx="3649320" cy="2808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sldNum"/>
          </p:nvPr>
        </p:nvSpPr>
        <p:spPr>
          <a:xfrm>
            <a:off x="6730920" y="6568920"/>
            <a:ext cx="2133360" cy="21384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EDCB2758-F00D-46CD-9F75-1C7812A3C2F6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75" descr="59018 _1"/>
          <p:cNvPicPr/>
          <p:nvPr/>
        </p:nvPicPr>
        <p:blipFill>
          <a:blip r:embed="rId2"/>
          <a:stretch/>
        </p:blipFill>
        <p:spPr>
          <a:xfrm>
            <a:off x="0" y="3530520"/>
            <a:ext cx="2603160" cy="3327120"/>
          </a:xfrm>
          <a:prstGeom prst="rect">
            <a:avLst/>
          </a:prstGeom>
          <a:ln>
            <a:noFill/>
          </a:ln>
        </p:spPr>
      </p:pic>
      <p:pic>
        <p:nvPicPr>
          <p:cNvPr id="95" name="Picture 74" descr="Medical Perspectives_EyeWire copy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957240" y="1103400"/>
            <a:ext cx="6543360" cy="39240"/>
          </a:xfrm>
          <a:custGeom>
            <a:avLst/>
            <a:gdLst/>
            <a:ahLst/>
            <a:rect l="l" t="t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0">
            <a:gsLst>
              <a:gs pos="0">
                <a:srgbClr val="000066">
                  <a:alpha val="0"/>
                </a:srgbClr>
              </a:gs>
              <a:gs pos="100000">
                <a:srgbClr val="000050"/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Picture 69" descr="artway_medical_thermomete_01"/>
          <p:cNvPicPr/>
          <p:nvPr/>
        </p:nvPicPr>
        <p:blipFill>
          <a:blip r:embed="rId4"/>
          <a:stretch/>
        </p:blipFill>
        <p:spPr>
          <a:xfrm>
            <a:off x="6535800" y="98280"/>
            <a:ext cx="1015560" cy="107928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7642080" y="779400"/>
            <a:ext cx="1292040" cy="45612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a50021"/>
                </a:solidFill>
                <a:latin typeface="Verdana"/>
              </a:rPr>
              <a:t>LOGO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title"/>
          </p:nvPr>
        </p:nvSpPr>
        <p:spPr>
          <a:xfrm>
            <a:off x="325440" y="349200"/>
            <a:ext cx="7775280" cy="632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66"/>
                </a:solidFill>
                <a:latin typeface="Times New Roman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95440" y="1450800"/>
            <a:ext cx="8091000" cy="4984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dt"/>
          </p:nvPr>
        </p:nvSpPr>
        <p:spPr>
          <a:xfrm>
            <a:off x="297000" y="6576840"/>
            <a:ext cx="2133360" cy="2188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ftr"/>
          </p:nvPr>
        </p:nvSpPr>
        <p:spPr>
          <a:xfrm>
            <a:off x="2716200" y="6566040"/>
            <a:ext cx="3649320" cy="2808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sldNum"/>
          </p:nvPr>
        </p:nvSpPr>
        <p:spPr>
          <a:xfrm>
            <a:off x="6730920" y="6568920"/>
            <a:ext cx="2133360" cy="21384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578C6716-9747-4EFE-985E-47DD3EB536EA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75" descr="59018 _1"/>
          <p:cNvPicPr/>
          <p:nvPr/>
        </p:nvPicPr>
        <p:blipFill>
          <a:blip r:embed="rId2"/>
          <a:stretch/>
        </p:blipFill>
        <p:spPr>
          <a:xfrm>
            <a:off x="0" y="3530520"/>
            <a:ext cx="2603160" cy="3327120"/>
          </a:xfrm>
          <a:prstGeom prst="rect">
            <a:avLst/>
          </a:prstGeom>
          <a:ln>
            <a:noFill/>
          </a:ln>
        </p:spPr>
      </p:pic>
      <p:pic>
        <p:nvPicPr>
          <p:cNvPr id="141" name="Picture 74" descr="Medical Perspectives_EyeWire copy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957240" y="1103400"/>
            <a:ext cx="6543360" cy="39240"/>
          </a:xfrm>
          <a:custGeom>
            <a:avLst/>
            <a:gdLst/>
            <a:ahLst/>
            <a:rect l="l" t="t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0">
            <a:gsLst>
              <a:gs pos="0">
                <a:srgbClr val="000066">
                  <a:alpha val="0"/>
                </a:srgbClr>
              </a:gs>
              <a:gs pos="100000">
                <a:srgbClr val="000050"/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Picture 69" descr="artway_medical_thermomete_01"/>
          <p:cNvPicPr/>
          <p:nvPr/>
        </p:nvPicPr>
        <p:blipFill>
          <a:blip r:embed="rId4"/>
          <a:stretch/>
        </p:blipFill>
        <p:spPr>
          <a:xfrm>
            <a:off x="6535800" y="98280"/>
            <a:ext cx="1015560" cy="107928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7642080" y="779400"/>
            <a:ext cx="1292040" cy="45612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a50021"/>
                </a:solidFill>
                <a:latin typeface="Verdana"/>
              </a:rPr>
              <a:t>LOGO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title"/>
          </p:nvPr>
        </p:nvSpPr>
        <p:spPr>
          <a:xfrm>
            <a:off x="325440" y="349200"/>
            <a:ext cx="7775280" cy="632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66"/>
                </a:solidFill>
                <a:latin typeface="Times New Roman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95440" y="1450800"/>
            <a:ext cx="8091000" cy="4984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ymbol"/>
              </a:rPr>
              <a:t>Вставка таблицы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dt"/>
          </p:nvPr>
        </p:nvSpPr>
        <p:spPr>
          <a:xfrm>
            <a:off x="297000" y="6576840"/>
            <a:ext cx="2133360" cy="2188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ftr"/>
          </p:nvPr>
        </p:nvSpPr>
        <p:spPr>
          <a:xfrm>
            <a:off x="2716200" y="6566040"/>
            <a:ext cx="3649320" cy="2808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sldNum"/>
          </p:nvPr>
        </p:nvSpPr>
        <p:spPr>
          <a:xfrm>
            <a:off x="6730920" y="6568920"/>
            <a:ext cx="2133360" cy="21384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9B879FFB-7B4B-4AF8-A0C9-F13CC8C6919B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75" descr="59018 _1"/>
          <p:cNvPicPr/>
          <p:nvPr/>
        </p:nvPicPr>
        <p:blipFill>
          <a:blip r:embed="rId2"/>
          <a:stretch/>
        </p:blipFill>
        <p:spPr>
          <a:xfrm>
            <a:off x="0" y="3530520"/>
            <a:ext cx="2603160" cy="3327120"/>
          </a:xfrm>
          <a:prstGeom prst="rect">
            <a:avLst/>
          </a:prstGeom>
          <a:ln>
            <a:noFill/>
          </a:ln>
        </p:spPr>
      </p:pic>
      <p:pic>
        <p:nvPicPr>
          <p:cNvPr id="187" name="Picture 74" descr="Medical Perspectives_EyeWire copy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957240" y="1103400"/>
            <a:ext cx="6543360" cy="39240"/>
          </a:xfrm>
          <a:custGeom>
            <a:avLst/>
            <a:gdLst/>
            <a:ahLst/>
            <a:rect l="l" t="t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0">
            <a:gsLst>
              <a:gs pos="0">
                <a:srgbClr val="000066">
                  <a:alpha val="0"/>
                </a:srgbClr>
              </a:gs>
              <a:gs pos="100000">
                <a:srgbClr val="000050"/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Picture 69" descr="artway_medical_thermomete_01"/>
          <p:cNvPicPr/>
          <p:nvPr/>
        </p:nvPicPr>
        <p:blipFill>
          <a:blip r:embed="rId4"/>
          <a:stretch/>
        </p:blipFill>
        <p:spPr>
          <a:xfrm>
            <a:off x="6535800" y="98280"/>
            <a:ext cx="1015560" cy="107928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7642080" y="779400"/>
            <a:ext cx="1292040" cy="45612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a50021"/>
                </a:solidFill>
                <a:latin typeface="Verdana"/>
              </a:rPr>
              <a:t>LOGO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000066"/>
                </a:solidFill>
                <a:latin typeface="Times New Roman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dt"/>
          </p:nvPr>
        </p:nvSpPr>
        <p:spPr>
          <a:xfrm>
            <a:off x="297000" y="6576840"/>
            <a:ext cx="2133360" cy="2188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ftr"/>
          </p:nvPr>
        </p:nvSpPr>
        <p:spPr>
          <a:xfrm>
            <a:off x="2716200" y="6566040"/>
            <a:ext cx="3649320" cy="2808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sldNum"/>
          </p:nvPr>
        </p:nvSpPr>
        <p:spPr>
          <a:xfrm>
            <a:off x="6730920" y="6568920"/>
            <a:ext cx="2133360" cy="21384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B2C63C36-4818-403D-AA77-A49F3BAEF044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75" descr="59018 _1"/>
          <p:cNvPicPr/>
          <p:nvPr/>
        </p:nvPicPr>
        <p:blipFill>
          <a:blip r:embed="rId2"/>
          <a:stretch/>
        </p:blipFill>
        <p:spPr>
          <a:xfrm>
            <a:off x="0" y="3530520"/>
            <a:ext cx="2603160" cy="3327120"/>
          </a:xfrm>
          <a:prstGeom prst="rect">
            <a:avLst/>
          </a:prstGeom>
          <a:ln>
            <a:noFill/>
          </a:ln>
        </p:spPr>
      </p:pic>
      <p:pic>
        <p:nvPicPr>
          <p:cNvPr id="233" name="Picture 74" descr="Medical Perspectives_EyeWire copy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957240" y="1103400"/>
            <a:ext cx="6543360" cy="39240"/>
          </a:xfrm>
          <a:custGeom>
            <a:avLst/>
            <a:gdLst/>
            <a:ahLst/>
            <a:rect l="l" t="t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0">
            <a:gsLst>
              <a:gs pos="0">
                <a:srgbClr val="000066">
                  <a:alpha val="0"/>
                </a:srgbClr>
              </a:gs>
              <a:gs pos="100000">
                <a:srgbClr val="000050"/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Picture 69" descr="artway_medical_thermomete_01"/>
          <p:cNvPicPr/>
          <p:nvPr/>
        </p:nvPicPr>
        <p:blipFill>
          <a:blip r:embed="rId4"/>
          <a:stretch/>
        </p:blipFill>
        <p:spPr>
          <a:xfrm>
            <a:off x="6535800" y="98280"/>
            <a:ext cx="1015560" cy="1079280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7642080" y="779400"/>
            <a:ext cx="1292040" cy="45612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a50021"/>
                </a:solidFill>
                <a:latin typeface="Verdana"/>
              </a:rPr>
              <a:t>LOGO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title"/>
          </p:nvPr>
        </p:nvSpPr>
        <p:spPr>
          <a:xfrm>
            <a:off x="325440" y="349200"/>
            <a:ext cx="7775280" cy="632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66"/>
                </a:solidFill>
                <a:latin typeface="Times New Roman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95440" y="1450800"/>
            <a:ext cx="8091000" cy="4984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ymbol"/>
              </a:rPr>
              <a:t>Вставка рисунка SmartArt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dt"/>
          </p:nvPr>
        </p:nvSpPr>
        <p:spPr>
          <a:xfrm>
            <a:off x="297000" y="6576840"/>
            <a:ext cx="2133360" cy="2188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ftr"/>
          </p:nvPr>
        </p:nvSpPr>
        <p:spPr>
          <a:xfrm>
            <a:off x="2716200" y="6566040"/>
            <a:ext cx="3649320" cy="2808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 type="sldNum"/>
          </p:nvPr>
        </p:nvSpPr>
        <p:spPr>
          <a:xfrm>
            <a:off x="6730920" y="6568920"/>
            <a:ext cx="2133360" cy="21384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A3875227-D593-4203-8C33-5EAD54A998FB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5" descr="59018 _1"/>
          <p:cNvPicPr/>
          <p:nvPr/>
        </p:nvPicPr>
        <p:blipFill>
          <a:blip r:embed="rId2"/>
          <a:stretch/>
        </p:blipFill>
        <p:spPr>
          <a:xfrm>
            <a:off x="0" y="3530520"/>
            <a:ext cx="2603160" cy="3327120"/>
          </a:xfrm>
          <a:prstGeom prst="rect">
            <a:avLst/>
          </a:prstGeom>
          <a:ln>
            <a:noFill/>
          </a:ln>
        </p:spPr>
      </p:pic>
      <p:pic>
        <p:nvPicPr>
          <p:cNvPr id="279" name="Picture 74" descr="Medical Perspectives_EyeWire copy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957240" y="1103400"/>
            <a:ext cx="6543360" cy="39240"/>
          </a:xfrm>
          <a:custGeom>
            <a:avLst/>
            <a:gdLst/>
            <a:ahLst/>
            <a:rect l="l" t="t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0">
            <a:gsLst>
              <a:gs pos="0">
                <a:srgbClr val="000066">
                  <a:alpha val="0"/>
                </a:srgbClr>
              </a:gs>
              <a:gs pos="100000">
                <a:srgbClr val="000050"/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1" name="Picture 69" descr="artway_medical_thermomete_01"/>
          <p:cNvPicPr/>
          <p:nvPr/>
        </p:nvPicPr>
        <p:blipFill>
          <a:blip r:embed="rId4"/>
          <a:stretch/>
        </p:blipFill>
        <p:spPr>
          <a:xfrm>
            <a:off x="6535800" y="98280"/>
            <a:ext cx="1015560" cy="1079280"/>
          </a:xfrm>
          <a:prstGeom prst="rect">
            <a:avLst/>
          </a:prstGeom>
          <a:ln>
            <a:noFill/>
          </a:ln>
        </p:spPr>
      </p:pic>
      <p:sp>
        <p:nvSpPr>
          <p:cNvPr id="282" name="CustomShape 2"/>
          <p:cNvSpPr/>
          <p:nvPr/>
        </p:nvSpPr>
        <p:spPr>
          <a:xfrm>
            <a:off x="7642080" y="779400"/>
            <a:ext cx="1292040" cy="45612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a50021"/>
                </a:solidFill>
                <a:latin typeface="Verdana"/>
              </a:rPr>
              <a:t>LOGO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title"/>
          </p:nvPr>
        </p:nvSpPr>
        <p:spPr>
          <a:xfrm>
            <a:off x="325440" y="349200"/>
            <a:ext cx="7775280" cy="632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66"/>
                </a:solidFill>
                <a:latin typeface="Times New Roman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595440" y="1450800"/>
            <a:ext cx="8091000" cy="4984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ymbol"/>
              </a:rPr>
              <a:t>Вставка диаграммы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dt"/>
          </p:nvPr>
        </p:nvSpPr>
        <p:spPr>
          <a:xfrm>
            <a:off x="297000" y="6576840"/>
            <a:ext cx="2133360" cy="2188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86" name="PlaceHolder 6"/>
          <p:cNvSpPr>
            <a:spLocks noGrp="1"/>
          </p:cNvSpPr>
          <p:nvPr>
            <p:ph type="ftr"/>
          </p:nvPr>
        </p:nvSpPr>
        <p:spPr>
          <a:xfrm>
            <a:off x="2716200" y="6566040"/>
            <a:ext cx="3649320" cy="2808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87" name="PlaceHolder 7"/>
          <p:cNvSpPr>
            <a:spLocks noGrp="1"/>
          </p:cNvSpPr>
          <p:nvPr>
            <p:ph type="sldNum"/>
          </p:nvPr>
        </p:nvSpPr>
        <p:spPr>
          <a:xfrm>
            <a:off x="6730920" y="6568920"/>
            <a:ext cx="2133360" cy="21384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D133B2EA-77CE-4214-91B7-C82747A685C3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7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7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ru.wikipedia.org/wiki/&#1069;&#1085;&#1076;&#1086;&#1089;&#1082;&#1086;&#1087;&#1080;&#1103;" TargetMode="External"/><Relationship Id="rId2" Type="http://schemas.openxmlformats.org/officeDocument/2006/relationships/hyperlink" Target="https://ru.wikipedia.org/wiki/&#1042;&#1080;&#1076;&#1077;&#1086;&#1082;&#1072;&#1084;&#1077;&#1088;&#1099;" TargetMode="External"/><Relationship Id="rId3" Type="http://schemas.openxmlformats.org/officeDocument/2006/relationships/hyperlink" Target="https://ru.wikipedia.org/wiki/&#1046;&#1077;&#1083;&#1091;&#1076;&#1086;&#1095;&#1085;&#1086;-&#1082;&#1080;&#1096;&#1077;&#1095;&#1085;&#1099;&#1081;_&#1090;&#1088;&#1072;&#1082;&#1090;" TargetMode="External"/><Relationship Id="rId4" Type="http://schemas.openxmlformats.org/officeDocument/2006/relationships/hyperlink" Target="https://ru.wikipedia.org/wiki/&#1052;&#1080;&#1085;&#1080;&#1072;&#1090;&#1102;&#1088;&#1085;&#1099;&#1081;_&#1101;&#1083;&#1077;&#1084;&#1077;&#1085;&#1090;_&#1087;&#1080;&#1090;&#1072;&#1085;&#1080;&#1103;" TargetMode="External"/><Relationship Id="rId5" Type="http://schemas.openxmlformats.org/officeDocument/2006/relationships/hyperlink" Target="https://ru.wikipedia.org/wiki/&#1041;&#1077;&#1089;&#1087;&#1088;&#1086;&#1074;&#1086;&#1076;&#1085;&#1072;&#1103;_&#1087;&#1077;&#1088;&#1077;&#1076;&#1072;&#1095;&#1072;_&#1101;&#1083;&#1077;&#1082;&#1090;&#1088;&#1080;&#1095;&#1077;&#1089;&#1090;&#1074;&#1072;" TargetMode="External"/><Relationship Id="rId6" Type="http://schemas.openxmlformats.org/officeDocument/2006/relationships/hyperlink" Target="https://ru.wikipedia.org/wiki/&#1058;&#1086;&#1085;&#1082;&#1072;&#1103;_&#1082;&#1080;&#1096;&#1082;&#1072;_&#1095;&#1077;&#1083;&#1086;&#1074;&#1077;&#1082;&#1072;" TargetMode="External"/><Relationship Id="rId7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531720" y="3249720"/>
            <a:ext cx="7570440" cy="2631600"/>
          </a:xfrm>
          <a:prstGeom prst="rect">
            <a:avLst/>
          </a:prstGeom>
          <a:noFill/>
          <a:ln w="9360">
            <a:noFill/>
          </a:ln>
          <a:effectLst>
            <a:outerShdw dist="17819" dir="2700000">
              <a:srgbClr val="ffffff">
                <a:alpha val="20000"/>
              </a:srgbClr>
            </a:outerShdw>
          </a:effectLst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1600200" y="4564080"/>
            <a:ext cx="914040" cy="91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3"/>
          <p:cNvSpPr/>
          <p:nvPr/>
        </p:nvSpPr>
        <p:spPr>
          <a:xfrm>
            <a:off x="635040" y="4559400"/>
            <a:ext cx="4190760" cy="50400"/>
          </a:xfrm>
          <a:custGeom>
            <a:avLst/>
            <a:gdLst/>
            <a:ahLst/>
            <a:rect l="l" t="t" r="r" b="b"/>
            <a:pathLst>
              <a:path w="2832" h="64">
                <a:moveTo>
                  <a:pt x="16" y="64"/>
                </a:moveTo>
                <a:lnTo>
                  <a:pt x="2832" y="56"/>
                </a:lnTo>
                <a:lnTo>
                  <a:pt x="2736" y="0"/>
                </a:lnTo>
                <a:lnTo>
                  <a:pt x="2792" y="32"/>
                </a:lnTo>
                <a:lnTo>
                  <a:pt x="0" y="32"/>
                </a:lnTo>
                <a:lnTo>
                  <a:pt x="16" y="64"/>
                </a:lnTo>
                <a:close/>
              </a:path>
            </a:pathLst>
          </a:custGeom>
          <a:gradFill rotWithShape="0">
            <a:gsLst>
              <a:gs pos="0">
                <a:srgbClr val="000066">
                  <a:alpha val="0"/>
                </a:srgbClr>
              </a:gs>
              <a:gs pos="100000">
                <a:srgbClr val="000050"/>
              </a:gs>
            </a:gsLst>
            <a:lin ang="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4"/>
          <p:cNvSpPr/>
          <p:nvPr/>
        </p:nvSpPr>
        <p:spPr>
          <a:xfrm rot="287400">
            <a:off x="3155760" y="2279520"/>
            <a:ext cx="1104480" cy="1326960"/>
          </a:xfrm>
          <a:custGeom>
            <a:avLst/>
            <a:gdLst/>
            <a:ahLst/>
            <a:rect l="l" t="t" r="r" b="b"/>
            <a:pathLst>
              <a:path w="964" h="1116">
                <a:moveTo>
                  <a:pt x="0" y="4"/>
                </a:moveTo>
                <a:lnTo>
                  <a:pt x="948" y="1116"/>
                </a:lnTo>
                <a:lnTo>
                  <a:pt x="964" y="1092"/>
                </a:lnTo>
                <a:lnTo>
                  <a:pt x="28" y="0"/>
                </a:lnTo>
                <a:lnTo>
                  <a:pt x="0" y="4"/>
                </a:ln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50000">
                <a:srgbClr val="dc7654"/>
              </a:gs>
              <a:gs pos="100000">
                <a:srgbClr val="cc3300"/>
              </a:gs>
            </a:gsLst>
            <a:lin ang="5682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8" name="Picture 52" descr="artway_medical_thermomete_01"/>
          <p:cNvPicPr/>
          <p:nvPr/>
        </p:nvPicPr>
        <p:blipFill>
          <a:blip r:embed="rId1"/>
          <a:stretch/>
        </p:blipFill>
        <p:spPr>
          <a:xfrm rot="1488000">
            <a:off x="1775160" y="1377360"/>
            <a:ext cx="3820680" cy="1570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5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66"/>
                </a:solidFill>
                <a:latin typeface="Times New Roman"/>
              </a:rPr>
              <a:t>Эндоскопия желудка</a:t>
            </a:r>
            <a:endParaRPr b="0" lang="en-US" sz="54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45" name="Таблица 4" descr="http://xn--05-jlcqjqibjr2k6a.xn--p1ai/images/photos/medium/article16.jpg"/>
          <p:cNvPicPr/>
          <p:nvPr/>
        </p:nvPicPr>
        <p:blipFill>
          <a:blip r:embed="rId1"/>
          <a:stretch/>
        </p:blipFill>
        <p:spPr>
          <a:xfrm>
            <a:off x="0" y="1284840"/>
            <a:ext cx="9143640" cy="55728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66"/>
                </a:solidFill>
                <a:latin typeface="Times New Roman"/>
              </a:rPr>
              <a:t>Эндоскопия желудка</a:t>
            </a:r>
            <a:endParaRPr b="0" lang="en-US" sz="54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47" name="Рисунок SmartArt 3" descr="http://crb-vyksa.ru/netcat_files/3/2/female_doctor_performing_endoscopy_on_patient.jpg"/>
          <p:cNvPicPr/>
          <p:nvPr/>
        </p:nvPicPr>
        <p:blipFill>
          <a:blip r:embed="rId1"/>
          <a:stretch/>
        </p:blipFill>
        <p:spPr>
          <a:xfrm>
            <a:off x="0" y="1157400"/>
            <a:ext cx="9143640" cy="5700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722160" y="1061640"/>
            <a:ext cx="7772040" cy="172332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Осмотр можно проводить не только через оптическую систему самого эндоскопа, но и с помощью монитора.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Рисунок 3" descr="https://almaty.tv/news_photo/1579078976_news_b.jpeg"/>
          <p:cNvPicPr/>
          <p:nvPr/>
        </p:nvPicPr>
        <p:blipFill>
          <a:blip r:embed="rId1"/>
          <a:stretch/>
        </p:blipFill>
        <p:spPr>
          <a:xfrm>
            <a:off x="725040" y="2909520"/>
            <a:ext cx="7514640" cy="39481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346680" y="1334880"/>
            <a:ext cx="8796960" cy="1891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ru-RU" sz="2800" spc="-1" strike="noStrike">
                <a:solidFill>
                  <a:srgbClr val="003366"/>
                </a:solidFill>
                <a:latin typeface="Arial"/>
              </a:rPr>
              <a:t>Ректороманоскопия</a:t>
            </a: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 — метод медицинской диагностики, при котором производится визуальный осмотр слизистой оболочки прямой кишки и в некоторых случаях дистальных отделов сигмовидной кишки.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3" name="Рисунок 3" descr="https://avatars.mds.yandex.net/get-turbo/1966902/e7f80541613d75a73a501d8358832608/orig"/>
          <p:cNvPicPr/>
          <p:nvPr/>
        </p:nvPicPr>
        <p:blipFill>
          <a:blip r:embed="rId1"/>
          <a:stretch/>
        </p:blipFill>
        <p:spPr>
          <a:xfrm>
            <a:off x="882720" y="3312000"/>
            <a:ext cx="6863040" cy="3545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722160" y="1135080"/>
            <a:ext cx="8127000" cy="20282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ru-RU" sz="2800" spc="-1" strike="noStrike">
                <a:solidFill>
                  <a:srgbClr val="003366"/>
                </a:solidFill>
                <a:latin typeface="Arial"/>
              </a:rPr>
              <a:t>Колоноскопи́я</a:t>
            </a: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 — медицинский эндоскопический диагностический метод, во время которого врач осматривает и оценивает состояние внутренней поверхности толстой кишки при помощи эндоскопа.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6" name="Рисунок 3" descr="https://doktor.frettabladid.is/wp-content/uploads/1999/01/Colonoscopy.jpg"/>
          <p:cNvPicPr/>
          <p:nvPr/>
        </p:nvPicPr>
        <p:blipFill>
          <a:blip r:embed="rId1"/>
          <a:stretch/>
        </p:blipFill>
        <p:spPr>
          <a:xfrm>
            <a:off x="1155960" y="3163680"/>
            <a:ext cx="7199280" cy="3834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58" name="Диаграмма 3" descr="http://www.mif-ua.com/media/uploads/arhiv/nmif_spec/2013/457/047/047_1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60" name="Диаграмма 3" descr="http://www.f-med.ru/pulmonologia/img/lb1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66"/>
                </a:solidFill>
                <a:latin typeface="Times New Roman"/>
              </a:rPr>
              <a:t>Бронхоскопия</a:t>
            </a:r>
            <a:endParaRPr b="0" lang="en-US" sz="54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62" name="Рисунок SmartArt 3" descr="http://ic.pics.livejournal.com/endoyar/56270532/2387/2387_300.jpg"/>
          <p:cNvPicPr/>
          <p:nvPr/>
        </p:nvPicPr>
        <p:blipFill>
          <a:blip r:embed="rId1"/>
          <a:stretch/>
        </p:blipFill>
        <p:spPr>
          <a:xfrm>
            <a:off x="0" y="1238400"/>
            <a:ext cx="9143640" cy="5619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66"/>
                </a:solidFill>
                <a:latin typeface="Times New Roman"/>
              </a:rPr>
              <a:t>Бронхоскопия</a:t>
            </a:r>
            <a:endParaRPr b="0" lang="en-US" sz="54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64" name="Диаграмма 3" descr="http://www.24farm.ru/images/bolezni/rak_bronhov_117.jpg"/>
          <p:cNvPicPr/>
          <p:nvPr/>
        </p:nvPicPr>
        <p:blipFill>
          <a:blip r:embed="rId1"/>
          <a:stretch/>
        </p:blipFill>
        <p:spPr>
          <a:xfrm>
            <a:off x="0" y="1238400"/>
            <a:ext cx="9143640" cy="5619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66" name="Диаграмма 3" descr="https://im0-tub-ru.yandex.net/i?id=afd8fe19a0b6b8e2c54a5f3ad754da00&amp;n=13"/>
          <p:cNvPicPr/>
          <p:nvPr/>
        </p:nvPicPr>
        <p:blipFill>
          <a:blip r:embed="rId1"/>
          <a:stretch/>
        </p:blipFill>
        <p:spPr>
          <a:xfrm>
            <a:off x="336240" y="0"/>
            <a:ext cx="8355240" cy="6857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683280" y="1124640"/>
            <a:ext cx="7417440" cy="46872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000066"/>
                </a:solidFill>
                <a:latin typeface="Arial"/>
              </a:rPr>
              <a:t>Эндоскопи́я</a:t>
            </a:r>
            <a:r>
              <a:rPr b="0" lang="ru-RU" sz="3200" spc="-1" strike="noStrike">
                <a:solidFill>
                  <a:srgbClr val="000066"/>
                </a:solidFill>
                <a:latin typeface="Arial"/>
              </a:rPr>
              <a:t> — способ осмотра полостей человеческого тела при помощи эндоскопа.  </a:t>
            </a:r>
            <a:br/>
            <a:r>
              <a:rPr b="0" lang="ru-RU" sz="3200" spc="-1" strike="noStrike">
                <a:solidFill>
                  <a:srgbClr val="000066"/>
                </a:solidFill>
                <a:latin typeface="Arial"/>
              </a:rPr>
              <a:t>       При </a:t>
            </a:r>
            <a:r>
              <a:rPr b="1" lang="ru-RU" sz="3200" spc="-1" strike="noStrike">
                <a:solidFill>
                  <a:srgbClr val="000066"/>
                </a:solidFill>
                <a:latin typeface="Arial"/>
              </a:rPr>
              <a:t>эндоскопии</a:t>
            </a:r>
            <a:r>
              <a:rPr b="0" lang="ru-RU" sz="3200" spc="-1" strike="noStrike">
                <a:solidFill>
                  <a:srgbClr val="000066"/>
                </a:solidFill>
                <a:latin typeface="Arial"/>
              </a:rPr>
              <a:t> эндоскопы вводятся в полости через естественные пути, например, </a:t>
            </a:r>
            <a:br/>
            <a:r>
              <a:rPr b="0" lang="ru-RU" sz="3200" spc="-1" strike="noStrike">
                <a:solidFill>
                  <a:srgbClr val="000066"/>
                </a:solidFill>
                <a:latin typeface="Arial"/>
              </a:rPr>
              <a:t>в желудок — через рот и пищевод,</a:t>
            </a:r>
            <a:br/>
            <a:r>
              <a:rPr b="0" lang="ru-RU" sz="3200" spc="-1" strike="noStrike">
                <a:solidFill>
                  <a:srgbClr val="000066"/>
                </a:solidFill>
                <a:latin typeface="Arial"/>
              </a:rPr>
              <a:t> в бронхи— через гортань...</a:t>
            </a:r>
            <a:endParaRPr b="0" lang="en-US" sz="3200" spc="-1" strike="noStrike">
              <a:solidFill>
                <a:srgbClr val="000000"/>
              </a:solidFill>
              <a:latin typeface="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325440" y="349200"/>
            <a:ext cx="881820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3366"/>
                </a:solidFill>
                <a:latin typeface="Times New Roman"/>
              </a:rPr>
              <a:t>Ка́псульная эндоскопи́я </a:t>
            </a:r>
            <a:endParaRPr b="0" lang="en-US" sz="32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220680" y="998640"/>
            <a:ext cx="8754840" cy="54367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003366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3366"/>
                </a:solidFill>
                <a:latin typeface="Arial"/>
              </a:rPr>
              <a:t>процедура исследования пациента с помощью </a:t>
            </a:r>
            <a:r>
              <a:rPr b="0" lang="ru-RU" sz="2400" spc="-1" strike="noStrike" u="sng">
                <a:solidFill>
                  <a:srgbClr val="2d0e2e"/>
                </a:solidFill>
                <a:uFillTx/>
                <a:latin typeface="Arial"/>
                <a:hlinkClick r:id="rId1"/>
              </a:rPr>
              <a:t>эндоскопической</a:t>
            </a:r>
            <a:r>
              <a:rPr b="0" lang="ru-RU" sz="2400" spc="-1" strike="noStrike">
                <a:solidFill>
                  <a:srgbClr val="003366"/>
                </a:solidFill>
                <a:latin typeface="Arial"/>
              </a:rPr>
              <a:t> видеокапсулы, то есть встроенной в капсулу </a:t>
            </a:r>
            <a:r>
              <a:rPr b="0" lang="ru-RU" sz="2400" spc="-1" strike="noStrike" u="sng">
                <a:solidFill>
                  <a:srgbClr val="2d0e2e"/>
                </a:solidFill>
                <a:uFillTx/>
                <a:latin typeface="Arial"/>
                <a:hlinkClick r:id="rId2"/>
              </a:rPr>
              <a:t>видеокамеры</a:t>
            </a:r>
            <a:r>
              <a:rPr b="0" lang="ru-RU" sz="2400" spc="-1" strike="noStrike">
                <a:solidFill>
                  <a:srgbClr val="003366"/>
                </a:solidFill>
                <a:latin typeface="Arial"/>
              </a:rPr>
              <a:t>, совмещённой с передатчиком видеосигнала.</a:t>
            </a:r>
            <a:r>
              <a:rPr b="0" lang="ru-RU" sz="2400" spc="-1" strike="noStrike" baseline="30000">
                <a:solidFill>
                  <a:srgbClr val="003366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3366"/>
                </a:solidFill>
                <a:latin typeface="Arial"/>
              </a:rPr>
              <a:t>В процессе прохождения </a:t>
            </a:r>
            <a:r>
              <a:rPr b="0" lang="ru-RU" sz="2400" spc="-1" strike="noStrike" u="sng">
                <a:solidFill>
                  <a:srgbClr val="2d0e2e"/>
                </a:solidFill>
                <a:uFillTx/>
                <a:latin typeface="Arial"/>
                <a:hlinkClick r:id="rId3"/>
              </a:rPr>
              <a:t>ЖКТ</a:t>
            </a:r>
            <a:r>
              <a:rPr b="0" lang="ru-RU" sz="2400" spc="-1" strike="noStrike">
                <a:solidFill>
                  <a:srgbClr val="003366"/>
                </a:solidFill>
                <a:latin typeface="Arial"/>
              </a:rPr>
              <a:t> капсула делает в течение нескольких часов несколько десятков тысяч снимков, которые передаются на антенны, размещённые на теле пациента, и записываются в память приёмного устройства. Питание может осуществляться либо от встроенной </a:t>
            </a:r>
            <a:r>
              <a:rPr b="0" lang="ru-RU" sz="2400" spc="-1" strike="noStrike" u="sng">
                <a:solidFill>
                  <a:srgbClr val="2d0e2e"/>
                </a:solidFill>
                <a:uFillTx/>
                <a:latin typeface="Arial"/>
                <a:hlinkClick r:id="rId4"/>
              </a:rPr>
              <a:t>батарейки</a:t>
            </a:r>
            <a:r>
              <a:rPr b="0" lang="ru-RU" sz="2400" spc="-1" strike="noStrike">
                <a:solidFill>
                  <a:srgbClr val="003366"/>
                </a:solidFill>
                <a:latin typeface="Arial"/>
              </a:rPr>
              <a:t>, либо </a:t>
            </a:r>
            <a:r>
              <a:rPr b="0" lang="ru-RU" sz="2400" spc="-1" strike="noStrike" u="sng">
                <a:solidFill>
                  <a:srgbClr val="2d0e2e"/>
                </a:solidFill>
                <a:uFillTx/>
                <a:latin typeface="Arial"/>
                <a:hlinkClick r:id="rId5"/>
              </a:rPr>
              <a:t>беспроводным способом</a:t>
            </a:r>
            <a:r>
              <a:rPr b="0" lang="ru-RU" sz="2400" spc="-1" strike="noStrike">
                <a:solidFill>
                  <a:srgbClr val="003366"/>
                </a:solidFill>
                <a:latin typeface="Arial"/>
              </a:rPr>
              <a:t> от внешнего источника. 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3366"/>
                </a:solidFill>
                <a:latin typeface="Arial"/>
              </a:rPr>
              <a:t>С помощью капсульной эндоскопии появилась возможность получения изображений ранее недоступных для эндоскопии участков </a:t>
            </a:r>
            <a:r>
              <a:rPr b="0" lang="ru-RU" sz="2400" spc="-1" strike="noStrike" u="sng">
                <a:solidFill>
                  <a:srgbClr val="2d0e2e"/>
                </a:solidFill>
                <a:uFillTx/>
                <a:latin typeface="Arial"/>
                <a:hlinkClick r:id="rId6"/>
              </a:rPr>
              <a:t>тонкой кишки</a:t>
            </a:r>
            <a:r>
              <a:rPr b="0" lang="ru-RU" sz="2400" spc="-1" strike="noStrike">
                <a:solidFill>
                  <a:srgbClr val="003366"/>
                </a:solidFill>
                <a:latin typeface="Arial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325440" y="349200"/>
            <a:ext cx="8544960" cy="8697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3366"/>
                </a:solidFill>
                <a:latin typeface="Times New Roman"/>
              </a:rPr>
              <a:t>Преимущества метода перед традиционной энодскопией:</a:t>
            </a:r>
            <a:br/>
            <a:endParaRPr b="0" lang="en-US" sz="32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595440" y="1450800"/>
            <a:ext cx="8091000" cy="4984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Возможность осмотреть тонкую кишку на всем протяжении.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Отсутствие боли и дискомфорта.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Отсутствие вредного воздействия на организм человека.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Капсула является одноразовой, что исключает возможность инфицирования пациента.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693720" y="1881360"/>
            <a:ext cx="4674960" cy="1863360"/>
          </a:xfrm>
          <a:prstGeom prst="rect">
            <a:avLst/>
          </a:prstGeom>
          <a:noFill/>
          <a:ln w="9360">
            <a:noFill/>
          </a:ln>
          <a:effectLst>
            <a:outerShdw dist="17819" dir="2700000">
              <a:srgbClr val="ffffff">
                <a:alpha val="20000"/>
              </a:srgbClr>
            </a:outerShdw>
          </a:effectLst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6600" spc="-1" strike="noStrike">
                <a:solidFill>
                  <a:srgbClr val="000066"/>
                </a:solidFill>
                <a:latin typeface="Times New Roman"/>
              </a:rPr>
              <a:t>Thank You!</a:t>
            </a:r>
            <a:endParaRPr b="0" lang="en-US" sz="66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895320" y="3247920"/>
            <a:ext cx="397152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Verdana"/>
              </a:rPr>
              <a:t>www.themegallery.com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66"/>
                </a:solidFill>
                <a:latin typeface="Times New Roman"/>
              </a:rPr>
              <a:t>Лапароскопия</a:t>
            </a:r>
            <a:endParaRPr b="0" lang="en-US" sz="60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31" name="Содержимое 3" descr="http://www.greenrussia.ru/news/uploads/posts/2014-08/1408436384_ginekolog.jpg"/>
          <p:cNvPicPr/>
          <p:nvPr/>
        </p:nvPicPr>
        <p:blipFill>
          <a:blip r:embed="rId1"/>
          <a:stretch/>
        </p:blipFill>
        <p:spPr>
          <a:xfrm>
            <a:off x="0" y="1215360"/>
            <a:ext cx="9143640" cy="5642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/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595440" y="1072080"/>
            <a:ext cx="8091000" cy="53632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66"/>
              </a:buClr>
              <a:buFont typeface="Symbol" charset="2"/>
              <a:buChar char=""/>
            </a:pPr>
            <a:r>
              <a:rPr b="1" lang="ru-RU" sz="2800" spc="-1" strike="noStrike">
                <a:solidFill>
                  <a:srgbClr val="003366"/>
                </a:solidFill>
                <a:latin typeface="Arial"/>
              </a:rPr>
              <a:t>Лапароскопи́я</a:t>
            </a: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 — современный метод хирургии, в котором операции на внутренних органах проводят через небольшие (обычно 0,5—1,5 см) отверстия, в то время как при традиционной хирургии требуются большие разрезы.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Сегодня при помощи лапароскопии можно диагностировать различные заболевания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   </a:t>
            </a: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и одновременно их лечить.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   </a:t>
            </a:r>
            <a:r>
              <a:rPr b="0" lang="ru-RU" sz="2800" spc="-1" strike="noStrike">
                <a:solidFill>
                  <a:srgbClr val="003366"/>
                </a:solidFill>
                <a:latin typeface="Arial"/>
              </a:rPr>
              <a:t>Восстановительный период проходит значительно быстрее и легче, чем при обычных операциях.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66"/>
                </a:solidFill>
                <a:latin typeface="Times New Roman"/>
              </a:rPr>
              <a:t>Лапароскопия</a:t>
            </a:r>
            <a:endParaRPr b="0" lang="en-US" sz="60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35" name="Таблица 3" descr="http://surgeryexpert.ru/media/com_acymailing/upload/gastric_bypass_620x360.jpg"/>
          <p:cNvPicPr/>
          <p:nvPr/>
        </p:nvPicPr>
        <p:blipFill>
          <a:blip r:embed="rId1"/>
          <a:stretch/>
        </p:blipFill>
        <p:spPr>
          <a:xfrm>
            <a:off x="0" y="1145880"/>
            <a:ext cx="9143640" cy="5711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722160" y="3909960"/>
            <a:ext cx="7772040" cy="25747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000066"/>
                </a:solidFill>
                <a:latin typeface="Times New Roman"/>
              </a:rPr>
              <a:t>Лапароскопия –</a:t>
            </a:r>
            <a:r>
              <a:rPr b="0" lang="ru-RU" sz="2000" spc="-1" strike="noStrike" cap="all">
                <a:solidFill>
                  <a:srgbClr val="000066"/>
                </a:solidFill>
                <a:latin typeface="Times New Roman"/>
              </a:rPr>
              <a:t> это мало травмирующий способ проведения диагностики и оперативного вмешательства, </a:t>
            </a:r>
            <a:br/>
            <a:r>
              <a:rPr b="0" lang="ru-RU" sz="2000" spc="-1" strike="noStrike" cap="all">
                <a:solidFill>
                  <a:srgbClr val="000066"/>
                </a:solidFill>
                <a:latin typeface="Times New Roman"/>
              </a:rPr>
              <a:t> путем проникновения в брюшную полость к органам малого таза с помощью нескольких проколов, </a:t>
            </a:r>
            <a:br/>
            <a:r>
              <a:rPr b="0" lang="ru-RU" sz="2000" spc="-1" strike="noStrike" cap="all">
                <a:solidFill>
                  <a:srgbClr val="000066"/>
                </a:solidFill>
                <a:latin typeface="Times New Roman"/>
              </a:rPr>
              <a:t>а затем вводят через них инструменты-манипуляторы.</a:t>
            </a:r>
            <a:br/>
            <a:endParaRPr b="0" lang="en-US" sz="2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827280" y="1092960"/>
            <a:ext cx="7772040" cy="256428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ru-RU" sz="2800" spc="-1" strike="noStrike">
                <a:solidFill>
                  <a:srgbClr val="00004d"/>
                </a:solidFill>
                <a:latin typeface="Arial"/>
              </a:rPr>
              <a:t>Гистероскопия</a:t>
            </a:r>
            <a:r>
              <a:rPr b="0" lang="ru-RU" sz="2800" spc="-1" strike="noStrike">
                <a:solidFill>
                  <a:srgbClr val="00004d"/>
                </a:solidFill>
                <a:latin typeface="Arial"/>
              </a:rPr>
              <a:t> — метод малоинвазивного обследования полости матки при помощи гистероскопа, с последующим проведением (при необходимости) диагностических и оперативных манипуляций.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66"/>
                </a:solidFill>
                <a:latin typeface="Times New Roman"/>
              </a:rPr>
              <a:t>Гистероскопия</a:t>
            </a:r>
            <a:endParaRPr b="0" lang="en-US" sz="54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39" name="Таблица 5" descr="http://thumbnails-visually.netdna-ssl.com/laparoscopy-and-hysteroscopy_53a7ecc321a0a_w1500.png"/>
          <p:cNvPicPr/>
          <p:nvPr/>
        </p:nvPicPr>
        <p:blipFill>
          <a:blip r:embed="rId1"/>
          <a:stretch/>
        </p:blipFill>
        <p:spPr>
          <a:xfrm>
            <a:off x="0" y="1180440"/>
            <a:ext cx="9143640" cy="5677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25440" y="349200"/>
            <a:ext cx="777528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66"/>
                </a:solidFill>
                <a:latin typeface="Times New Roman"/>
              </a:rPr>
              <a:t>Эндоскопия желудка</a:t>
            </a:r>
            <a:endParaRPr b="0" lang="en-US" sz="6000" spc="-1" strike="noStrike">
              <a:solidFill>
                <a:srgbClr val="000000"/>
              </a:solidFill>
              <a:latin typeface="Symbol"/>
            </a:endParaRPr>
          </a:p>
        </p:txBody>
      </p:sp>
      <p:pic>
        <p:nvPicPr>
          <p:cNvPr id="341" name="Содержимое 3" descr="http://uni-center.com/content/images/c/333999407992c744636a532caab005eb3b3.gif"/>
          <p:cNvPicPr/>
          <p:nvPr/>
        </p:nvPicPr>
        <p:blipFill>
          <a:blip r:embed="rId1"/>
          <a:stretch/>
        </p:blipFill>
        <p:spPr>
          <a:xfrm>
            <a:off x="599040" y="1192320"/>
            <a:ext cx="7850880" cy="5665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325440" y="349200"/>
            <a:ext cx="8481960" cy="386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66"/>
                </a:solidFill>
                <a:latin typeface="Times New Roman"/>
              </a:rPr>
              <a:t>Эндоскопическое исследование желудка</a:t>
            </a:r>
            <a:endParaRPr b="0" lang="en-US" sz="4000" spc="-1" strike="noStrike">
              <a:solidFill>
                <a:srgbClr val="000000"/>
              </a:solidFill>
              <a:latin typeface="Symbo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595440" y="1450800"/>
            <a:ext cx="8091000" cy="4984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4d"/>
                </a:solidFill>
                <a:latin typeface="Arial"/>
              </a:rPr>
              <a:t>Исследование относится к методам визуального осмотра полых органов с помощью уникальной оптической аппаратуры.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4d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4d"/>
                </a:solidFill>
                <a:latin typeface="Arial"/>
              </a:rPr>
              <a:t>Фиброгастроскоп позволяет увидеть верхние отделы пищеварительного тракта от ротовой полости до начальных отделов двенадцатиперстной кишки изнутри, записать видео, сделать фото, провести лечебные манипуляции при необходимости.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66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4d"/>
                </a:solidFill>
                <a:latin typeface="Arial"/>
              </a:rPr>
              <a:t>По показаниям дополнительно могут сделать биопсию желудка, остановить язвенное кровотечение и другие процедуры.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399TGp_medical_light_ani</Template>
  <TotalTime>119</TotalTime>
  <Words>144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2016-05-15T14:34:34Z</dcterms:created>
  <dc:creator>Пользователь</dc:creator>
  <dc:description/>
  <dc:language>en-US</dc:language>
  <cp:lastModifiedBy>Пользователь</cp:lastModifiedBy>
  <dcterms:modified xsi:type="dcterms:W3CDTF">2020-04-27T16:39:32Z</dcterms:modified>
  <cp:revision>13</cp:revision>
  <dc:subject/>
  <dc:title>Эндоскопические методы исследования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