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5143500" type="screen16x9"/>
  <p:notesSz cx="6858000" cy="9144000"/>
  <p:embeddedFontLst>
    <p:embeddedFont>
      <p:font typeface="Maven Pro" charset="0"/>
      <p:regular r:id="rId16"/>
      <p:bold r:id="rId17"/>
    </p:embeddedFont>
    <p:embeddedFont>
      <p:font typeface="Monotype Corsiva" pitchFamily="66" charset="0"/>
      <p:italic r:id="rId18"/>
    </p:embeddedFont>
    <p:embeddedFont>
      <p:font typeface="Nunito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1f9911a3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1f9911a3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1f9911a36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1f9911a36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1f9911a36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1f9911a36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1f9911a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1f9911a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f9911a36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1f9911a36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1f9911a36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71f9911a36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1f9911a36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71f9911a36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1f9911a36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1f9911a36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1f9911a36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1f9911a36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1f9911a36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1f9911a36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71f9911a36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71f9911a36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rgbClr val="5B0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/>
              <a:t>Матка Кувелера</a:t>
            </a:r>
            <a:endParaRPr sz="4800"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2400" dirty="0" smtClean="0">
                <a:latin typeface="Monotype Corsiva" pitchFamily="66" charset="0"/>
              </a:rPr>
              <a:t>Морозова Виктория Дмитриевна, 3 курс, 1 группа, </a:t>
            </a:r>
            <a:r>
              <a:rPr lang="ru-RU" sz="2400" dirty="0" err="1" smtClean="0">
                <a:latin typeface="Monotype Corsiva" pitchFamily="66" charset="0"/>
              </a:rPr>
              <a:t>пед</a:t>
            </a:r>
            <a:r>
              <a:rPr lang="ru-RU" sz="2400" dirty="0" smtClean="0">
                <a:latin typeface="Monotype Corsiva" pitchFamily="66" charset="0"/>
              </a:rPr>
              <a:t> </a:t>
            </a:r>
            <a:r>
              <a:rPr lang="ru-RU" sz="2400" dirty="0" err="1" smtClean="0">
                <a:latin typeface="Monotype Corsiva" pitchFamily="66" charset="0"/>
              </a:rPr>
              <a:t>ф</a:t>
            </a:r>
            <a:r>
              <a:rPr lang="ru-RU" sz="2400" dirty="0" smtClean="0">
                <a:latin typeface="Monotype Corsiva" pitchFamily="66" charset="0"/>
              </a:rPr>
              <a:t>/к</a:t>
            </a:r>
          </a:p>
          <a:p>
            <a:pPr marL="0" indent="0"/>
            <a:endParaRPr lang="ru-RU" sz="2400" dirty="0" smtClean="0">
              <a:latin typeface="Monotype Corsiva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onotype Corsiva" pitchFamily="66" charset="0"/>
            </a:endParaRPr>
          </a:p>
        </p:txBody>
      </p:sp>
      <p:pic>
        <p:nvPicPr>
          <p:cNvPr id="279" name="Google Shape;27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275" y="900650"/>
            <a:ext cx="1484100" cy="1441275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Google Shape;280;p13"/>
          <p:cNvSpPr txBox="1"/>
          <p:nvPr/>
        </p:nvSpPr>
        <p:spPr>
          <a:xfrm>
            <a:off x="135050" y="83000"/>
            <a:ext cx="87951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ФГБОУ ВО Саратовский государственный медицинский университет им. В.И. Разумовского Минздрава России</a:t>
            </a:r>
            <a:endParaRPr sz="24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патологической анатомии</a:t>
            </a:r>
            <a:endParaRPr sz="24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1" name="Google Shape;28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1175" y="2963738"/>
            <a:ext cx="3608350" cy="1960525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>
            <a:spLocks noGrp="1"/>
          </p:cNvSpPr>
          <p:nvPr>
            <p:ph type="title"/>
          </p:nvPr>
        </p:nvSpPr>
        <p:spPr>
          <a:xfrm>
            <a:off x="1303800" y="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000000"/>
                </a:solidFill>
                <a:highlight>
                  <a:srgbClr val="FFFFFF"/>
                </a:highlight>
              </a:rPr>
              <a:t>Осложнения</a:t>
            </a:r>
            <a:endParaRPr sz="36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49" name="Google Shape;349;p21"/>
          <p:cNvSpPr txBox="1">
            <a:spLocks noGrp="1"/>
          </p:cNvSpPr>
          <p:nvPr>
            <p:ph type="body" idx="1"/>
          </p:nvPr>
        </p:nvSpPr>
        <p:spPr>
          <a:xfrm>
            <a:off x="599700" y="1294200"/>
            <a:ext cx="70305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❏"/>
            </a:pPr>
            <a:r>
              <a:rPr lang="ru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тяжелая отслойка приводит к </a:t>
            </a:r>
            <a:r>
              <a:rPr lang="ru" sz="2400" dirty="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антенатальной гибели плода</a:t>
            </a:r>
            <a:r>
              <a:rPr lang="ru" sz="2400" dirty="0">
                <a:solidFill>
                  <a:srgbClr val="000000"/>
                </a:solidFill>
              </a:rPr>
              <a:t>;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❏"/>
            </a:pPr>
            <a:r>
              <a:rPr lang="ru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геморрагический шок и ДВС-синдром;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❏"/>
            </a:pPr>
            <a:r>
              <a:rPr lang="ru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 размере ретроплацентраной гематомы 500 мл и более тоны сердца ребенка перестают выслушиваться;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❏"/>
            </a:pPr>
            <a:r>
              <a:rPr lang="ru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гибель беременной.</a:t>
            </a:r>
            <a:endParaRPr sz="24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"/>
          <p:cNvSpPr txBox="1">
            <a:spLocks noGrp="1"/>
          </p:cNvSpPr>
          <p:nvPr>
            <p:ph type="title"/>
          </p:nvPr>
        </p:nvSpPr>
        <p:spPr>
          <a:xfrm>
            <a:off x="965550" y="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000000"/>
                </a:solidFill>
                <a:highlight>
                  <a:srgbClr val="FFFFFF"/>
                </a:highlight>
              </a:rPr>
              <a:t>Лечение</a:t>
            </a:r>
            <a:endParaRPr sz="3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55" name="Google Shape;355;p22"/>
          <p:cNvSpPr txBox="1"/>
          <p:nvPr/>
        </p:nvSpPr>
        <p:spPr>
          <a:xfrm>
            <a:off x="138750" y="156125"/>
            <a:ext cx="3483000" cy="3490500"/>
          </a:xfrm>
          <a:prstGeom prst="rect">
            <a:avLst/>
          </a:prstGeom>
          <a:noFill/>
          <a:ln w="1905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" sz="1800" dirty="0">
                <a:highlight>
                  <a:srgbClr val="FCE5C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Медикаментозная терапия:</a:t>
            </a:r>
            <a:endParaRPr sz="1800">
              <a:highlight>
                <a:srgbClr val="FCE5C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" sz="1800" dirty="0"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переливание </a:t>
            </a:r>
            <a:r>
              <a:rPr lang="ru" sz="1800" dirty="0" smtClean="0"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свежезамороженной </a:t>
            </a:r>
            <a:r>
              <a:rPr lang="ru" sz="1800" dirty="0"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плазмы</a:t>
            </a:r>
            <a:r>
              <a:rPr lang="ru" sz="18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криопреципитата, </a:t>
            </a:r>
            <a:r>
              <a:rPr lang="ru" sz="1800" dirty="0"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тромбоконцентрата</a:t>
            </a:r>
            <a:r>
              <a:rPr lang="ru" sz="18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введение рекомбинантного фактора VIIа, антифибринолитиков.</a:t>
            </a:r>
            <a:endParaRPr sz="18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ru" sz="18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Обезболивание -  в первые несколько суток применяют наркотические анальгетики.</a:t>
            </a:r>
            <a:endParaRPr sz="18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>
            <a:off x="5299250" y="156125"/>
            <a:ext cx="3778200" cy="2094000"/>
          </a:xfrm>
          <a:prstGeom prst="rect">
            <a:avLst/>
          </a:prstGeom>
          <a:noFill/>
          <a:ln w="19050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ru" sz="1800">
                <a:highlight>
                  <a:srgbClr val="FCE5C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Хирургическое лечение:</a:t>
            </a:r>
            <a:endParaRPr sz="1800">
              <a:highlight>
                <a:srgbClr val="FCE5C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ru" sz="18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кесарево сечение;</a:t>
            </a:r>
            <a:endParaRPr sz="18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ru" sz="18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роды через естественные пути в случае гибели ребенка;</a:t>
            </a:r>
            <a:endParaRPr sz="18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❏"/>
            </a:pPr>
            <a:r>
              <a:rPr lang="ru" sz="18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экстирпация матки.</a:t>
            </a:r>
            <a:endParaRPr sz="18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endParaRPr sz="18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7" name="Google Shape;3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8223" y="2685225"/>
            <a:ext cx="3350406" cy="2094000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8" name="Google Shape;3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6938" y="3695633"/>
            <a:ext cx="1800675" cy="1404517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9" name="Google Shape;3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7707" y="2389600"/>
            <a:ext cx="2699742" cy="2181400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"/>
          <p:cNvSpPr txBox="1">
            <a:spLocks noGrp="1"/>
          </p:cNvSpPr>
          <p:nvPr>
            <p:ph type="title"/>
          </p:nvPr>
        </p:nvSpPr>
        <p:spPr>
          <a:xfrm>
            <a:off x="1008400" y="0"/>
            <a:ext cx="7030500" cy="9993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Выводы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5" name="Google Shape;365;p23"/>
          <p:cNvSpPr txBox="1">
            <a:spLocks noGrp="1"/>
          </p:cNvSpPr>
          <p:nvPr>
            <p:ph type="body" idx="1"/>
          </p:nvPr>
        </p:nvSpPr>
        <p:spPr>
          <a:xfrm>
            <a:off x="5330700" y="599500"/>
            <a:ext cx="3710172" cy="40266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 dirty="0">
                <a:solidFill>
                  <a:srgbClr val="000000"/>
                </a:solidFill>
                <a:highlight>
                  <a:srgbClr val="E6B8A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 своевременной помощи, наличии препаратов для коррекции ДВС-синдрома шансы увеличиваются. </a:t>
            </a:r>
            <a:endParaRPr sz="2200">
              <a:solidFill>
                <a:srgbClr val="000000"/>
              </a:solidFill>
              <a:highlight>
                <a:srgbClr val="E6B8A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r>
              <a:rPr lang="ru" sz="2200" dirty="0">
                <a:solidFill>
                  <a:srgbClr val="000000"/>
                </a:solidFill>
                <a:highlight>
                  <a:srgbClr val="E6B8A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Профилактика заключается в тщательной прегравидарной подготовке, коррекции экстрагенитальных патологий, способных вызвать нарушение плацентации.</a:t>
            </a:r>
            <a:endParaRPr sz="2200">
              <a:solidFill>
                <a:srgbClr val="000000"/>
              </a:solidFill>
              <a:highlight>
                <a:srgbClr val="E6B8AF"/>
              </a:highlight>
            </a:endParaRPr>
          </a:p>
        </p:txBody>
      </p:sp>
      <p:sp>
        <p:nvSpPr>
          <p:cNvPr id="366" name="Google Shape;366;p23"/>
          <p:cNvSpPr txBox="1"/>
          <p:nvPr/>
        </p:nvSpPr>
        <p:spPr>
          <a:xfrm>
            <a:off x="117675" y="456650"/>
            <a:ext cx="4874400" cy="3936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6B8A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6B8A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Лечение возможно исключительно хирургическим путём.</a:t>
            </a:r>
            <a:endParaRPr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6B8A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6B8A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Прогноз зависит от тяжести состояния беременной и уровня оснащенности лечебного учреждения.</a:t>
            </a:r>
            <a:endParaRPr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6B8A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6B8A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перспективе стоит разработка методов лечения, когда могла быть сохранена жизнь и ребенка и матери.</a:t>
            </a:r>
            <a:endParaRPr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6B8A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ady1.net/images/%D1%80%D0%B8%D1%81.3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280" y="2736759"/>
            <a:ext cx="7030500" cy="9993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внимание!!!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"/>
          <p:cNvSpPr txBox="1">
            <a:spLocks noGrp="1"/>
          </p:cNvSpPr>
          <p:nvPr>
            <p:ph type="title"/>
          </p:nvPr>
        </p:nvSpPr>
        <p:spPr>
          <a:xfrm>
            <a:off x="217700" y="0"/>
            <a:ext cx="88578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Матка Кувелера (маточно-плацентарная апоплексия, apoplexia uteroplacentalis) </a:t>
            </a:r>
            <a:endParaRPr sz="3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7" name="Google Shape;28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575" y="1181750"/>
            <a:ext cx="4307375" cy="3230525"/>
          </a:xfrm>
          <a:prstGeom prst="rect">
            <a:avLst/>
          </a:prstGeom>
          <a:noFill/>
          <a:ln w="28575" cap="flat" cmpd="sng">
            <a:solidFill>
              <a:srgbClr val="DD7E6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14"/>
          <p:cNvSpPr txBox="1">
            <a:spLocks noGrp="1"/>
          </p:cNvSpPr>
          <p:nvPr>
            <p:ph type="body" idx="1"/>
          </p:nvPr>
        </p:nvSpPr>
        <p:spPr>
          <a:xfrm>
            <a:off x="4378500" y="520675"/>
            <a:ext cx="4765500" cy="1894800"/>
          </a:xfrm>
          <a:prstGeom prst="rect">
            <a:avLst/>
          </a:prstGeom>
          <a:noFill/>
          <a:ln w="2857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это обширное кровоизлияние в стенку матки при преждевременной отслойке плаценты, иногда сочетающееся с кровоизлиянием в широкие связки матки, в брюшную полость.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9" name="Google Shape;28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6923" y="2684700"/>
            <a:ext cx="4765101" cy="2311100"/>
          </a:xfrm>
          <a:prstGeom prst="rect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 txBox="1">
            <a:spLocks noGrp="1"/>
          </p:cNvSpPr>
          <p:nvPr>
            <p:ph type="title"/>
          </p:nvPr>
        </p:nvSpPr>
        <p:spPr>
          <a:xfrm>
            <a:off x="1303800" y="4215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</a:rPr>
              <a:t>Актуальность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 rotWithShape="1">
          <a:blip r:embed="rId3">
            <a:alphaModFix/>
          </a:blip>
          <a:srcRect l="29364" t="43673" r="30414" b="17202"/>
          <a:stretch/>
        </p:blipFill>
        <p:spPr>
          <a:xfrm>
            <a:off x="117500" y="615025"/>
            <a:ext cx="4026374" cy="2203124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525" y="667157"/>
            <a:ext cx="4792924" cy="3897543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7" name="Google Shape;297;p15"/>
          <p:cNvSpPr txBox="1">
            <a:spLocks noGrp="1"/>
          </p:cNvSpPr>
          <p:nvPr>
            <p:ph type="body" idx="1"/>
          </p:nvPr>
        </p:nvSpPr>
        <p:spPr>
          <a:xfrm>
            <a:off x="117500" y="2954025"/>
            <a:ext cx="4605000" cy="21411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Перинатальные последствия: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❏"/>
            </a:pPr>
            <a:r>
              <a:rPr lang="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низкий вес при рождении,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❏"/>
            </a:pPr>
            <a:r>
              <a:rPr lang="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преждевременные роды, 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❏"/>
            </a:pPr>
            <a:r>
              <a:rPr lang="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асфиксию, 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❏"/>
            </a:pPr>
            <a:r>
              <a:rPr lang="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мертворождения и смерть в перинатальном периоде.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>
            <a:spLocks noGrp="1"/>
          </p:cNvSpPr>
          <p:nvPr>
            <p:ph type="title"/>
          </p:nvPr>
        </p:nvSpPr>
        <p:spPr>
          <a:xfrm>
            <a:off x="1303800" y="434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Этиология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3" name="Google Shape;303;p16"/>
          <p:cNvSpPr txBox="1">
            <a:spLocks noGrp="1"/>
          </p:cNvSpPr>
          <p:nvPr>
            <p:ph type="body" idx="1"/>
          </p:nvPr>
        </p:nvSpPr>
        <p:spPr>
          <a:xfrm>
            <a:off x="427750" y="680325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отслойка плаценты </a:t>
            </a:r>
            <a:endParaRPr sz="240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-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</a:t>
            </a:r>
            <a:r>
              <a:rPr lang="ru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нутренее кровоточение. </a:t>
            </a:r>
            <a:endParaRPr sz="240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4" name="Google Shape;304;p16"/>
          <p:cNvPicPr preferRelativeResize="0"/>
          <p:nvPr/>
        </p:nvPicPr>
        <p:blipFill rotWithShape="1">
          <a:blip r:embed="rId4">
            <a:alphaModFix/>
          </a:blip>
          <a:srcRect l="17502" t="22985" r="17696" b="11880"/>
          <a:stretch/>
        </p:blipFill>
        <p:spPr>
          <a:xfrm>
            <a:off x="6666225" y="95400"/>
            <a:ext cx="2385249" cy="1795750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5" name="Google Shape;305;p16"/>
          <p:cNvPicPr preferRelativeResize="0"/>
          <p:nvPr/>
        </p:nvPicPr>
        <p:blipFill rotWithShape="1">
          <a:blip r:embed="rId5">
            <a:alphaModFix/>
          </a:blip>
          <a:srcRect l="5740" t="3149" r="5536" b="8370"/>
          <a:stretch/>
        </p:blipFill>
        <p:spPr>
          <a:xfrm>
            <a:off x="4619175" y="2012300"/>
            <a:ext cx="4034650" cy="2905676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p16"/>
          <p:cNvPicPr preferRelativeResize="0"/>
          <p:nvPr/>
        </p:nvPicPr>
        <p:blipFill rotWithShape="1">
          <a:blip r:embed="rId6">
            <a:alphaModFix/>
          </a:blip>
          <a:srcRect l="9562" r="9538" b="9698"/>
          <a:stretch/>
        </p:blipFill>
        <p:spPr>
          <a:xfrm>
            <a:off x="998947" y="1891150"/>
            <a:ext cx="3620227" cy="3026826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1824225" y="69375"/>
            <a:ext cx="5076300" cy="1023600"/>
          </a:xfrm>
          <a:prstGeom prst="rect">
            <a:avLst/>
          </a:prstGeom>
          <a:solidFill>
            <a:srgbClr val="660000"/>
          </a:solidFill>
          <a:ln w="3810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Предрасполагающие факторы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2" name="Google Shape;312;p17"/>
          <p:cNvSpPr txBox="1">
            <a:spLocks noGrp="1"/>
          </p:cNvSpPr>
          <p:nvPr>
            <p:ph type="body" idx="1"/>
          </p:nvPr>
        </p:nvSpPr>
        <p:spPr>
          <a:xfrm>
            <a:off x="98150" y="1192075"/>
            <a:ext cx="5180400" cy="2541600"/>
          </a:xfrm>
          <a:prstGeom prst="rect">
            <a:avLst/>
          </a:prstGeom>
          <a:solidFill>
            <a:srgbClr val="5B0F00"/>
          </a:solidFill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❏"/>
            </a:pPr>
            <a:r>
              <a:rPr lang="ru" sz="2400" b="1" dirty="0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артериальная гипертензия</a:t>
            </a:r>
            <a:r>
              <a:rPr lang="ru"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патология матки;</a:t>
            </a:r>
            <a:endParaRPr sz="24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коагулопатии;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❏"/>
            </a:pPr>
            <a:r>
              <a:rPr lang="ru" sz="2400" b="1" dirty="0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миома матки</a:t>
            </a:r>
            <a:r>
              <a:rPr lang="ru"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экстрагенитальные заболевания.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3" name="Google Shape;3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575" y="1401475"/>
            <a:ext cx="2295675" cy="1434801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9549" y="1764525"/>
            <a:ext cx="1955825" cy="1614449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4475" y="2991225"/>
            <a:ext cx="1900749" cy="1900749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17"/>
          <p:cNvPicPr preferRelativeResize="0"/>
          <p:nvPr/>
        </p:nvPicPr>
        <p:blipFill rotWithShape="1">
          <a:blip r:embed="rId7">
            <a:alphaModFix/>
          </a:blip>
          <a:srcRect l="30507" t="38687"/>
          <a:stretch/>
        </p:blipFill>
        <p:spPr>
          <a:xfrm>
            <a:off x="4660750" y="3447286"/>
            <a:ext cx="2295674" cy="1519013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 txBox="1">
            <a:spLocks noGrp="1"/>
          </p:cNvSpPr>
          <p:nvPr>
            <p:ph type="title"/>
          </p:nvPr>
        </p:nvSpPr>
        <p:spPr>
          <a:xfrm>
            <a:off x="1347175" y="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highlight>
                  <a:srgbClr val="FCE5CD"/>
                </a:highlight>
              </a:rPr>
              <a:t>Морфологическая картина</a:t>
            </a:r>
            <a:endParaRPr>
              <a:solidFill>
                <a:srgbClr val="000000"/>
              </a:solidFill>
              <a:highlight>
                <a:srgbClr val="FCE5CD"/>
              </a:highlight>
            </a:endParaRPr>
          </a:p>
        </p:txBody>
      </p:sp>
      <p:pic>
        <p:nvPicPr>
          <p:cNvPr id="2050" name="Picture 2" descr="http://www.radiographia.ru/sites/default/files/image/21112008199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252" y="580653"/>
            <a:ext cx="4176170" cy="3338204"/>
          </a:xfrm>
          <a:prstGeom prst="rect">
            <a:avLst/>
          </a:prstGeom>
          <a:noFill/>
          <a:ln w="19050">
            <a:solidFill>
              <a:schemeClr val="tx1">
                <a:lumMod val="75000"/>
              </a:schemeClr>
            </a:solidFill>
          </a:ln>
        </p:spPr>
      </p:pic>
      <p:pic>
        <p:nvPicPr>
          <p:cNvPr id="2052" name="Picture 4" descr="http://www.radiographia.ru/sites/default/files/image/211120082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0145" y="577516"/>
            <a:ext cx="3403218" cy="2438126"/>
          </a:xfrm>
          <a:prstGeom prst="rect">
            <a:avLst/>
          </a:prstGeom>
          <a:noFill/>
          <a:ln w="19050">
            <a:solidFill>
              <a:schemeClr val="tx1">
                <a:lumMod val="75000"/>
              </a:schemeClr>
            </a:solidFill>
          </a:ln>
        </p:spPr>
      </p:pic>
      <p:pic>
        <p:nvPicPr>
          <p:cNvPr id="12" name="Google Shape;28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5113" y="2743200"/>
            <a:ext cx="4418773" cy="2190724"/>
          </a:xfrm>
          <a:prstGeom prst="rect">
            <a:avLst/>
          </a:prstGeom>
          <a:noFill/>
          <a:ln w="1905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 txBox="1">
            <a:spLocks noGrp="1"/>
          </p:cNvSpPr>
          <p:nvPr>
            <p:ph type="title"/>
          </p:nvPr>
        </p:nvSpPr>
        <p:spPr>
          <a:xfrm>
            <a:off x="1347175" y="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highlight>
                  <a:srgbClr val="FCE5CD"/>
                </a:highlight>
              </a:rPr>
              <a:t>Морфологическая картина</a:t>
            </a:r>
            <a:endParaRPr>
              <a:solidFill>
                <a:srgbClr val="000000"/>
              </a:solidFill>
              <a:highlight>
                <a:srgbClr val="FCE5CD"/>
              </a:highlight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body" idx="1"/>
          </p:nvPr>
        </p:nvSpPr>
        <p:spPr>
          <a:xfrm>
            <a:off x="5316300" y="3016547"/>
            <a:ext cx="3827700" cy="19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интерстициапьный отек;</a:t>
            </a:r>
            <a:endParaRPr sz="1800" b="1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гипертрофированные миоциты;</a:t>
            </a:r>
            <a:endParaRPr sz="1800" b="1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800" b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ядра неправильной формы;</a:t>
            </a:r>
            <a:endParaRPr sz="1800" b="1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3" name="Google Shape;323;p18"/>
          <p:cNvPicPr preferRelativeResize="0"/>
          <p:nvPr/>
        </p:nvPicPr>
        <p:blipFill rotWithShape="1">
          <a:blip r:embed="rId4">
            <a:alphaModFix/>
          </a:blip>
          <a:srcRect r="51583" b="11268"/>
          <a:stretch/>
        </p:blipFill>
        <p:spPr>
          <a:xfrm>
            <a:off x="104275" y="522025"/>
            <a:ext cx="3281500" cy="2101850"/>
          </a:xfrm>
          <a:prstGeom prst="rect">
            <a:avLst/>
          </a:prstGeom>
          <a:noFill/>
          <a:ln w="57150">
            <a:solidFill>
              <a:schemeClr val="tx1">
                <a:lumMod val="75000"/>
              </a:schemeClr>
            </a:solidFill>
          </a:ln>
        </p:spPr>
      </p:pic>
      <p:pic>
        <p:nvPicPr>
          <p:cNvPr id="324" name="Google Shape;3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0025" y="2371925"/>
            <a:ext cx="2966275" cy="2693375"/>
          </a:xfrm>
          <a:prstGeom prst="rect">
            <a:avLst/>
          </a:prstGeom>
          <a:noFill/>
          <a:ln w="57150">
            <a:solidFill>
              <a:schemeClr val="tx1">
                <a:lumMod val="75000"/>
              </a:schemeClr>
            </a:solidFill>
          </a:ln>
        </p:spPr>
      </p:pic>
      <p:pic>
        <p:nvPicPr>
          <p:cNvPr id="325" name="Google Shape;325;p18"/>
          <p:cNvPicPr preferRelativeResize="0"/>
          <p:nvPr/>
        </p:nvPicPr>
        <p:blipFill rotWithShape="1">
          <a:blip r:embed="rId4">
            <a:alphaModFix/>
          </a:blip>
          <a:srcRect l="51985" b="11268"/>
          <a:stretch/>
        </p:blipFill>
        <p:spPr>
          <a:xfrm>
            <a:off x="5316302" y="578000"/>
            <a:ext cx="3775572" cy="2438550"/>
          </a:xfrm>
          <a:prstGeom prst="rect">
            <a:avLst/>
          </a:prstGeom>
          <a:noFill/>
          <a:ln w="57150">
            <a:solidFill>
              <a:schemeClr val="tx1">
                <a:lumMod val="75000"/>
              </a:schemeClr>
            </a:solidFill>
          </a:ln>
        </p:spPr>
      </p:pic>
      <p:sp>
        <p:nvSpPr>
          <p:cNvPr id="326" name="Google Shape;326;p18"/>
          <p:cNvSpPr txBox="1"/>
          <p:nvPr/>
        </p:nvSpPr>
        <p:spPr>
          <a:xfrm>
            <a:off x="3119100" y="578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выраженные гемодинамические расстройствами в виде обширных сливающихся кровоизлияний;</a:t>
            </a:r>
            <a:endParaRPr sz="1800" b="1">
              <a:highlight>
                <a:srgbClr val="FFFFFF"/>
              </a:highlight>
            </a:endParaRPr>
          </a:p>
        </p:txBody>
      </p:sp>
      <p:sp>
        <p:nvSpPr>
          <p:cNvPr id="327" name="Google Shape;327;p18"/>
          <p:cNvSpPr txBox="1"/>
          <p:nvPr/>
        </p:nvSpPr>
        <p:spPr>
          <a:xfrm>
            <a:off x="-43450" y="2623875"/>
            <a:ext cx="2733000" cy="25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преждевременная выраженная лакунарная трансформация венозных сосудов в области плацентарной площадки;</a:t>
            </a:r>
            <a:endParaRPr sz="1800" b="1"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"/>
          <p:cNvSpPr txBox="1">
            <a:spLocks noGrp="1"/>
          </p:cNvSpPr>
          <p:nvPr>
            <p:ph type="title"/>
          </p:nvPr>
        </p:nvSpPr>
        <p:spPr>
          <a:xfrm>
            <a:off x="1056750" y="0"/>
            <a:ext cx="7030500" cy="806700"/>
          </a:xfrm>
          <a:prstGeom prst="rect">
            <a:avLst/>
          </a:prstGeom>
          <a:solidFill>
            <a:srgbClr val="783F04"/>
          </a:solidFill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 Клиническая картина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3" name="Google Shape;333;p19"/>
          <p:cNvSpPr txBox="1">
            <a:spLocks noGrp="1"/>
          </p:cNvSpPr>
          <p:nvPr>
            <p:ph type="body" idx="1"/>
          </p:nvPr>
        </p:nvSpPr>
        <p:spPr>
          <a:xfrm>
            <a:off x="306350" y="906400"/>
            <a:ext cx="4139400" cy="2159700"/>
          </a:xfrm>
          <a:prstGeom prst="rect">
            <a:avLst/>
          </a:prstGeom>
          <a:solidFill>
            <a:srgbClr val="5B0F00"/>
          </a:solidFill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боль в животе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гипертонус матки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острая гипоксия плода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Char char="❏"/>
            </a:pP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вагинальное кровотечение</a:t>
            </a:r>
            <a:b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(возможно позднее)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4" name="Google Shape;334;p19"/>
          <p:cNvPicPr preferRelativeResize="0"/>
          <p:nvPr/>
        </p:nvPicPr>
        <p:blipFill rotWithShape="1">
          <a:blip r:embed="rId4">
            <a:alphaModFix/>
          </a:blip>
          <a:srcRect r="24431"/>
          <a:stretch/>
        </p:blipFill>
        <p:spPr>
          <a:xfrm>
            <a:off x="6527425" y="688925"/>
            <a:ext cx="1994951" cy="1747650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5" name="Google Shape;335;p19"/>
          <p:cNvPicPr preferRelativeResize="0"/>
          <p:nvPr/>
        </p:nvPicPr>
        <p:blipFill rotWithShape="1">
          <a:blip r:embed="rId5">
            <a:alphaModFix/>
          </a:blip>
          <a:srcRect l="15185" t="4290" r="15123" b="4817"/>
          <a:stretch/>
        </p:blipFill>
        <p:spPr>
          <a:xfrm>
            <a:off x="4965475" y="3070375"/>
            <a:ext cx="2507401" cy="1917000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6" name="Google Shape;336;p19"/>
          <p:cNvPicPr preferRelativeResize="0"/>
          <p:nvPr/>
        </p:nvPicPr>
        <p:blipFill rotWithShape="1">
          <a:blip r:embed="rId6">
            <a:alphaModFix/>
          </a:blip>
          <a:srcRect l="63951" t="19828" r="3312" b="19919"/>
          <a:stretch/>
        </p:blipFill>
        <p:spPr>
          <a:xfrm>
            <a:off x="4965475" y="906388"/>
            <a:ext cx="1495325" cy="2064299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1987" y="3040025"/>
            <a:ext cx="2377988" cy="1977700"/>
          </a:xfrm>
          <a:prstGeom prst="rect">
            <a:avLst/>
          </a:prstGeom>
          <a:noFill/>
          <a:ln w="28575" cap="flat" cmpd="sng">
            <a:solidFill>
              <a:srgbClr val="E6B8A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"/>
          <p:cNvSpPr txBox="1">
            <a:spLocks noGrp="1"/>
          </p:cNvSpPr>
          <p:nvPr>
            <p:ph type="title"/>
          </p:nvPr>
        </p:nvSpPr>
        <p:spPr>
          <a:xfrm>
            <a:off x="1303800" y="0"/>
            <a:ext cx="7030500" cy="8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Диагностика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3" name="Google Shape;343;p20"/>
          <p:cNvSpPr txBox="1">
            <a:spLocks noGrp="1"/>
          </p:cNvSpPr>
          <p:nvPr>
            <p:ph type="body" idx="1"/>
          </p:nvPr>
        </p:nvSpPr>
        <p:spPr>
          <a:xfrm>
            <a:off x="660850" y="67810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Char char="❏"/>
            </a:pPr>
            <a:r>
              <a:rPr lang="ru" sz="30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осмотр на кресле;</a:t>
            </a: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Char char="❏"/>
            </a:pPr>
            <a:r>
              <a:rPr lang="ru" sz="30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наружный </a:t>
            </a:r>
            <a:r>
              <a:rPr lang="ru" sz="3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акушерский осмотр;</a:t>
            </a: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Char char="❏"/>
            </a:pPr>
            <a:r>
              <a:rPr lang="ru" sz="3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КТГ;</a:t>
            </a: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mes New Roman"/>
              <a:buChar char="❏"/>
            </a:pPr>
            <a:r>
              <a:rPr lang="ru" sz="3000" b="1" dirty="0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УЗИ </a:t>
            </a:r>
            <a:r>
              <a:rPr lang="ru" sz="3000" b="1" dirty="0" smtClean="0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матки</a:t>
            </a:r>
            <a:r>
              <a:rPr lang="ru" sz="30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mentum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314</Words>
  <PresentationFormat>Экран (16:9)</PresentationFormat>
  <Paragraphs>59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Maven Pro</vt:lpstr>
      <vt:lpstr>Monotype Corsiva</vt:lpstr>
      <vt:lpstr>Nunito</vt:lpstr>
      <vt:lpstr>Times New Roman</vt:lpstr>
      <vt:lpstr>Momentum</vt:lpstr>
      <vt:lpstr>Матка Кувелера</vt:lpstr>
      <vt:lpstr>Матка Кувелера (маточно-плацентарная апоплексия, apoplexia uteroplacentalis) </vt:lpstr>
      <vt:lpstr>Актуальность</vt:lpstr>
      <vt:lpstr>Этиология</vt:lpstr>
      <vt:lpstr>Предрасполагающие факторы</vt:lpstr>
      <vt:lpstr>Морфологическая картина</vt:lpstr>
      <vt:lpstr>Морфологическая картина</vt:lpstr>
      <vt:lpstr> Клиническая картина</vt:lpstr>
      <vt:lpstr>Диагностика</vt:lpstr>
      <vt:lpstr>Осложнения</vt:lpstr>
      <vt:lpstr>Лечение</vt:lpstr>
      <vt:lpstr>Выводы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Матка Кувелера</dc:title>
  <dc:creator>Викуля</dc:creator>
  <cp:lastModifiedBy>Викуля</cp:lastModifiedBy>
  <cp:revision>12</cp:revision>
  <dcterms:modified xsi:type="dcterms:W3CDTF">2020-06-12T14:06:48Z</dcterms:modified>
</cp:coreProperties>
</file>