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9" r:id="rId10"/>
    <p:sldId id="270" r:id="rId11"/>
    <p:sldId id="271" r:id="rId12"/>
    <p:sldId id="263" r:id="rId13"/>
    <p:sldId id="264" r:id="rId14"/>
    <p:sldId id="267" r:id="rId15"/>
    <p:sldId id="265" r:id="rId16"/>
    <p:sldId id="26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07" autoAdjust="0"/>
    <p:restoredTop sz="94660"/>
  </p:normalViewPr>
  <p:slideViewPr>
    <p:cSldViewPr snapToGrid="0">
      <p:cViewPr varScale="1">
        <p:scale>
          <a:sx n="86" d="100"/>
          <a:sy n="86" d="100"/>
        </p:scale>
        <p:origin x="-68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ru-RU"/>
              <a:t>Подсчеты</a:t>
            </a:r>
            <a:r>
              <a:rPr lang="ru-RU" baseline="0"/>
              <a:t> анкетирования</a:t>
            </a:r>
            <a:endParaRPr lang="ru-RU"/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Лист1!$A$2:$A$14</c:f>
              <c:numCache>
                <c:formatCode>General</c:formatCode>
                <c:ptCount val="13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</c:v>
                </c:pt>
              </c:numCache>
            </c:num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0</c:v>
                </c:pt>
                <c:pt idx="1">
                  <c:v>8</c:v>
                </c:pt>
                <c:pt idx="2">
                  <c:v>9</c:v>
                </c:pt>
                <c:pt idx="3">
                  <c:v>7</c:v>
                </c:pt>
                <c:pt idx="4">
                  <c:v>0</c:v>
                </c:pt>
                <c:pt idx="5">
                  <c:v>4</c:v>
                </c:pt>
                <c:pt idx="6">
                  <c:v>7</c:v>
                </c:pt>
                <c:pt idx="7">
                  <c:v>8</c:v>
                </c:pt>
                <c:pt idx="8">
                  <c:v>4</c:v>
                </c:pt>
                <c:pt idx="9">
                  <c:v>9</c:v>
                </c:pt>
                <c:pt idx="10">
                  <c:v>1</c:v>
                </c:pt>
                <c:pt idx="11">
                  <c:v>1</c:v>
                </c:pt>
                <c:pt idx="12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452-4759-874B-CF9F4472587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Лист1!$A$2:$A$14</c:f>
              <c:numCache>
                <c:formatCode>General</c:formatCode>
                <c:ptCount val="13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</c:v>
                </c:pt>
              </c:numCache>
            </c:numRef>
          </c:cat>
          <c:val>
            <c:numRef>
              <c:f>Лист1!$C$2:$C$14</c:f>
              <c:numCache>
                <c:formatCode>General</c:formatCode>
                <c:ptCount val="13"/>
                <c:pt idx="0">
                  <c:v>9</c:v>
                </c:pt>
                <c:pt idx="1">
                  <c:v>0</c:v>
                </c:pt>
                <c:pt idx="2">
                  <c:v>0</c:v>
                </c:pt>
                <c:pt idx="3">
                  <c:v>3</c:v>
                </c:pt>
                <c:pt idx="4">
                  <c:v>12</c:v>
                </c:pt>
                <c:pt idx="5">
                  <c:v>2</c:v>
                </c:pt>
                <c:pt idx="6">
                  <c:v>4</c:v>
                </c:pt>
                <c:pt idx="7">
                  <c:v>2</c:v>
                </c:pt>
                <c:pt idx="8">
                  <c:v>1</c:v>
                </c:pt>
                <c:pt idx="9">
                  <c:v>0</c:v>
                </c:pt>
                <c:pt idx="10">
                  <c:v>3</c:v>
                </c:pt>
                <c:pt idx="11">
                  <c:v>5</c:v>
                </c:pt>
                <c:pt idx="12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452-4759-874B-CF9F4472587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Лист1!$A$2:$A$14</c:f>
              <c:numCache>
                <c:formatCode>General</c:formatCode>
                <c:ptCount val="13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</c:v>
                </c:pt>
              </c:numCache>
            </c:numRef>
          </c:cat>
          <c:val>
            <c:numRef>
              <c:f>Лист1!$D$2:$D$14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0</c:v>
                </c:pt>
                <c:pt idx="5">
                  <c:v>4</c:v>
                </c:pt>
                <c:pt idx="6">
                  <c:v>1</c:v>
                </c:pt>
                <c:pt idx="7">
                  <c:v>0</c:v>
                </c:pt>
                <c:pt idx="8">
                  <c:v>6</c:v>
                </c:pt>
                <c:pt idx="9">
                  <c:v>2</c:v>
                </c:pt>
                <c:pt idx="10">
                  <c:v>7</c:v>
                </c:pt>
                <c:pt idx="11">
                  <c:v>4</c:v>
                </c:pt>
                <c:pt idx="1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452-4759-874B-CF9F4472587E}"/>
            </c:ext>
          </c:extLst>
        </c:ser>
        <c:gapWidth val="75"/>
        <c:overlap val="-25"/>
        <c:axId val="142475648"/>
        <c:axId val="142477184"/>
      </c:barChart>
      <c:catAx>
        <c:axId val="14247564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2477184"/>
        <c:crosses val="autoZero"/>
        <c:auto val="1"/>
        <c:lblAlgn val="ctr"/>
        <c:lblOffset val="100"/>
      </c:catAx>
      <c:valAx>
        <c:axId val="14247718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2475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D9FDE-1AF6-48FE-960F-F5214782E7D6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80184E6-CDED-4F3F-BCB3-F649B6B0FC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8754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D9FDE-1AF6-48FE-960F-F5214782E7D6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80184E6-CDED-4F3F-BCB3-F649B6B0FC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9242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D9FDE-1AF6-48FE-960F-F5214782E7D6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80184E6-CDED-4F3F-BCB3-F649B6B0FC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985044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D9FDE-1AF6-48FE-960F-F5214782E7D6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80184E6-CDED-4F3F-BCB3-F649B6B0FC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3157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D9FDE-1AF6-48FE-960F-F5214782E7D6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80184E6-CDED-4F3F-BCB3-F649B6B0FC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354449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D9FDE-1AF6-48FE-960F-F5214782E7D6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80184E6-CDED-4F3F-BCB3-F649B6B0FC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6360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D9FDE-1AF6-48FE-960F-F5214782E7D6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184E6-CDED-4F3F-BCB3-F649B6B0FC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95245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D9FDE-1AF6-48FE-960F-F5214782E7D6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184E6-CDED-4F3F-BCB3-F649B6B0FC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535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D9FDE-1AF6-48FE-960F-F5214782E7D6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184E6-CDED-4F3F-BCB3-F649B6B0FC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651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D9FDE-1AF6-48FE-960F-F5214782E7D6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80184E6-CDED-4F3F-BCB3-F649B6B0FC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6211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D9FDE-1AF6-48FE-960F-F5214782E7D6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80184E6-CDED-4F3F-BCB3-F649B6B0FC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1629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D9FDE-1AF6-48FE-960F-F5214782E7D6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80184E6-CDED-4F3F-BCB3-F649B6B0FC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5222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D9FDE-1AF6-48FE-960F-F5214782E7D6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184E6-CDED-4F3F-BCB3-F649B6B0FC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3117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D9FDE-1AF6-48FE-960F-F5214782E7D6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184E6-CDED-4F3F-BCB3-F649B6B0FC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1917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D9FDE-1AF6-48FE-960F-F5214782E7D6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184E6-CDED-4F3F-BCB3-F649B6B0FC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6163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D9FDE-1AF6-48FE-960F-F5214782E7D6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80184E6-CDED-4F3F-BCB3-F649B6B0FC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4790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D9FDE-1AF6-48FE-960F-F5214782E7D6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80184E6-CDED-4F3F-BCB3-F649B6B0FC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0221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5649" y="907472"/>
            <a:ext cx="8915399" cy="226278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молодежной политики Свердловской области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автономное профессиональное образовательное учреждение Свердловской области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«Уральский колледж технологий и предпринимательства»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(ГАПОУ СО УКТП)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dirty="0" smtClean="0"/>
              <a:t>Проблема одиночества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99075" y="4242898"/>
            <a:ext cx="8915399" cy="1705735"/>
          </a:xfrm>
        </p:spPr>
        <p:txBody>
          <a:bodyPr>
            <a:noAutofit/>
          </a:bodyPr>
          <a:lstStyle/>
          <a:p>
            <a:pPr algn="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Новожилова А.Г.           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Профессия: Документационное обеспечение управление и архивизация,</a:t>
            </a:r>
          </a:p>
          <a:p>
            <a:pPr algn="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курс, 202 группа</a:t>
            </a:r>
          </a:p>
          <a:p>
            <a:pPr algn="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Кузнецова Т.С.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055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исследования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743199" y="1443210"/>
          <a:ext cx="7557571" cy="4450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исследования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	Как показало исследование многие люди одиноки в нашем мире, но они не показывают это. Больше склонны подростки, у них это возникает от не понимания родителей, проблем в школе, неразделенной любви. Все это влияет на их замыкание и так они становятся одинокими. </a:t>
            </a:r>
            <a:br>
              <a:rPr lang="ru-RU" dirty="0" smtClean="0"/>
            </a:br>
            <a:r>
              <a:rPr lang="ru-RU" dirty="0" smtClean="0"/>
              <a:t>Если не закрываться в себе и рассказывать о своих проблемах, то человек не станет одинок и ему станет легче жить.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одиночества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По временной протяженности одиночество может быть:</a:t>
            </a:r>
          </a:p>
          <a:p>
            <a:pPr lvl="0">
              <a:buFont typeface="+mj-lt"/>
              <a:buAutoNum type="arabicPeriod"/>
            </a:pPr>
            <a:r>
              <a:rPr lang="ru-RU" dirty="0"/>
              <a:t>Эпизодическим (какое-то небольшое количество времени);</a:t>
            </a:r>
          </a:p>
          <a:p>
            <a:pPr lvl="0">
              <a:buFont typeface="+mj-lt"/>
              <a:buAutoNum type="arabicPeriod"/>
            </a:pPr>
            <a:r>
              <a:rPr lang="ru-RU" dirty="0"/>
              <a:t>Хроническим (обособление в течение длительного времени; подросток страдает от своего обособления);</a:t>
            </a:r>
          </a:p>
          <a:p>
            <a:pPr marL="0" indent="0">
              <a:buNone/>
            </a:pPr>
            <a:r>
              <a:rPr lang="ru-RU" dirty="0"/>
              <a:t>По происхождению:</a:t>
            </a:r>
          </a:p>
          <a:p>
            <a:pPr lvl="0">
              <a:buFont typeface="+mj-lt"/>
              <a:buAutoNum type="arabicPeriod"/>
            </a:pPr>
            <a:r>
              <a:rPr lang="ru-RU" dirty="0"/>
              <a:t>Вынужденным (человек не по воле находится в состояние одиночества);</a:t>
            </a:r>
          </a:p>
          <a:p>
            <a:pPr lvl="0">
              <a:buFont typeface="+mj-lt"/>
              <a:buAutoNum type="arabicPeriod"/>
            </a:pPr>
            <a:r>
              <a:rPr lang="ru-RU" dirty="0"/>
              <a:t>Добровольным (человек сам хочет испытать одиночество).</a:t>
            </a:r>
          </a:p>
          <a:p>
            <a:pPr lvl="0">
              <a:buFont typeface="+mj-lt"/>
              <a:buAutoNum type="arabicPeriod"/>
            </a:pPr>
            <a:r>
              <a:rPr lang="ru-RU" dirty="0"/>
              <a:t>Одиночество может быть субъективным и объективным. Например, человек может субъективно считать себя одиноким, хотя внешних показаний к этому нет, и наоборот.</a:t>
            </a:r>
          </a:p>
          <a:p>
            <a:pPr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3987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избежать одиночества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Привести свои эмоции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порядок;</a:t>
            </a:r>
          </a:p>
          <a:p>
            <a:pPr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Сфокусируйте ваше внимание на вашем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здоровье;</a:t>
            </a:r>
          </a:p>
          <a:p>
            <a:pPr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Верните старое увлечение в вашу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Проводите больше времени 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улице;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Запланировать поездку и поехать.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564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сделать вывод, что многие люди одиноки. В большей степени подростки, ведь в их возрасте как раз случается первая любовь, в которой может произойти все, после чего подросток начнет замыкаться. Так же может повлиять не понимание родителей, в школе учителя могут давить на ребенка. Все это может дать большой толчок к одиночеству.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Хочу сказать, чтобы с вами не произошло такое, то лучше оценивайте свои поступки и решения. Ведь от этого может многое зависеть.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431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нужно замыкаться в себе; 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больше общаться с людьми, развивать свой кругозор;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Строить большие планы и верить, что все они реализуются;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Доверяй своим родным и близким друзьям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Ищи причины своей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неудовлетворенности</a:t>
            </a:r>
          </a:p>
          <a:p>
            <a:pPr lvl="0"/>
            <a:r>
              <a:rPr lang="ru-RU" sz="2400" dirty="0">
                <a:solidFill>
                  <a:srgbClr val="38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– большая тайна. Не жалей времени на изучение самого себя.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487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95055" y="2618508"/>
            <a:ext cx="8825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409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24966" y="619763"/>
            <a:ext cx="82724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Добровольное одиночество, уход от других людей – самый обычный вид защиты от страдания, возникающего во взаимоотношениях между людьми. Понятно, какого рода счастья можно достичь таким образом – счастья покоя.</a:t>
            </a:r>
          </a:p>
          <a:p>
            <a:pPr algn="just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Зигмунд Фрейд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w-dog.ru/wallpapers/15/0/471521661138102/chelovek-muzhchina-odin-progulka-odinochestvo-park-derevya-vetvi-osen-tuman-doroga-nastroen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7974" y="2558755"/>
            <a:ext cx="6690979" cy="418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5756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выбранной темы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Проблема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одиночества является одной из серьезных проблем человечества, когда взаимоотношения людей не рождают ни дружбы, ни любви, ни вражды, оставляя, людей равнодушными по отношению друг к другу. Одиночество – тяжелое психологическое состояние, обычно сопровождается плохим настроением и тягостными эмоциональными переживаниями. Глубоко одинокие люди, как правило несчастны, у них мало социальных контактов, их личные связи с другими людьми ограничены или вовсе разорваны.</a:t>
            </a:r>
          </a:p>
        </p:txBody>
      </p:sp>
    </p:spTree>
    <p:extLst>
      <p:ext uri="{BB962C8B-B14F-4D97-AF65-F5344CB8AC3E}">
        <p14:creationId xmlns:p14="http://schemas.microsoft.com/office/powerpoint/2010/main" xmlns="" val="367173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гипотезы исследования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2925" y="1565563"/>
            <a:ext cx="8915400" cy="49876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Понять, почему люди становятся одинокими и как этого избежать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Возможно, люди становятся одинокими, потому что когда-то разочаровались в ком-то; 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Что если, многие люди в одиночестве находят себя или им так становится лучше жить;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Предположим, что подростки становятся одинокими от невзаимной любви или непонимания со стороны родителей;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 Допустим, одиночество — это просто состояние души и внешне человек может выглядеть хорошо, но внутри ему плохо. 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181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291600"/>
            <a:ext cx="8911687" cy="128089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2925" y="1572490"/>
            <a:ext cx="8915400" cy="3777622"/>
          </a:xfrm>
        </p:spPr>
        <p:txBody>
          <a:bodyPr>
            <a:noAutofit/>
          </a:bodyPr>
          <a:lstStyle/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процентов людей одиноки в России.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Выяснить, почему люди становятся одинокими.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Узнать, почему многие люди не могут выйти из этого состояния.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Изучить, насколько люди ознакомлены с проблемой одиночества у подростов.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Проанализировать, заинтересованы ли люди в одиночестве других.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Выяснить, чем мог бы помочь такому человеку.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Подвести итоги, много ли одиноких людей.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651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55467" y="706582"/>
            <a:ext cx="8915400" cy="377762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Одиночество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тяжелое психическое состояние, обычно сопровождающееся плохим настроением и тягостными эмоциональными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переживаниями.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3582" y="2350773"/>
            <a:ext cx="5839691" cy="388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09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Одиночество у подростков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2219" y="1264555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Подростковый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— остро протекающий переход от детства к взрослости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 этом возрасте подросток более уязвим и склонны к одиночеству. Что в последствие может привести к: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Интроверт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это психологический тип личности, замкнутого внутри своего собственного мира человека, который меньше взаимодействует с внешним миром нежели с внутренним. 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www.prizyv.ru/wp-content/uploads/2019/06/Insititutional-Teenager-mixed-color-on-b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5416" y="3482115"/>
            <a:ext cx="4976735" cy="337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6526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3358" y="399257"/>
            <a:ext cx="8911687" cy="128089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Одиночество может привести к депрессии.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29644" y="1319134"/>
            <a:ext cx="8915401" cy="496174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Депрессия – одно из самых распространенных психических расстройств. По статистике, ей страдает каждый десятый житель планеты, за последние полвека заболеваемость увеличилось в 17 раз, то, по всей видимости, связано с возросшей стрессовой нагрузкой и появлением большего количества людей с неустойчивым типом нервной системы. Основным признаком является угнетение психических процессов, в первую очередь – эмоций и волевых качеств.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Депрессию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сопровождают плохой сон, отсутствие аппетита, постоянное ощущение физического нездоровья, потухшие глаза, поникшие плечи. Но бывают и другие проявления, а именно раздражительность, крикливость, непредсказуемость в поступках.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2594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get-zen_doc/229502/pub_5d5dd46543863f00ad087bf2_5d5dd4dae4f39f00aebeea6c/scale_120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5031" y="3155889"/>
            <a:ext cx="4986969" cy="332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38219" y="462708"/>
            <a:ext cx="1065378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 первый план выходят телесные проявления, которые являются отражением психического состояния, но воспринимаются как признак обычной болезни. Скрытая депрессия проявляется следующими симптомами:</a:t>
            </a:r>
          </a:p>
          <a:p>
            <a:r>
              <a:rPr lang="ru-RU" dirty="0"/>
              <a:t>боли в разных частях </a:t>
            </a:r>
            <a:r>
              <a:rPr lang="ru-RU" dirty="0" smtClean="0"/>
              <a:t>тела; нарушения пищеварения; головокружение; кожный зуд; ухудшение сна. Снижение </a:t>
            </a:r>
            <a:r>
              <a:rPr lang="ru-RU" dirty="0"/>
              <a:t>настроения, апатия и заторможенность не распознаются пациентом или объясняются реакцией на телесные симптомы. Человек порой долго, но без особого эффекта обследуется у разных врачей. Без лечения маскированная депрессия усугубляется, может переходить в другие формы.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07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277</TotalTime>
  <Words>545</Words>
  <Application>Microsoft Office PowerPoint</Application>
  <PresentationFormat>Произвольный</PresentationFormat>
  <Paragraphs>62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Легкий дым</vt:lpstr>
      <vt:lpstr>Министерство образования и молодежной политики Свердловской области Государственное автономное профессиональное образовательное учреждение Свердловской области «Уральский колледж технологий и предпринимательства» (ГАПОУ СО УКТП)   Проблема одиночества</vt:lpstr>
      <vt:lpstr>Слайд 2</vt:lpstr>
      <vt:lpstr>Актуальность выбранной темы</vt:lpstr>
      <vt:lpstr>Цель и гипотезы исследования</vt:lpstr>
      <vt:lpstr>Задачи</vt:lpstr>
      <vt:lpstr>Слайд 6</vt:lpstr>
      <vt:lpstr>Одиночество у подростков</vt:lpstr>
      <vt:lpstr>Одиночество может привести к депрессии.</vt:lpstr>
      <vt:lpstr>Слайд 9</vt:lpstr>
      <vt:lpstr>Результаты исследования</vt:lpstr>
      <vt:lpstr>Результаты исследования</vt:lpstr>
      <vt:lpstr>Особенности одиночества</vt:lpstr>
      <vt:lpstr>Как избежать одиночества</vt:lpstr>
      <vt:lpstr>Заключение </vt:lpstr>
      <vt:lpstr>Рекомендации </vt:lpstr>
      <vt:lpstr>Слайд 16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и молодежной политики Свердловской области Государственное автономное профессиональное образовательное учреждение Свердловской области «Уральский колледж технологий и предпринимательства» (ГАПОУ СО УКТП)   </dc:title>
  <dc:creator>ники</dc:creator>
  <cp:lastModifiedBy>Пользователь Windows</cp:lastModifiedBy>
  <cp:revision>15</cp:revision>
  <dcterms:created xsi:type="dcterms:W3CDTF">2020-02-26T05:34:47Z</dcterms:created>
  <dcterms:modified xsi:type="dcterms:W3CDTF">2020-05-21T11:27:37Z</dcterms:modified>
</cp:coreProperties>
</file>