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317524" cy="6312280"/>
          </a:xfrm>
          <a:prstGeom prst="rect"/>
        </p:spPr>
      </p:pic>
      <p:sp>
        <p:nvSpPr>
          <p:cNvPr id="1048658" name=""/>
          <p:cNvSpPr txBox="1"/>
          <p:nvPr/>
        </p:nvSpPr>
        <p:spPr>
          <a:xfrm>
            <a:off x="2320581" y="6334760"/>
            <a:ext cx="8089234" cy="523240"/>
          </a:xfrm>
          <a:prstGeom prst="rect"/>
        </p:spPr>
        <p:txBody>
          <a:bodyPr rtlCol="0" wrap="square">
            <a:spAutoFit/>
          </a:bodyPr>
          <a:p>
            <a:r>
              <a:rPr b="1" sz="2800" lang="ru">
                <a:solidFill>
                  <a:srgbClr val="000000"/>
                </a:solidFill>
              </a:rPr>
              <a:t>Высокоскоростной</a:t>
            </a:r>
            <a:r>
              <a:rPr altLang="ru" b="1" sz="2800" lang="en-US">
                <a:solidFill>
                  <a:srgbClr val="000000"/>
                </a:solidFill>
              </a:rPr>
              <a:t> </a:t>
            </a:r>
            <a:r>
              <a:rPr altLang="ru" b="1" sz="2800" lang="ru">
                <a:solidFill>
                  <a:srgbClr val="000000"/>
                </a:solidFill>
              </a:rPr>
              <a:t>электропоезд</a:t>
            </a:r>
            <a:r>
              <a:rPr altLang="ru" b="1" sz="2800" lang="en-US">
                <a:solidFill>
                  <a:srgbClr val="000000"/>
                </a:solidFill>
              </a:rPr>
              <a:t> </a:t>
            </a:r>
            <a:r>
              <a:rPr altLang="ru" b="1" sz="2800" lang="en-US">
                <a:solidFill>
                  <a:srgbClr val="000000"/>
                </a:solidFill>
              </a:rPr>
              <a:t>"</a:t>
            </a:r>
            <a:r>
              <a:rPr altLang="ru" b="1" sz="2800" lang="ru">
                <a:solidFill>
                  <a:srgbClr val="000000"/>
                </a:solidFill>
              </a:rPr>
              <a:t>Сапсан</a:t>
            </a:r>
            <a:r>
              <a:rPr altLang="ru" b="1" sz="2800" lang="en-US">
                <a:solidFill>
                  <a:srgbClr val="000000"/>
                </a:solidFill>
              </a:rPr>
              <a:t>"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 txBox="1"/>
          <p:nvPr/>
        </p:nvSpPr>
        <p:spPr>
          <a:xfrm>
            <a:off x="0" y="282123"/>
            <a:ext cx="9047045" cy="5273039"/>
          </a:xfrm>
          <a:prstGeom prst="rect"/>
        </p:spPr>
        <p:txBody>
          <a:bodyPr rtlCol="0" wrap="square">
            <a:spAutoFit/>
          </a:bodyPr>
          <a:p>
            <a:r>
              <a:rPr b="1" sz="2800" lang="ru">
                <a:solidFill>
                  <a:srgbClr val="000000"/>
                </a:solidFill>
              </a:rPr>
              <a:t>Пассажирский поезд «Стриж»</a:t>
            </a:r>
            <a:endParaRPr b="1"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Производитель – «Patentes Talgo S.L.»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Поезд предназначен для перевозки пассажиров на железных дорогах колеи 1 520 мм по маршруту Москва – Нижний Новгород и в международном сообщении Москва – Берлин с переходом на колею 1 435 мм и обратно. Пассажирские вагоны обладают рядом специфических технических характеристик, основанных на оригинальных конструктивных и технологических решениях, позволяющих значительно повысить среднюю скорость движения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"/>
          <p:cNvSpPr txBox="1"/>
          <p:nvPr/>
        </p:nvSpPr>
        <p:spPr>
          <a:xfrm>
            <a:off x="4255964" y="6380480"/>
            <a:ext cx="5312395" cy="955041"/>
          </a:xfrm>
          <a:prstGeom prst="rect"/>
        </p:spPr>
        <p:txBody>
          <a:bodyPr rtlCol="0" wrap="square">
            <a:spAutoFit/>
          </a:bodyPr>
          <a:p>
            <a:r>
              <a:rPr b="1" sz="2800" lang="ru">
                <a:solidFill>
                  <a:srgbClr val="000000"/>
                </a:solidFill>
              </a:rPr>
              <a:t>Пассажирский поезд «Стриж»</a:t>
            </a:r>
            <a:endParaRPr b="1"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84480"/>
            <a:ext cx="9144000" cy="609599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"/>
          <p:cNvSpPr txBox="1"/>
          <p:nvPr/>
        </p:nvSpPr>
        <p:spPr>
          <a:xfrm>
            <a:off x="0" y="0"/>
            <a:ext cx="9556052" cy="7000240"/>
          </a:xfrm>
          <a:prstGeom prst="rect"/>
        </p:spPr>
        <p:txBody>
          <a:bodyPr rtlCol="0" wrap="square">
            <a:spAutoFit/>
          </a:bodyPr>
          <a:p>
            <a:r>
              <a:rPr b="1" sz="2800" lang="ru">
                <a:solidFill>
                  <a:srgbClr val="000000"/>
                </a:solidFill>
              </a:rPr>
              <a:t>Электропоезд ЭС2Г «Ласточка»</a:t>
            </a:r>
            <a:endParaRPr b="1"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Производитель: ООО «Уральские локомотивы»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Электропоезд ЭС2Г «Ласточка» с асинхронными тяговыми двигателями предназначен для перевозки пассажиров на железных дорогах колеи 1 520 мм в пригородных и региональных сообщениях. Гибкость внутренней компоновки позволяет оптимально адаптировать электропоезд к различным требованиям эксплуатации: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Электропоезд постоянного тока ЭС2Г «Стандарт» –городской экспресс для перевозок пассажиров на выделенных маршрутах с высоким пассажиропотоком и длиной участка оборота не более 60 км.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Электропоезд ЭС2Г «Премиум» – для перевозок пассажиров в условиях повышенной комфортности в пригородных зонах с длиной участка оборота 200 км.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89858"/>
            <a:ext cx="9144000" cy="6094512"/>
          </a:xfrm>
          <a:prstGeom prst="rect"/>
        </p:spPr>
      </p:pic>
      <p:sp>
        <p:nvSpPr>
          <p:cNvPr id="1048663" name=""/>
          <p:cNvSpPr txBox="1"/>
          <p:nvPr/>
        </p:nvSpPr>
        <p:spPr>
          <a:xfrm>
            <a:off x="3651517" y="6380481"/>
            <a:ext cx="6663382" cy="955039"/>
          </a:xfrm>
          <a:prstGeom prst="rect"/>
        </p:spPr>
        <p:txBody>
          <a:bodyPr rtlCol="0" wrap="square">
            <a:spAutoFit/>
          </a:bodyPr>
          <a:p>
            <a:r>
              <a:rPr b="1" sz="2800" lang="ru">
                <a:solidFill>
                  <a:srgbClr val="000000"/>
                </a:solidFill>
              </a:rPr>
              <a:t>Электропоезд ЭС2Г «Ласто</a:t>
            </a:r>
            <a:r>
              <a:rPr b="1" sz="2800" lang="ru">
                <a:solidFill>
                  <a:srgbClr val="000000"/>
                </a:solidFill>
              </a:rPr>
              <a:t>чка»</a:t>
            </a:r>
            <a:endParaRPr b="1"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"/>
          <p:cNvSpPr txBox="1"/>
          <p:nvPr/>
        </p:nvSpPr>
        <p:spPr>
          <a:xfrm>
            <a:off x="209479" y="0"/>
            <a:ext cx="8725040" cy="3977640"/>
          </a:xfrm>
          <a:prstGeom prst="rect"/>
        </p:spPr>
        <p:txBody>
          <a:bodyPr rtlCol="0" wrap="square">
            <a:spAutoFit/>
          </a:bodyPr>
          <a:p>
            <a:r>
              <a:rPr altLang="ru" b="1" sz="2800" lang="en-US">
                <a:solidFill>
                  <a:srgbClr val="000000"/>
                </a:solidFill>
              </a:rPr>
              <a:t>Маневровый тепловоз ТЭМ31</a:t>
            </a:r>
            <a:endParaRPr b="1" sz="2800" lang="ru-RU">
              <a:solidFill>
                <a:srgbClr val="000000"/>
              </a:solidFill>
            </a:endParaRPr>
          </a:p>
          <a:p>
            <a:r>
              <a:rPr altLang="ru" sz="2800" lang="en-US">
                <a:solidFill>
                  <a:srgbClr val="000000"/>
                </a:solidFill>
              </a:rPr>
              <a:t>Тепловоз ТЭМ31В 2010 году завершены испытания двухосного маневрового тепловоза ТЭМ31 мощностью 600 л.с. Использование данного локомотива на малодеятельных участках и на промышленных предприятиях вместо тепловозов серии ЧМЭ3 позволит снизить эксплуатационные расходы при выполнении легких маневровых и хозяйственных работ.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11980" cy="6323990"/>
          </a:xfrm>
          <a:prstGeom prst="rect"/>
        </p:spPr>
      </p:pic>
      <p:sp>
        <p:nvSpPr>
          <p:cNvPr id="1048665" name=""/>
          <p:cNvSpPr txBox="1"/>
          <p:nvPr/>
        </p:nvSpPr>
        <p:spPr>
          <a:xfrm>
            <a:off x="3494944" y="6323989"/>
            <a:ext cx="5794989" cy="955039"/>
          </a:xfrm>
          <a:prstGeom prst="rect"/>
        </p:spPr>
        <p:txBody>
          <a:bodyPr rtlCol="0" wrap="square">
            <a:spAutoFit/>
          </a:bodyPr>
          <a:p>
            <a:r>
              <a:rPr altLang="ru" b="1" sz="2800" lang="en-US">
                <a:solidFill>
                  <a:srgbClr val="000000"/>
                </a:solidFill>
              </a:rPr>
              <a:t>Маневровый тепловоз ТЭМ31</a:t>
            </a:r>
            <a:endParaRPr b="1" sz="2800" lang="ru-RU">
              <a:solidFill>
                <a:srgbClr val="000000"/>
              </a:solidFill>
            </a:endParaRPr>
          </a:p>
          <a:p>
            <a:r>
              <a:rPr sz="2800" lang="ru-RU">
                <a:solidFill>
                  <a:srgbClr val="000000"/>
                </a:solidFill>
              </a:rPr>
              <a:t/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"/>
          <p:cNvSpPr txBox="1"/>
          <p:nvPr/>
        </p:nvSpPr>
        <p:spPr>
          <a:xfrm>
            <a:off x="-234" y="0"/>
            <a:ext cx="9144234" cy="6466840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Инновационные системы</a:t>
            </a:r>
            <a:endParaRPr b="1" sz="3900" lang="ru-RU">
              <a:solidFill>
                <a:srgbClr val="000000"/>
              </a:solidFill>
            </a:endParaRPr>
          </a:p>
          <a:p>
            <a:endParaRPr b="1" sz="39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1.	Аппаратно-программный комплекс управления перевозочным процессом на больших полигонах на основе интеллектуальных систем, реализующих среднесрочный и оперативный расчет энергосберегающих графиков движения пассажирских и грузовых поездов и оперативную увязку технологических процессов обеспечения графика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2.	Аппаратно-программный комплекс организации, контроля и анализа выполнения технологических процессов и обеспечения безопасности работы на станциях на базе цифровых моделей пути и спутниковой навигации (МАЛС)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 txBox="1"/>
          <p:nvPr/>
        </p:nvSpPr>
        <p:spPr>
          <a:xfrm>
            <a:off x="0" y="0"/>
            <a:ext cx="8602548" cy="6568440"/>
          </a:xfrm>
          <a:prstGeom prst="rect"/>
        </p:spPr>
        <p:txBody>
          <a:bodyPr rtlCol="0" wrap="square">
            <a:spAutoFit/>
          </a:bodyPr>
          <a:p>
            <a:r>
              <a:rPr altLang="ru" sz="2800" lang="en-US">
                <a:solidFill>
                  <a:srgbClr val="000000"/>
                </a:solidFill>
              </a:rPr>
              <a:t>3.	Аппаратно-программный комплекс автоматизированного управления движением поездов в условиях высокой интенсивности движения в режиме «АВТОДИСПЕТЧЕР» – «АВТОМАШИНИСТ»</a:t>
            </a:r>
            <a:endParaRPr sz="2800" lang="ru-RU">
              <a:solidFill>
                <a:srgbClr val="000000"/>
              </a:solidFill>
            </a:endParaRPr>
          </a:p>
          <a:p>
            <a:r>
              <a:rPr altLang="ru" sz="2800" lang="en-US">
                <a:solidFill>
                  <a:srgbClr val="000000"/>
                </a:solidFill>
              </a:rPr>
              <a:t>4.	Цифровая система технологической радиосвязи стандарта DMR</a:t>
            </a:r>
            <a:endParaRPr sz="2800" lang="ru-RU">
              <a:solidFill>
                <a:srgbClr val="000000"/>
              </a:solidFill>
            </a:endParaRPr>
          </a:p>
          <a:p>
            <a:r>
              <a:rPr altLang="ru" sz="2800" lang="en-US">
                <a:solidFill>
                  <a:srgbClr val="000000"/>
                </a:solidFill>
              </a:rPr>
              <a:t>5.	Система средств железнодорожной автоматики интервального регулирования движения поездов на перегоне на основе интегрального применения рельсовых цепей, спутниковой навигации, радиоканала передачи данных</a:t>
            </a:r>
            <a:endParaRPr sz="2800" lang="ru-RU">
              <a:solidFill>
                <a:srgbClr val="000000"/>
              </a:solidFill>
            </a:endParaRPr>
          </a:p>
          <a:p>
            <a:r>
              <a:rPr altLang="ru" sz="2800" lang="en-US">
                <a:solidFill>
                  <a:srgbClr val="000000"/>
                </a:solidFill>
              </a:rPr>
              <a:t>6.	Разработка и внедрение методологии, обеспечивающей комплексное управление ресурсами, рисками и надежностью на этапах жизненного цикла объектов железнодорожного транспорта (УРРАН). 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"/>
          <p:cNvSpPr txBox="1"/>
          <p:nvPr/>
        </p:nvSpPr>
        <p:spPr>
          <a:xfrm>
            <a:off x="671376" y="221416"/>
            <a:ext cx="7801247" cy="2428239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Вывод</a:t>
            </a:r>
            <a:r>
              <a:rPr sz="2800" lang="ru">
                <a:solidFill>
                  <a:srgbClr val="000000"/>
                </a:solidFill>
              </a:rPr>
              <a:t> 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В данной работе мы подробно изучили инновационный комплекс ОАО « РЖД», следую поставленным задачам.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05864" y="2236483"/>
            <a:ext cx="6932272" cy="462151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 txBox="1"/>
          <p:nvPr/>
        </p:nvSpPr>
        <p:spPr>
          <a:xfrm>
            <a:off x="0" y="0"/>
            <a:ext cx="9170295" cy="5438141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Актуальность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pPr algn="ctr"/>
            <a:r>
              <a:rPr sz="2800" lang="ru">
                <a:solidFill>
                  <a:srgbClr val="000000"/>
                </a:solidFill>
              </a:rPr>
              <a:t>Железные дороги являются основным звеном транспортной системы России, важнейшим элементом производственной инфраструктуры. Сегодня, когда на российских железных дорогах внедряются современные инновационные технологии, развивается строительство скоростных и высокоскоростных магистралей, особое значение приобретают качество и техническое состояние инфраструктуры железных дорог, обеспечивающих безопасность движения.</a:t>
            </a:r>
            <a:endParaRPr sz="2800" lang="ru-RU">
              <a:solidFill>
                <a:srgbClr val="000000"/>
              </a:solidFill>
            </a:endParaRPr>
          </a:p>
          <a:p>
            <a:pPr algn="ctr"/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 txBox="1"/>
          <p:nvPr/>
        </p:nvSpPr>
        <p:spPr>
          <a:xfrm>
            <a:off x="0" y="309824"/>
            <a:ext cx="8991971" cy="2415540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Список используемой литературы:</a:t>
            </a:r>
            <a:endParaRPr b="1" sz="39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Всё самое интересное о железных дорогах 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Инновационные развитие инфраструктуры ОАО «РЖД» 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ОАО «РЖД» инновационные технологии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"/>
          <p:cNvSpPr txBox="1"/>
          <p:nvPr/>
        </p:nvSpPr>
        <p:spPr>
          <a:xfrm>
            <a:off x="784753" y="0"/>
            <a:ext cx="8047804" cy="2415540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Цель работ</a:t>
            </a:r>
            <a:r>
              <a:rPr b="1" sz="3900" lang="ru">
                <a:solidFill>
                  <a:srgbClr val="000000"/>
                </a:solidFill>
              </a:rPr>
              <a:t>ы</a:t>
            </a:r>
            <a:endParaRPr sz="2800" lang="ru-RU">
              <a:solidFill>
                <a:srgbClr val="000000"/>
              </a:solidFill>
            </a:endParaRPr>
          </a:p>
          <a:p>
            <a:pPr algn="ctr"/>
            <a:endParaRPr sz="2800" lang="ru-RU">
              <a:solidFill>
                <a:srgbClr val="000000"/>
              </a:solidFill>
            </a:endParaRPr>
          </a:p>
          <a:p>
            <a:pPr algn="ctr"/>
            <a:r>
              <a:rPr sz="2800" lang="ru">
                <a:solidFill>
                  <a:srgbClr val="000000"/>
                </a:solidFill>
              </a:rPr>
              <a:t>Узнать об инновационном комплексе ОАО Ржд следуя поставленных задачам.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3752" y="2089867"/>
            <a:ext cx="8408805" cy="605797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 txBox="1"/>
          <p:nvPr/>
        </p:nvSpPr>
        <p:spPr>
          <a:xfrm>
            <a:off x="148585" y="177877"/>
            <a:ext cx="8580590" cy="3710941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Задачи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Изучить что такое инновационный комплекс </a:t>
            </a:r>
            <a:r>
              <a:rPr sz="2800" lang="ru">
                <a:solidFill>
                  <a:srgbClr val="000000"/>
                </a:solidFill>
              </a:rPr>
              <a:t>ОАО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Изучить инновационные развитие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Узнать о инновационных проетак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Узнать о инновационных системах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Сделать вывод о проведённой работе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"/>
          <p:cNvSpPr txBox="1"/>
          <p:nvPr/>
        </p:nvSpPr>
        <p:spPr>
          <a:xfrm>
            <a:off x="-613021" y="0"/>
            <a:ext cx="9095486" cy="1983741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Предмет исследования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r>
              <a:rPr sz="2800" lang="ru">
                <a:solidFill>
                  <a:srgbClr val="000000"/>
                </a:solidFill>
              </a:rPr>
              <a:t>Инновационный комплекс ОАО РЖД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10059" y="1983740"/>
            <a:ext cx="7723882" cy="4814553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 txBox="1"/>
          <p:nvPr/>
        </p:nvSpPr>
        <p:spPr>
          <a:xfrm>
            <a:off x="217633" y="0"/>
            <a:ext cx="8708733" cy="6898641"/>
          </a:xfrm>
          <a:prstGeom prst="rect"/>
        </p:spPr>
        <p:txBody>
          <a:bodyPr rtlCol="0" wrap="square">
            <a:spAutoFit/>
          </a:bodyPr>
          <a:p>
            <a:r>
              <a:rPr b="1" sz="3900" lang="ru">
                <a:solidFill>
                  <a:srgbClr val="000000"/>
                </a:solidFill>
              </a:rPr>
              <a:t>Инновационное развитие ОАО «РЖД»</a:t>
            </a:r>
            <a:endParaRPr b="1" sz="3900" lang="ru-RU">
              <a:solidFill>
                <a:srgbClr val="000000"/>
              </a:solidFill>
            </a:endParaRPr>
          </a:p>
          <a:p>
            <a:r>
              <a:rPr b="1" sz="3900" lang="ru">
                <a:solidFill>
                  <a:srgbClr val="000000"/>
                </a:solidFill>
              </a:rPr>
              <a:t> </a:t>
            </a:r>
            <a:endParaRPr b="1" sz="39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Инновационное развитие ОАО «РЖД» осуществляется в соответствии с задачами, которые определены Стратегией развития железнодорожного транспорта в Российской Федерации до 2030 года и Долгосрочной программой развития ОАО «РЖД» до 2025 года (ДПР).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Комплексная программа инновационного развития холдинга «РЖД» является инструментом реализации ДПР за счет внедрения инноваций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В 2016 году советом директоров ОАО «РЖД» были одобрены первоочередные мероприятия Комплексной программы инновационного развития холдинга «РЖД» на период до 2020 года (КПИР-2020)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"/>
          <p:cNvSpPr txBox="1"/>
          <p:nvPr/>
        </p:nvSpPr>
        <p:spPr>
          <a:xfrm>
            <a:off x="0" y="-137560"/>
            <a:ext cx="9233858" cy="5768340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Основными направлениями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ru">
                <a:solidFill>
                  <a:srgbClr val="000000"/>
                </a:solidFill>
              </a:rPr>
              <a:t>и</a:t>
            </a:r>
            <a:r>
              <a:rPr altLang="ru" b="1" sz="3900" lang="ru">
                <a:solidFill>
                  <a:srgbClr val="000000"/>
                </a:solidFill>
              </a:rPr>
              <a:t>н</a:t>
            </a:r>
            <a:r>
              <a:rPr altLang="ru" b="1" sz="3900" lang="ru">
                <a:solidFill>
                  <a:srgbClr val="000000"/>
                </a:solidFill>
              </a:rPr>
              <a:t>н</a:t>
            </a:r>
            <a:r>
              <a:rPr b="1" sz="3900" lang="ru">
                <a:solidFill>
                  <a:srgbClr val="000000"/>
                </a:solidFill>
              </a:rPr>
              <a:t>овационного развития являются</a:t>
            </a:r>
            <a:endParaRPr b="1" sz="3900" lang="ru-RU">
              <a:solidFill>
                <a:srgbClr val="000000"/>
              </a:solidFill>
            </a:endParaRPr>
          </a:p>
          <a:p>
            <a:endParaRPr b="1" sz="39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Развитие транспортно-логистических систем в едином транспортном пространстве на основе ориентированности на клиентов;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Создание и внедрение динамических систем управления перевозочным процессом с использованием искусственного интеллекта;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Внедрение инновационных систем автоматизации и механизации станционных процессов («интеллектуальная станция»);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 txBox="1"/>
          <p:nvPr/>
        </p:nvSpPr>
        <p:spPr>
          <a:xfrm>
            <a:off x="0" y="144779"/>
            <a:ext cx="9075831" cy="6568440"/>
          </a:xfrm>
          <a:prstGeom prst="rect"/>
        </p:spPr>
        <p:txBody>
          <a:bodyPr rtlCol="0" wrap="square">
            <a:spAutoFit/>
          </a:bodyPr>
          <a:p>
            <a:r>
              <a:rPr sz="2800" lang="ru">
                <a:solidFill>
                  <a:srgbClr val="000000"/>
                </a:solidFill>
              </a:rPr>
              <a:t>•	Разработка и внедрение перспективных технических средств и технологий инфраструктуры путевого комплекса, железнодорожной автоматики и телемеханики, электрификации и электроснабжения, инновационных информационных и телекоммуникационных технологий;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Установление требований для создания и внедрения инновационного подвижного состава;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Развитие системы управления безопасностью движения и методов управления рисками, связанных с безопасностью и надежностью перевозочного процесса;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•	Разработка и внедрение технических средств и технологий для развития скоростного и высокоскоростного движения;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"/>
          <p:cNvSpPr txBox="1"/>
          <p:nvPr/>
        </p:nvSpPr>
        <p:spPr>
          <a:xfrm>
            <a:off x="545646" y="0"/>
            <a:ext cx="8738093" cy="1717041"/>
          </a:xfrm>
          <a:prstGeom prst="rect"/>
        </p:spPr>
        <p:txBody>
          <a:bodyPr rtlCol="0" wrap="square">
            <a:spAutoFit/>
          </a:bodyPr>
          <a:p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altLang="ru" b="1" sz="3900" lang="en-US">
                <a:solidFill>
                  <a:srgbClr val="000000"/>
                </a:solidFill>
              </a:rPr>
              <a:t> </a:t>
            </a:r>
            <a:r>
              <a:rPr b="1" sz="3900" lang="ru">
                <a:solidFill>
                  <a:srgbClr val="000000"/>
                </a:solidFill>
              </a:rPr>
              <a:t>Инновационные проекты</a:t>
            </a:r>
            <a:endParaRPr b="1" sz="3900" lang="ru-RU">
              <a:solidFill>
                <a:srgbClr val="000000"/>
              </a:solidFill>
            </a:endParaRPr>
          </a:p>
          <a:p>
            <a:endParaRPr b="1" sz="39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 </a:t>
            </a:r>
            <a:endParaRPr sz="2800" lang="ru-RU">
              <a:solidFill>
                <a:srgbClr val="000000"/>
              </a:solidFill>
            </a:endParaRPr>
          </a:p>
        </p:txBody>
      </p:sp>
      <p:sp>
        <p:nvSpPr>
          <p:cNvPr id="1048657" name=""/>
          <p:cNvSpPr txBox="1"/>
          <p:nvPr/>
        </p:nvSpPr>
        <p:spPr>
          <a:xfrm>
            <a:off x="0" y="858519"/>
            <a:ext cx="8619859" cy="6136639"/>
          </a:xfrm>
          <a:prstGeom prst="rect"/>
        </p:spPr>
        <p:txBody>
          <a:bodyPr rtlCol="0" wrap="square">
            <a:spAutoFit/>
          </a:bodyPr>
          <a:p>
            <a:r>
              <a:rPr b="1" sz="2800" lang="ru">
                <a:solidFill>
                  <a:srgbClr val="000000"/>
                </a:solidFill>
              </a:rPr>
              <a:t>Высокоскоростной поезд «Сапсан»</a:t>
            </a:r>
            <a:endParaRPr b="1"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С 2009 года ОАО «РЖД» использует высокоскоростные электропоезда «Сапсан» на маршруте Москва – Санкт-Петербург.</a:t>
            </a:r>
            <a:endParaRPr sz="2800" lang="ru-RU">
              <a:solidFill>
                <a:srgbClr val="000000"/>
              </a:solidFill>
            </a:endParaRPr>
          </a:p>
          <a:p>
            <a:r>
              <a:rPr sz="2800" lang="ru">
                <a:solidFill>
                  <a:srgbClr val="000000"/>
                </a:solidFill>
              </a:rPr>
              <a:t>В связи с большой популярностью у пассажиров  с 1 августа 2014 г. ОАО «РЖД» использует на этом маршруте сдвоенные электропоезда «Сапсан» вместимостью 1050 человек, состоящие из 20 вагонов. Длина поездов превышает полкилометра, что делает их самыми длинными высокоскоростными электропоездами в мире. Рекорд, установленный ОАО «РЖД», подтвержден дипломом Книги рекордов России. </a:t>
            </a:r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JMM-L22</dc:creator>
  <dcterms:created xsi:type="dcterms:W3CDTF">2015-05-11T21:36:16Z</dcterms:created>
  <dcterms:modified xsi:type="dcterms:W3CDTF">2020-04-23T08:24:17Z</dcterms:modified>
</cp:coreProperties>
</file>