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3" r:id="rId7"/>
    <p:sldId id="262" r:id="rId8"/>
    <p:sldId id="260" r:id="rId9"/>
    <p:sldId id="261" r:id="rId10"/>
    <p:sldId id="267" r:id="rId11"/>
    <p:sldId id="264" r:id="rId12"/>
    <p:sldId id="265" r:id="rId13"/>
    <p:sldId id="266" r:id="rId14"/>
    <p:sldId id="269" r:id="rId16"/>
    <p:sldId id="268" r:id="rId17"/>
    <p:sldId id="270" r:id="rId18"/>
    <p:sldId id="272" r:id="rId19"/>
    <p:sldId id="273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355" autoAdjust="0"/>
  </p:normalViewPr>
  <p:slideViewPr>
    <p:cSldViewPr>
      <p:cViewPr varScale="1">
        <p:scale>
          <a:sx n="56" d="100"/>
          <a:sy n="56" d="100"/>
        </p:scale>
        <p:origin x="-14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2B4A8-FE2E-4984-ADF5-2DB843E6FAD0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A6C7A-7EEA-412D-A78C-7AA58A82D8E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A6C7A-7EEA-412D-A78C-7AA58A82D8E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ww.my1999.ru/content/images/newsi1/_1450679655.jpg"/>
          <p:cNvPicPr>
            <a:picLocks noChangeAspect="1" noChangeArrowheads="1"/>
          </p:cNvPicPr>
          <p:nvPr/>
        </p:nvPicPr>
        <p:blipFill>
          <a:blip r:embed="rId1" cstate="print">
            <a:lum bright="20000" contrast="-20000"/>
          </a:blip>
          <a:srcRect/>
          <a:stretch>
            <a:fillRect/>
          </a:stretch>
        </p:blipFill>
        <p:spPr bwMode="auto">
          <a:xfrm>
            <a:off x="35496" y="44624"/>
            <a:ext cx="9080500" cy="681037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51520" y="44624"/>
            <a:ext cx="8676456" cy="175432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Производство по делам, подсудным мировому судье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352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Black" panose="020B0A04020102020204" pitchFamily="34" charset="0"/>
              </a:rPr>
              <a:t>Уголовные дела частного обвинения – это</a:t>
            </a:r>
            <a:endParaRPr lang="ru-RU" sz="2400" b="1" dirty="0" smtClean="0">
              <a:latin typeface="Arial Black" panose="020B0A04020102020204" pitchFamily="34" charset="0"/>
            </a:endParaRPr>
          </a:p>
          <a:p>
            <a:endParaRPr lang="ru-RU" sz="2400" b="1" dirty="0" smtClean="0">
              <a:latin typeface="Arial Black" panose="020B0A04020102020204" pitchFamily="34" charset="0"/>
            </a:endParaRPr>
          </a:p>
          <a:p>
            <a:r>
              <a:rPr lang="ru-RU" sz="2400" b="1" dirty="0" smtClean="0">
                <a:latin typeface="Arial Black" panose="020B0A04020102020204" pitchFamily="34" charset="0"/>
              </a:rPr>
              <a:t>дела, которые возбуждаются в результате подачи в суд заявления потерпевшим или его законным представителем, поддерживающим обвинение, и подлежащие прекращению за примирением сторон или вследствие отказа от обвинения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Особенности возбуждения уголовного дела частного обвинения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103674"/>
            <a:ext cx="12312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980728"/>
            <a:ext cx="9144000" cy="12961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Уголовные дела о преступлениях, указанных в ст. 115, 116.1 и 128.1 УК РФ, возбуждаются в отношении конкретного лица путем подачи потерпевшим или его законным представителем заявления в суд</a:t>
            </a:r>
            <a:endParaRPr lang="ru-RU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284984"/>
            <a:ext cx="9144000" cy="35283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Руководитель следственного органа, следователь, а также с согласия прокурора дознаватель возбуждают уголовное дело о любом из названных преступлениях и при отсутствии заявления потерпевшего или его законного представителя, если данное преступление совершено в отношении лица, которое в силу зависимого или беспомощного состояния либо по иным причинам не может защищать свои права и законные интересы. </a:t>
            </a:r>
            <a:endParaRPr lang="ru-RU" sz="20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К иным причинам относится также случай совершения преступления лицом, данные о котором не известны</a:t>
            </a:r>
            <a:endParaRPr lang="ru-RU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348880"/>
            <a:ext cx="9144000" cy="8640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В случае смерти потерпевшего уголовное дело возбуждается путем подачи заявления его близким родственником</a:t>
            </a:r>
            <a:endParaRPr lang="ru-RU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build="p"/>
      <p:bldP spid="6" grpId="0" animBg="1" build="p"/>
      <p:bldP spid="8" grpId="0" animBg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4016"/>
            <a:ext cx="9144000" cy="35730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Дела, относящиеся к компетенции мировых судов, о преступлениях, совершенных военнослужащими, гражданами, проходящими военные сборы, а также уволенными с военной службы или прошедшими военные сборы, в случае совершения ими преступлений в период прохождения военной службы или военных сборов, рассматриваются военными судами на общих основаниях</a:t>
            </a:r>
            <a:endParaRPr lang="ru-RU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789040"/>
            <a:ext cx="9144000" cy="30689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В случае несовершеннолетия потерпевшего, а также в силу физического или психического состояния, не позволяющего ему защищать свои права и законные интересы, при наличии обоих родителей или усыновителей правом возбудить дело частного обвинения в интересах своего ребенка обладает любой из родителей или усыновителей</a:t>
            </a:r>
            <a:endParaRPr lang="ru-RU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  <p:bldP spid="6" grpId="0" animBg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Особенности уголовного судопроизводства по делам частного обвинения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052736"/>
            <a:ext cx="9144000" cy="8640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Особый порядок возбуждения уголовного дела (возбуждается по заявлению потерпевшего)</a:t>
            </a:r>
            <a:endParaRPr lang="ru-RU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293096"/>
            <a:ext cx="9144000" cy="648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Потерпевший наделяется правами частного обвинителя</a:t>
            </a:r>
            <a:endParaRPr lang="ru-RU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140968"/>
            <a:ext cx="9144000" cy="10801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Предварительное расследование по указанных уголовным делам не производится, за исключением случаев, предусмотренных ч. 4 ст. 20 и ч. 3 ст. 318 УПК РФ</a:t>
            </a:r>
            <a:endParaRPr lang="ru-RU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988840"/>
            <a:ext cx="9144000" cy="10801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Особый порядок прекращения уголовного дела (подлежит безусловному прекращению в случае примирения потерпевшего с обвиняемым</a:t>
            </a:r>
            <a:endParaRPr lang="ru-RU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921896"/>
            <a:ext cx="9144000" cy="5314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Особый порядок рассмотрения уголовного дела в суде</a:t>
            </a:r>
            <a:endParaRPr lang="ru-RU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085184"/>
            <a:ext cx="9144000" cy="720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Мировой судья наделяется особыми полномочиями до начала судебного разбирательства</a:t>
            </a:r>
            <a:endParaRPr lang="ru-RU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biblio.giuvus.ru/biblio/archive/shatalov-ugonoe/images/262.jpg"/>
          <p:cNvPicPr>
            <a:picLocks noChangeAspect="1" noChangeArrowheads="1"/>
          </p:cNvPicPr>
          <p:nvPr/>
        </p:nvPicPr>
        <p:blipFill>
          <a:blip r:embed="rId1" cstate="print"/>
          <a:srcRect t="3575" b="6929"/>
          <a:stretch>
            <a:fillRect/>
          </a:stretch>
        </p:blipFill>
        <p:spPr bwMode="auto">
          <a:xfrm>
            <a:off x="63500" y="72008"/>
            <a:ext cx="8828980" cy="6813376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0728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 Black" panose="020B0A04020102020204" pitchFamily="34" charset="0"/>
              </a:rPr>
              <a:t>С момента принятия судом заявления к своему производству, о чем выносится постановление, лицо, его подавшее, является частным обвинителем. Ему должны быть разъяснены права, предусмотренные ст. 42 и 43 УПК РФ, о чем составляется протокол, подписываемый судьей и лицом, подавшим заявление</a:t>
            </a:r>
            <a:endParaRPr lang="ru-RU" sz="24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56580"/>
            <a:ext cx="88924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 Black" panose="020B0A04020102020204" pitchFamily="34" charset="0"/>
              </a:rPr>
              <a:t>В случаях, если поданное заявление не отвечает требованиям  УПК РФ, мировой судья выносит постановление о возвращении заявления лицу, его подавшему, в котором предлагает ему привести заявление в соответствие с указанными требованиями и устанавливает для этого срок. </a:t>
            </a:r>
            <a:endParaRPr lang="ru-RU" sz="2400" dirty="0" smtClean="0">
              <a:latin typeface="Arial Black" panose="020B0A04020102020204" pitchFamily="34" charset="0"/>
            </a:endParaRPr>
          </a:p>
          <a:p>
            <a:endParaRPr lang="ru-RU" sz="2400" dirty="0" smtClean="0">
              <a:latin typeface="Arial Black" panose="020B0A04020102020204" pitchFamily="34" charset="0"/>
            </a:endParaRPr>
          </a:p>
          <a:p>
            <a:r>
              <a:rPr lang="ru-RU" sz="2400" dirty="0" smtClean="0">
                <a:latin typeface="Arial Black" panose="020B0A04020102020204" pitchFamily="34" charset="0"/>
              </a:rPr>
              <a:t>В случае неисполнения данного указания мировой судья отказывает в принятии заявления к своему производству и уведомляет об этом лицо, его подавшее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008" y="167729"/>
            <a:ext cx="88924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 Black" panose="020B0A04020102020204" pitchFamily="34" charset="0"/>
              </a:rPr>
              <a:t>	При наличии оснований для назначения судебного заседания мировой судья в течение 7 суток со дня поступления заявления в суд вызывает лицо, в отношении которого подано заявление, знакомит его с материалами уголовного дела, вручает копию поданного заявления, разъясняет права подсудимого в судебном заседании, предусмотренные  ст. 47 УПК РФ, и выясняет, кого, по мнению данного лица, необходимо вызвать в суд в качестве свидетелей защиты, о чем у него берется подписка</a:t>
            </a:r>
            <a:endParaRPr lang="ru-RU" sz="2400" dirty="0" smtClean="0">
              <a:latin typeface="Arial Black" panose="020B0A04020102020204" pitchFamily="34" charset="0"/>
            </a:endParaRPr>
          </a:p>
          <a:p>
            <a:endParaRPr lang="ru-RU" sz="2400" dirty="0" smtClean="0">
              <a:latin typeface="Arial Black" panose="020B0A04020102020204" pitchFamily="34" charset="0"/>
            </a:endParaRPr>
          </a:p>
          <a:p>
            <a:r>
              <a:rPr lang="ru-RU" sz="2400" dirty="0" smtClean="0">
                <a:latin typeface="Arial Black" panose="020B0A04020102020204" pitchFamily="34" charset="0"/>
              </a:rPr>
              <a:t>	В случае неявки в суд лица, в отношении которого подано заявление, копия заявления с разъяснением прав подсудимого, а также условий и порядка примирения сторон направляется подсудимому</a:t>
            </a:r>
            <a:endParaRPr lang="ru-RU" sz="2400" dirty="0" smtClean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biblio.com/biblio/archive/shatalov-ugonoe/images/261.jpg"/>
          <p:cNvPicPr>
            <a:picLocks noChangeAspect="1" noChangeArrowheads="1"/>
          </p:cNvPicPr>
          <p:nvPr/>
        </p:nvPicPr>
        <p:blipFill>
          <a:blip r:embed="rId1" cstate="print"/>
          <a:srcRect t="3030" b="9672"/>
          <a:stretch>
            <a:fillRect/>
          </a:stretch>
        </p:blipFill>
        <p:spPr bwMode="auto">
          <a:xfrm>
            <a:off x="63500" y="0"/>
            <a:ext cx="9080500" cy="6802404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260648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ВОПРОСЫ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980728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ru-RU" sz="2400" dirty="0" smtClean="0">
                <a:latin typeface="Arial Black" panose="020B0A04020102020204" pitchFamily="34" charset="0"/>
              </a:rPr>
              <a:t>1.1 Подсудность уголовных дел мировым судьям и особенности возбуждения уголовного дела частного обвинения</a:t>
            </a:r>
            <a:endParaRPr lang="ru-RU" sz="2400" dirty="0" smtClean="0">
              <a:latin typeface="Arial Black" panose="020B0A04020102020204" pitchFamily="34" charset="0"/>
            </a:endParaRPr>
          </a:p>
          <a:p>
            <a:pPr marL="457200" indent="-457200" algn="just"/>
            <a:r>
              <a:rPr lang="ru-RU" sz="2400" dirty="0" smtClean="0">
                <a:latin typeface="Arial Black" panose="020B0A04020102020204" pitchFamily="34" charset="0"/>
              </a:rPr>
              <a:t>1.2 Полномочия мирового судьи до начала судебного разбирательства</a:t>
            </a:r>
            <a:endParaRPr lang="ru-RU" sz="2400" dirty="0" smtClean="0">
              <a:latin typeface="Arial Black" panose="020B0A04020102020204" pitchFamily="34" charset="0"/>
            </a:endParaRPr>
          </a:p>
          <a:p>
            <a:pPr marL="457200" indent="-457200" algn="just"/>
            <a:r>
              <a:rPr lang="ru-RU" sz="2400" dirty="0" smtClean="0">
                <a:latin typeface="Arial Black" panose="020B0A04020102020204" pitchFamily="34" charset="0"/>
              </a:rPr>
              <a:t>1.3 Рассмотрение уголовного дела в судебном заседании</a:t>
            </a:r>
            <a:endParaRPr lang="ru-RU" sz="2400" dirty="0" smtClean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16736"/>
            <a:ext cx="85689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Литература:</a:t>
            </a:r>
            <a:endParaRPr lang="ru-RU" sz="2400" dirty="0" smtClean="0">
              <a:latin typeface="Arial Black" panose="020B0A040201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ru-RU" sz="2400" dirty="0" smtClean="0">
                <a:latin typeface="Arial Black" panose="020B0A04020102020204" pitchFamily="34" charset="0"/>
              </a:rPr>
              <a:t>Федеральный конституционный закон от 31 декабря 1996 г. № 1-ФКЗ «О судебной системе Российской Федерации» (с изменениями и дополнениями на 5 февраля 2014 г.)</a:t>
            </a:r>
            <a:endParaRPr lang="ru-RU" sz="2400" dirty="0" smtClean="0">
              <a:latin typeface="Arial Black" panose="020B0A040201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ru-RU" sz="2400" dirty="0" smtClean="0">
                <a:latin typeface="Arial Black" panose="020B0A04020102020204" pitchFamily="34" charset="0"/>
              </a:rPr>
              <a:t>Федеральный закон от 17 декабря 1998 г. №188 «О мировых судьях в Российской Федерации» (с изменениями и дополнениями на 5 апреля 2016 г.)</a:t>
            </a:r>
            <a:endParaRPr lang="ru-RU" sz="2400" dirty="0" smtClean="0">
              <a:latin typeface="Arial Black" panose="020B0A040201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ru-RU" sz="2400" dirty="0" smtClean="0">
                <a:latin typeface="Arial Black" panose="020B0A04020102020204" pitchFamily="34" charset="0"/>
              </a:rPr>
              <a:t>УПК РФ (глава 41)</a:t>
            </a:r>
            <a:endParaRPr lang="ru-RU" sz="2400" dirty="0" smtClean="0">
              <a:latin typeface="Arial Black" panose="020B0A040201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ru-RU" sz="2400" dirty="0" smtClean="0">
                <a:latin typeface="Arial Black" panose="020B0A04020102020204" pitchFamily="34" charset="0"/>
              </a:rPr>
              <a:t>Закон РФ от 26 июня 1992 г. № 3132-1 «О статусе судей в Российской Федерации» (с изменениями и дополнениями на 28 декабря 2016 г.)</a:t>
            </a:r>
            <a:endParaRPr lang="ru-RU" sz="2400" dirty="0" smtClean="0">
              <a:latin typeface="Arial Black" panose="020B0A04020102020204" pitchFamily="34" charset="0"/>
            </a:endParaRPr>
          </a:p>
          <a:p>
            <a:pPr algn="ctr"/>
            <a:endParaRPr lang="ru-RU" sz="24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 Black" panose="020B0A04020102020204" pitchFamily="34" charset="0"/>
              </a:rPr>
              <a:t>Мировые судьи в Российской Федерации являются судьями общей юрисдикции субъектов Российской Федерации и входят в единую судебную систему Российской Федерации. 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4098" name="Picture 2" descr="http://files.sudrf.ru/1658/press_dep/Gal42img4fea94a6d8a83.jpg"/>
          <p:cNvPicPr>
            <a:picLocks noChangeAspect="1" noChangeArrowheads="1"/>
          </p:cNvPicPr>
          <p:nvPr/>
        </p:nvPicPr>
        <p:blipFill>
          <a:blip r:embed="rId1" cstate="print"/>
          <a:srcRect l="4001" t="24004" r="10984" b="9317"/>
          <a:stretch>
            <a:fillRect/>
          </a:stretch>
        </p:blipFill>
        <p:spPr bwMode="auto">
          <a:xfrm>
            <a:off x="2843808" y="2852936"/>
            <a:ext cx="6120680" cy="36004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7135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anose="020B0A04020102020204" pitchFamily="34" charset="0"/>
              </a:rPr>
              <a:t>Правовая основа деятельности мирового суда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780928"/>
            <a:ext cx="9144000" cy="6480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Конституция Российской Федерации</a:t>
            </a:r>
            <a:endParaRPr lang="ru-RU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645024"/>
            <a:ext cx="9144000" cy="72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Федеральные конституционные законы</a:t>
            </a:r>
            <a:endParaRPr lang="ru-RU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5589240"/>
            <a:ext cx="9144000" cy="7920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Федеральные законы</a:t>
            </a:r>
            <a:endParaRPr lang="ru-RU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581128"/>
            <a:ext cx="9144000" cy="7920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Общепризнанные принципы и нормы международного права</a:t>
            </a:r>
            <a:endParaRPr lang="ru-RU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slide.ru/images/21/27780/960/img7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36512" y="27384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249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 Black" panose="020B0A04020102020204" pitchFamily="34" charset="0"/>
              </a:rPr>
              <a:t>Мировой судья рассматривает в первой инстанции уголовные дела о преступлениях, за совершение которых максимальное наказание не превышает трех лет лишения свободы, подсудные ему в соответствии с ч.1 ст. 31 УПК РФ.</a:t>
            </a:r>
            <a:endParaRPr lang="ru-RU" sz="2400" dirty="0" smtClean="0">
              <a:latin typeface="Arial Black" panose="020B0A04020102020204" pitchFamily="34" charset="0"/>
            </a:endParaRPr>
          </a:p>
          <a:p>
            <a:endParaRPr lang="ru-RU" sz="2400" dirty="0" smtClean="0">
              <a:latin typeface="Arial Black" panose="020B0A04020102020204" pitchFamily="34" charset="0"/>
            </a:endParaRPr>
          </a:p>
          <a:p>
            <a:r>
              <a:rPr lang="ru-RU" sz="2400" dirty="0" smtClean="0">
                <a:latin typeface="Arial Black" panose="020B0A04020102020204" pitchFamily="34" charset="0"/>
              </a:rPr>
              <a:t>Мировой судья рассматривает дела по вновь открывшимся обстоятельствам в отношении решений, принятых им в первой инстанции и вступивших в силу.</a:t>
            </a:r>
            <a:endParaRPr lang="ru-RU" sz="2400" dirty="0" smtClean="0">
              <a:latin typeface="Arial Black" panose="020B0A04020102020204" pitchFamily="34" charset="0"/>
            </a:endParaRPr>
          </a:p>
          <a:p>
            <a:endParaRPr lang="ru-RU" sz="2400" dirty="0" smtClean="0">
              <a:latin typeface="Arial Black" panose="020B0A04020102020204" pitchFamily="34" charset="0"/>
            </a:endParaRPr>
          </a:p>
          <a:p>
            <a:r>
              <a:rPr lang="ru-RU" sz="2400" dirty="0" smtClean="0">
                <a:latin typeface="Arial Black" panose="020B0A04020102020204" pitchFamily="34" charset="0"/>
              </a:rPr>
              <a:t>Особый массив уголовных дел приходится на преступления против общественной безопасности и против личности, с обвинительным актом, где особое место занимают дела частного обвинения.</a:t>
            </a:r>
            <a:endParaRPr lang="ru-RU" sz="2400" dirty="0" smtClean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 Black" panose="020B0A04020102020204" pitchFamily="34" charset="0"/>
              </a:rPr>
              <a:t>Мировой судья единолично рассматривает дела, отнесенные к его компетенции.</a:t>
            </a:r>
            <a:endParaRPr lang="ru-RU" sz="2400" dirty="0" smtClean="0">
              <a:latin typeface="Arial Black" panose="020B0A04020102020204" pitchFamily="34" charset="0"/>
            </a:endParaRPr>
          </a:p>
        </p:txBody>
      </p:sp>
      <p:pic>
        <p:nvPicPr>
          <p:cNvPr id="2050" name="Picture 2" descr="http://avufa.ru/wp-content/uploads/2015/05/fa9f814b-f3d2-4ed1-bbf0-55465c750367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49288" y="1803623"/>
            <a:ext cx="5715000" cy="3857625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79208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Arial Black" panose="020B0A04020102020204" pitchFamily="34" charset="0"/>
              </a:rPr>
              <a:t>Назначение мировой юстиции:</a:t>
            </a:r>
            <a:endParaRPr lang="ru-RU" sz="2400" dirty="0" smtClean="0">
              <a:latin typeface="Arial Black" panose="020B0A04020102020204" pitchFamily="34" charset="0"/>
            </a:endParaRPr>
          </a:p>
          <a:p>
            <a:pPr algn="just"/>
            <a:endParaRPr lang="ru-RU" sz="2400" dirty="0" smtClean="0">
              <a:latin typeface="Arial Black" panose="020B0A04020102020204" pitchFamily="34" charset="0"/>
            </a:endParaRPr>
          </a:p>
          <a:p>
            <a:pPr algn="just"/>
            <a:r>
              <a:rPr lang="ru-RU" sz="2400" dirty="0" smtClean="0">
                <a:latin typeface="Arial Black" panose="020B0A04020102020204" pitchFamily="34" charset="0"/>
              </a:rPr>
              <a:t>Основная цель – упрощение порядка судопроизводства, выражающееся в максимальной рационализации деятельности низшего звена судебной системы в результате упрощения и сокращение делопроизводства, способствующих повышению эффективности и сокращению сроков рассмотрения дел</a:t>
            </a:r>
            <a:endParaRPr lang="ru-RU" sz="24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5685</Words>
  <Application>WPS Presentation</Application>
  <PresentationFormat>Экран (4:3)</PresentationFormat>
  <Paragraphs>83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Arial</vt:lpstr>
      <vt:lpstr>SimSun</vt:lpstr>
      <vt:lpstr>Wingdings</vt:lpstr>
      <vt:lpstr>Arial Black</vt:lpstr>
      <vt:lpstr>Times New Roman</vt:lpstr>
      <vt:lpstr>Microsoft YaHei</vt:lpstr>
      <vt:lpstr/>
      <vt:lpstr>Arial Unicode MS</vt:lpstr>
      <vt:lpstr>Calibri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Alex</cp:lastModifiedBy>
  <cp:revision>18</cp:revision>
  <dcterms:created xsi:type="dcterms:W3CDTF">2017-03-01T07:03:00Z</dcterms:created>
  <dcterms:modified xsi:type="dcterms:W3CDTF">2020-04-04T18:22:41Z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1033-10.2.0.7636</vt:lpwstr>
  </property>
</Properties>
</file>