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57" r:id="rId4"/>
    <p:sldId id="273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65" r:id="rId17"/>
    <p:sldId id="275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>
      <p:cViewPr varScale="1">
        <p:scale>
          <a:sx n="81" d="100"/>
          <a:sy n="81" d="100"/>
        </p:scale>
        <p:origin x="146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59E370-7C83-43B0-B8D3-E8EAE0260E09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0947E0-F298-4373-A297-C72E32F6CA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928670"/>
            <a:ext cx="8229600" cy="2500330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науки и высшего образования Российской Федерации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«Владимирский государственный университет 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имени Александра Григорьевича и Николая Григорьевича Столетовых»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ВлГУ</a:t>
            </a:r>
            <a:r>
              <a:rPr lang="ru-RU" sz="1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40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1400" dirty="0">
                <a:solidFill>
                  <a:schemeClr val="bg1"/>
                </a:solidFill>
                <a:effectLst/>
                <a:latin typeface="+mn-lt"/>
              </a:rPr>
            </a:br>
            <a:br>
              <a:rPr lang="ru-RU" sz="1400" dirty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400" dirty="0">
                <a:solidFill>
                  <a:schemeClr val="bg1"/>
                </a:solidFill>
                <a:effectLst/>
                <a:latin typeface="+mn-lt"/>
              </a:rPr>
              <a:t>Программа по формированию психологической готовности старших дошкольников к учебной деятельности с помощью игровых </a:t>
            </a:r>
            <a:r>
              <a:rPr lang="ru-RU" sz="2400" dirty="0">
                <a:latin typeface="+mn-lt"/>
              </a:rPr>
              <a:t>технологий «Дошколенок» </a:t>
            </a:r>
            <a:endParaRPr lang="ru-RU" sz="24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43711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Выполнил(а):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магистратуры</a:t>
            </a:r>
          </a:p>
          <a:p>
            <a:pPr algn="r">
              <a:spcBef>
                <a:spcPts val="0"/>
              </a:spcBef>
            </a:pP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Борзова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Михайловна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 кафедрой социальной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педагогики и психологии,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доцент</a:t>
            </a:r>
          </a:p>
          <a:p>
            <a:pPr algn="r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Данилова Марина Владимировна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47586"/>
              </p:ext>
            </p:extLst>
          </p:nvPr>
        </p:nvGraphicFramePr>
        <p:xfrm>
          <a:off x="500032" y="642920"/>
          <a:ext cx="8286812" cy="60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520">
                <a:tc row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«Печенье» (с использованием палочек Кюизенера)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упражнять детей в измерении с помощью условной меры. Научить определять, что больше – часть или целое; показать одну шестую и целое.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«Живая неделя»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107950" indent="-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Цель - закреплять названия и последовательность дней недели, их цветовое соотнесение.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«Книги на полке» (с использованием палочек Кюизенера)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- упражнять детей в счете в пределах 10. Научить увеличивать число на один, сравнивать предметы по толщине, сопровождая словами результат сравнения: «толще – тоньше».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«Бывает – не бывает»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107950"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Цель - развить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вербально-логического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мышления, закрепление представлений о признаках времён года.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Журавушка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(с использованием палочек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Кюизенера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научить детей моделировать предмет из заданного количества деталей; определять направление движения, называть и видеть пары предметов в изображаемом предмете. Упражнять в счете. Развивать глазомер.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«Когда это бывает»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107950"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Цель - уточнить знания детей о различных сезонных изменениях в природе; развивать внимание, быстроту мышления.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«Мастерим стул» (с использованием палочек Кюизенера)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закрепить умение детей сравнивать предметы по длине, обозначать словами результат сравнения (равные, одинаковые по длине); ориентироваться в пространстве (слева, справа, рядом).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5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«Веселый алфавит»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формировать умение детей подобрать буквы, на которые начинаются слова, изображенные на картинках.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69479"/>
              </p:ext>
            </p:extLst>
          </p:nvPr>
        </p:nvGraphicFramePr>
        <p:xfrm>
          <a:off x="357156" y="785792"/>
          <a:ext cx="8429688" cy="663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591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«Стулья для семьи» (с использованием палочек Кюизенера)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научить сравнивать предметы по величине; обозначать словами результат сравнения (выше – ниже, шире – уже, больше – меньше). </a:t>
                      </a:r>
                      <a:r>
                        <a:rPr lang="ru-RU" sz="1200" b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Закреплить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умение различать порядковый и количественный счет, правильно отвечать на вопросы: сколько, который по счету; составлять числа</a:t>
                      </a:r>
                    </a:p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единиц (один, еще один, еще один).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«Почтальон»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фонематического слуха, умение анализировать и обобщать.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5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«Строим мост через реку» (с использованием палочек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Кюизенера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научить детей моделировать по условию; измерять с помощью условной мерки; находить соответствие цвета с числом. Упражнять в счете.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«Домик для звуков»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развивать у детей осознанное восприятие твердых и мягких согласных звуков, научить детей различать понятия звук и буква, научить детей правильно употреблять термины «твёрдый согласный звук», «мягкий согласный звук».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5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«Полосатая салфетка» (с использованием палочек Кюизенера)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/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 - закрепить умений детей составлять узор согласно словесной инструкции взрослого, закреплять названия геометрических фигур; умение составлять число 6 из двух меньших чисел.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5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«Бабочка на полянке»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/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обучить составлению и чтению слогов.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5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01425"/>
              </p:ext>
            </p:extLst>
          </p:nvPr>
        </p:nvGraphicFramePr>
        <p:xfrm>
          <a:off x="428596" y="714352"/>
          <a:ext cx="8429684" cy="578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11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«Выложи по цифрам» (с использованием палочек Кюизенера)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закрепить умений детей соотносить число с цветом. Упражнять в счете, упражнять в измерении.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Игры «Слоги рассыпались»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обучить составлению и чтению слогов.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110">
                <a:tc rowSpan="6">
                  <a:txBody>
                    <a:bodyPr/>
                    <a:lstStyle/>
                    <a:p>
                      <a:r>
                        <a:rPr lang="ru-RU" dirty="0"/>
                        <a:t>Личностная готовность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7950" indent="0" algn="just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2250"/>
                        </a:spcAft>
                      </a:pPr>
                      <a:r>
                        <a:rPr lang="ru-RU" sz="1200" kern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Сюжетно-ролевая игра «Школа».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</a:t>
                      </a:r>
                      <a:r>
                        <a:rPr lang="ru-RU" sz="120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формировать позитивное отношение к обучению в </a:t>
                      </a: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школе. 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marR="107950" indent="-575945" algn="just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2250"/>
                        </a:spcAft>
                      </a:pPr>
                      <a:r>
                        <a:rPr lang="ru-RU" sz="1200" b="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Дидактическая игра «Первоклассник»</a:t>
                      </a:r>
                      <a:endParaRPr lang="ru-RU" sz="1100" b="1" kern="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закрепить знания детей о том, что нужно 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первокласснику для учебы в школе.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9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Ролевая игра «Инструкция»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дать детям представление о школьном уроке.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«Школьник и дошкольник»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помочь детям в осознании новых требований, в формировании внутренней потребности в их исполнении.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9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«Урок или перемена»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познакомить детей с правилами поведения на уроке и перемене.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21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«Составь фигуру»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формировать положительное отношение к школе, внутренней позиции школьника.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68123"/>
              </p:ext>
            </p:extLst>
          </p:nvPr>
        </p:nvGraphicFramePr>
        <p:xfrm>
          <a:off x="357156" y="857232"/>
          <a:ext cx="8429688" cy="551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0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2529">
                <a:tc rowSpan="3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«Портфель для Белочки»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формировать положительное отношение к обязанностям школьника, научить детей правильно собирать портфель.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Игра «Сосед, подними руку».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формировать произвольность, привычку соблюдать правила и внимание к товарищам - «одноклассникам».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5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«Первоклассник».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закрепить знания детей о том, что нужно первокласснику для учёбы в школе, формируется желание учиться, собранность, аккуратность.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29">
                <a:tc rowSpan="5">
                  <a:txBody>
                    <a:bodyPr/>
                    <a:lstStyle/>
                    <a:p>
                      <a:r>
                        <a:rPr lang="ru-RU" dirty="0"/>
                        <a:t>Волевая готовность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</a:t>
                      </a:r>
                      <a:r>
                        <a:rPr lang="ru-RU" sz="1200" b="0" dirty="0" err="1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Кричалки</a:t>
                      </a: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200" b="0" dirty="0" err="1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шепталки</a:t>
                      </a: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200" b="0" dirty="0" err="1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молчалки</a:t>
                      </a: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(Н. Шевцова)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восприятие, произвольность поведения.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5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«Молчу - шепчу – кричу»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корректировать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гиперактивность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развить волевую регуляцию громкости речи и поведения.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5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«Слушай хлопки» (М. Чистякова) или аисты - лягушки.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внимание, произвольность поведения (контроль двигательной активности)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02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«Говори по сигналу»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коррекция импульсивности, развитие волевой регуляции.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5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642918"/>
          <a:ext cx="8715435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3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1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4380">
                <a:tc row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«Давайте поздороваемся»</a:t>
                      </a:r>
                      <a:endParaRPr lang="ru-RU" sz="1200" b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снять мышечное напряжения, переключить внимание.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 b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«Слушай команду»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внимание, произвольность поведения.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«Внимательные руки»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11111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произвольность внимания, слуховое восприятие.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 b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«Расставь посты»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навыки волевой регуляции, способность концентрировать внимание на определенном сигнале.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«Черепашьи бега»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произвольность поведения.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 b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«Повторение ритма»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произвольное внимание и контроль двигательной активности.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«Схвати предмет»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коррекция импульсивности, баланс механизмов возбуждения и торможения.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3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 b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«Прошепчи ответ»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произвольность и самоконтроль, коррекция импульсивности.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857234"/>
          <a:ext cx="8358248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848">
                <a:tc rowSpan="6">
                  <a:txBody>
                    <a:bodyPr/>
                    <a:lstStyle/>
                    <a:p>
                      <a:endParaRPr lang="ru-RU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«Рояль»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внимание, тактильное восприятие, коррекция импульсивности, сплочение группы.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«Слушай команду»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внимание, произвольность поведения.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«Да и нет - не говори.»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коррекция импульсивности, развить произвольность, лабильность мышления.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«Расставь посты»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навык  волевой регуляции, способность концентрировать внимание на определенном сигнале.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«Зеваки»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произвольность внимания, быстроту реакции, обучение умению управлять своим телом и выполнять инструкции.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8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Игра «Повторение ритма»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594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- развить произвольность внимания 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контроль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двигательной активности.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3. Предполагаемые результаты реализации программы «Дошколенок».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реализации программы планируется достижение следующих результатов: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повышение уровня интеллекта у старших дошкольников;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повышение уровня произвольности поведения;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приобретение конструктивных навыков общения, сотрудничества в группе сверстников и при взаимодействии  с другими людьми;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усвоение знаний о правилах поведения в школе;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повышение у старших дошкольников мотивации учения и интереса к самому процессу обучения;</a:t>
            </a:r>
          </a:p>
          <a:p>
            <a:pPr marL="90488" indent="358775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6) формирование позитивного отношения к обучению в 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857916"/>
          </a:xfrm>
        </p:spPr>
        <p:txBody>
          <a:bodyPr>
            <a:normAutofit fontScale="85000" lnSpcReduction="20000"/>
          </a:bodyPr>
          <a:lstStyle/>
          <a:p>
            <a:pPr marL="0" indent="630238" algn="just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Для подготовки к школе в дошкольных образовательных учреждениях используются больше сотни образовательных технологий, но при формировании психологической готовности наиболее оптимальным вариантом является игровая технология. Это связано с тем, что игра является ведущей деятельность дошкольников.  В рамках ФГОС игра – наиболее адекватная дошкольному возрасту форма построения образовательного процесса, в ходе которого формируются интегративные качества дошкольника. Игровая методика обучения является и условием, и средством обучения дошкольников.  В условиях детского сада, возможно и целесообразно использовать игровые технологии при подготовке детей к обучению в школе.</a:t>
            </a:r>
          </a:p>
          <a:p>
            <a:pPr marL="0" indent="630238" algn="just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Несомненно, использование игровых технологий, в современном образовательном пространстве, способствуют всестороннему развитию ребенка и подготовке детей к обучению в школе, в условиях ДОУ.</a:t>
            </a:r>
          </a:p>
          <a:p>
            <a:pPr marL="0" indent="630238" algn="just"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/>
              <a:t>Список использованной литературы: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2857520"/>
          </a:xfrm>
        </p:spPr>
        <p:txBody>
          <a:bodyPr>
            <a:normAutofit fontScale="85000" lnSpcReduction="20000"/>
          </a:bodyPr>
          <a:lstStyle/>
          <a:p>
            <a:pPr marL="624078" lvl="0" indent="-514350" algn="just">
              <a:buClrTx/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Шадриков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В.Д. Психолого-педагогическая готовность детей к школе: пособие для практических психологов, педагогов и родителей [Текст] / В.Д.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Шадриков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Нижегородцева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М.: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2016. – 256 с.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Гуткина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Н.И. Психологическая готовность к школе [Текст] / Н.И.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Гуткина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М.: ФЛИНТА, 2015. – 208 с. </a:t>
            </a:r>
          </a:p>
          <a:p>
            <a:pPr marL="624078" indent="-514350" algn="just">
              <a:buClrTx/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Атемаскина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Ю.В. Современные педагогические технологии в ДОУ: Учебно-методическое пособие 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Тескт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 / Ю.В.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Атемаскина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СПб.: Детство Пресс, 2015. – 112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3000396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 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программы «Дошколенок»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План реализации программы «Дошколенок»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Предполагаемые результаты реализации программы «Дошколенок»</a:t>
            </a:r>
          </a:p>
          <a:p>
            <a:pPr marL="624078" indent="-514350" algn="just">
              <a:buClr>
                <a:schemeClr val="tx1"/>
              </a:buCl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 </a:t>
            </a:r>
          </a:p>
          <a:p>
            <a:pPr marL="624078" indent="-514350" algn="just">
              <a:buClr>
                <a:schemeClr val="tx1"/>
              </a:buCl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использованной литературы </a:t>
            </a:r>
          </a:p>
          <a:p>
            <a:pPr marL="624078" indent="-514350" algn="just">
              <a:buClr>
                <a:schemeClr val="tx1"/>
              </a:buClr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Clr>
                <a:schemeClr val="tx1"/>
              </a:buCl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4500594"/>
          </a:xfrm>
        </p:spPr>
        <p:txBody>
          <a:bodyPr>
            <a:normAutofit fontScale="85000" lnSpcReduction="10000"/>
          </a:bodyPr>
          <a:lstStyle/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Конец дошкольного периода – это время наступления так называемой школьной зрелости. Поступление в школу знаменует собой начало нового возрастного периода в жизни ребенка – начало младшего школьного возраста, ведущей деятельностью которого становится учебная деятельность. </a:t>
            </a: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Психологическая готовность к школьному обучению - целостное образование, предполагающее достаточно высокий уровень развития мотивационной, познавательной, эмоционально-волевой и коммуникативной сфер ребенка. Отставание в развитии одного из компонентов психологической готовности влечет за собой отставание развития других, что определяет своеобразные варианты перехода от дошкольного детства к младшему школьному возрасту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 descr="pervoklass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5572140"/>
            <a:ext cx="3286116" cy="12858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3429024"/>
          </a:xfrm>
        </p:spPr>
        <p:txBody>
          <a:bodyPr>
            <a:normAutofit fontScale="85000" lnSpcReduction="10000"/>
          </a:bodyPr>
          <a:lstStyle/>
          <a:p>
            <a:pPr marL="90488" indent="5397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 сих пор авторами не до конца установлены надежные и наиболее информативные компоненты готовности ребенка к систематическому обучению в школе. Но не смотря на большое количество точек зрения на этот счет, традиционно выделяют три аспекта психологической готовности: интеллектуальный, личностный (социальный) и волевой (эмоциональный). Именно эти компоненты для развития у детей, мы включили при составлении программы по формированию психологической готовности к учебной деятельности у старших дошкольников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[2]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IIa9U_OC5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5229">
            <a:off x="1085303" y="4544433"/>
            <a:ext cx="2795590" cy="1862562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357694"/>
            <a:ext cx="3143272" cy="21300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29288"/>
          </a:xfrm>
        </p:spPr>
        <p:txBody>
          <a:bodyPr>
            <a:normAutofit fontScale="85000" lnSpcReduction="20000"/>
          </a:bodyPr>
          <a:lstStyle/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Психологическая готовность ребенка к школьному обучению - это один из важнейших итогов психического развития в период дошкольного детства. Высокие требования жизни к организации воспитания и обучения заставляют искать новые, более эффективные психолого-педагогические подходы, нацеленные на приведение методов обучения в соответствие требованиям жизни. В этом смысле проблема готовности дошкольников к обучению в школе приобретает особое значение.</a:t>
            </a: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своей программе мы используем игровые технологии при организации занятий, ведь именно игра является ведущей деятельностью у дошкольников, на основании которой формируются важные учебные навыки.  Игровые технологии предоставляют широкие возможности  для развития творческой деятельности детей, интеллектуального развития, формирования познавательного интереса и творческого мышлениях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[3]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650" y="5419725"/>
            <a:ext cx="3181350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928670"/>
            <a:ext cx="86787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1. Содержание программы «Дошколенок»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2867780"/>
          </a:xfrm>
        </p:spPr>
        <p:txBody>
          <a:bodyPr>
            <a:normAutofit fontScale="85000" lnSpcReduction="20000"/>
          </a:bodyPr>
          <a:lstStyle/>
          <a:p>
            <a:pPr marL="90488" indent="5397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«Дошколенок» предполагает занятия с детьми 6 – 7 лет три раза в неделю (понедельник – развитие интеллектуальной готовности, среда – формирование личностной готовности, пятница – развитие волевой готовности). Особое внимание уделяется интеллектуальному и волевому компоненту (по результатам проведенного исследования). Программа содержит 30 занятий продолжительностью 30 - 35 минут. Занятия будут проводятся в группах по 15 человек.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643602"/>
          </a:xfrm>
        </p:spPr>
        <p:txBody>
          <a:bodyPr>
            <a:normAutofit fontScale="77500" lnSpcReduction="20000"/>
          </a:bodyPr>
          <a:lstStyle/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составлении данной программы использовался опыт образовательных учреждений, реализующих ряд  программ по формированию психологической готовности старших дошкольников к учебной деятельности в школе, где использовались игровые технологии:</a:t>
            </a: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Программа развивающих занятий для детей старшего дошкольного возраста «Формирование психологической готовности к школьному обучению» Муниципальное бюджетное образовательное учреждение города Костромы «Средняя общеобразовательная школа 38»;</a:t>
            </a: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Образовательный проект «Скоро в школу мы пойдём» (для детей 6–7 лет) МКДОУ Детский сад №18 «Веснянка»;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Информационно-творческий проект «Скоро в школу я пойду» Муниципальное казенное дошкольное образовательное учреждение детский сад «Сказка» г. Тайшет.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488" indent="4492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составлении программы использовались следующие дидактические пособия: В. П. Новикова, Л. И. Тихонова Развивающие игры и занятия с палочками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Шарикова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Н.А. Игры и упражнения для формирования представлений о времени; материалы с сайта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https://www.maam.ru/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90488" indent="449263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4071966"/>
          </a:xfrm>
        </p:spPr>
        <p:txBody>
          <a:bodyPr>
            <a:normAutofit fontScale="85000" lnSpcReduction="20000"/>
          </a:bodyPr>
          <a:lstStyle/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программы:  формирование психологической готовности к учебной деятельности старших дошкольников с помощью игровых технологий.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познавательных процессов;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произвольности поведения;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навыков общения, сотрудничества в группе сверстников и при взаимодействии  с другими людьми;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развитие речи, словарного запаса, мелкой моторики;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мотивации учения и интереса к самому процессу обучения.</a:t>
            </a:r>
          </a:p>
          <a:p>
            <a:pPr marL="95250" indent="84138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позитивного отношения к обучению в школе.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2. План реализации программы «Дошколенок».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349118"/>
              </p:ext>
            </p:extLst>
          </p:nvPr>
        </p:nvGraphicFramePr>
        <p:xfrm>
          <a:off x="214282" y="1552299"/>
          <a:ext cx="8929718" cy="475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9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3671"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Компонент психологической готовности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57" marR="87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Занятия</a:t>
                      </a:r>
                    </a:p>
                  </a:txBody>
                  <a:tcPr marL="87057" marR="87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занятия</a:t>
                      </a:r>
                    </a:p>
                  </a:txBody>
                  <a:tcPr marL="87057" marR="87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</a:txBody>
                  <a:tcPr marL="87057" marR="87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3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Интеллектуальная готовность</a:t>
                      </a:r>
                    </a:p>
                  </a:txBody>
                  <a:tcPr marL="87057" marR="87057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7057" marR="87057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«Слоненок» (с использованием палочек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Кюизенера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5293" marR="65293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- развить умение детей создавать образ слоненка, конструируя его из заданных палочек; сравнивать предметы по длине, обозначать словами результат сравнения (длиннее – короче, равные по длине); ориентироваться в пространстве. Развивать воображение.</a:t>
                      </a:r>
                    </a:p>
                  </a:txBody>
                  <a:tcPr marL="65293" marR="652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3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57" marR="87057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«Сутки»</a:t>
                      </a:r>
                    </a:p>
                  </a:txBody>
                  <a:tcPr marL="65293" marR="65293" marT="0" marB="0"/>
                </a:tc>
                <a:tc>
                  <a:txBody>
                    <a:bodyPr/>
                    <a:lstStyle/>
                    <a:p>
                      <a:pPr marL="21590" marR="20955"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- определить уровень умения детей ориентироваться во времени, уточнение представлений о частях суток,  закрепить названий частей суток, их последовательности.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293" marR="652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3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7057" marR="87057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«Сделай фигуру» (с использованием палочек Кюизенера)</a:t>
                      </a:r>
                    </a:p>
                  </a:txBody>
                  <a:tcPr marL="65293" marR="65293" marT="0" marB="0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-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закреплить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умение детей составлять геометрические фигуры из палочек; названия геометрических фигур (треугольник, ромб, прямоугольник, трапеция, четырехугольник); различать количественный и порядковый счет, правильно отвечать на вопросы: сколько, который по счету.</a:t>
                      </a:r>
                    </a:p>
                  </a:txBody>
                  <a:tcPr marL="65293" marR="652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3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57" marR="87057"/>
                </a:tc>
                <a:tc>
                  <a:txBody>
                    <a:bodyPr/>
                    <a:lstStyle/>
                    <a:p>
                      <a:pPr indent="-5759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 «Вчера, сегодня, завтра»</a:t>
                      </a:r>
                    </a:p>
                  </a:txBody>
                  <a:tcPr marL="65293" marR="65293" marT="0" marB="0"/>
                </a:tc>
                <a:tc>
                  <a:txBody>
                    <a:bodyPr/>
                    <a:lstStyle/>
                    <a:p>
                      <a:pPr marL="21590" marR="107950" indent="-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 - познакомить детей с понятиями «вчера», «сегодня», «завтра».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293" marR="652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</TotalTime>
  <Words>2228</Words>
  <Application>Microsoft Office PowerPoint</Application>
  <PresentationFormat>Экран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Georgia</vt:lpstr>
      <vt:lpstr>Times New Roman</vt:lpstr>
      <vt:lpstr>Trebuchet MS</vt:lpstr>
      <vt:lpstr>Wingdings 2</vt:lpstr>
      <vt:lpstr>Городская</vt:lpstr>
      <vt:lpstr>Министерство науки и высшего образования Российской Федерации Федеральное государственное бюджетное образовательное учреждение  высшего образования «Владимирский государственный университет  имени Александра Григорьевича и Николая Григорьевича Столетовых» (ВлГУ)   Программа по формированию психологической готовности старших дошкольников к учебной деятельности с помощью игровых технологий «Дошколенок» </vt:lpstr>
      <vt:lpstr>Содержание</vt:lpstr>
      <vt:lpstr>Введение</vt:lpstr>
      <vt:lpstr>Презентация PowerPoint</vt:lpstr>
      <vt:lpstr>Презентация PowerPoint</vt:lpstr>
      <vt:lpstr>1. Содержание программы «Дошколенок» </vt:lpstr>
      <vt:lpstr>Презентация PowerPoint</vt:lpstr>
      <vt:lpstr>Презентация PowerPoint</vt:lpstr>
      <vt:lpstr>2. План реализации программы «Дошколенок».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Предполагаемые результаты реализации программы «Дошколенок». </vt:lpstr>
      <vt:lpstr>Заключение</vt:lpstr>
      <vt:lpstr>Список использованной литературы: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науки и высшего образования Российской Федерации Федеральное государственное бюджетное образовательное учреждение  высшего образования «Владимирский государственный университет  имени Александра Григорьевича и Николая Григорьевича Столетовых» (ВлГУ)   Влияние особенностей возраста на формирование психологической готовности к учебной деятельности старших дошкольников.</dc:title>
  <dc:creator>Пользователь</dc:creator>
  <cp:lastModifiedBy>Марина</cp:lastModifiedBy>
  <cp:revision>55</cp:revision>
  <dcterms:created xsi:type="dcterms:W3CDTF">2019-04-20T16:41:30Z</dcterms:created>
  <dcterms:modified xsi:type="dcterms:W3CDTF">2020-02-19T15:44:31Z</dcterms:modified>
</cp:coreProperties>
</file>