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8" r:id="rId7"/>
    <p:sldId id="260" r:id="rId8"/>
    <p:sldId id="262" r:id="rId9"/>
    <p:sldId id="261" r:id="rId10"/>
    <p:sldId id="269" r:id="rId11"/>
    <p:sldId id="263" r:id="rId12"/>
    <p:sldId id="266" r:id="rId13"/>
    <p:sldId id="265" r:id="rId14"/>
    <p:sldId id="267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72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35F2E4-4F31-4FBB-8000-07536DAA68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798AE2-0C1A-4EF8-A4FC-E4F684477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CCED8B-2D17-479B-AA51-2F1720096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BA7F30-8550-48D5-AB38-1E3D25C6F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B2FA7-68C3-482F-81D1-C32232407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3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7BC6AC-AC2F-47FF-ADE8-0BCCF3253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1C3FD6-4BA6-4A05-B581-4B19630C1C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9E034-9FB3-478E-8754-5A024691C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F1FAA4-EAC1-42D2-BCD9-68BE788AB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6C7BD-443D-45B8-A29F-AC0AA55D8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BEE34F-3873-4BDA-A964-84FA05D6C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17B185-357C-422E-B319-5E9AFB5EE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610D9D-1192-4F6F-99F2-C78FC1728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7F715-AC77-4644-9D36-BEABC938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EA8D7-18E7-4A69-A251-698D9693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98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18526-ED54-4E06-8BE0-5191A54E1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9FC036-811E-4FC5-9832-1A5A928F7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705A7-878A-4DF1-BA0B-920534A5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4695D0-AA3F-433A-9467-B11A3D56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3F9CA-5690-406E-BFA2-2F738B7D7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32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700BB-0897-4DD2-9EA8-42249598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F36F7-B556-4DA8-8126-7FCE9A5CF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E785B5-DB1A-4073-B9B0-2B1A015E9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290ABB-EFDE-4BF5-8E91-472774ADF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B5B5F2-7A9D-40C1-A6D7-B9FA5B32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11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DDDCEC-52EE-4B43-A98A-B2B16921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1613F8-0520-4034-8E80-4D5F1DA17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F0873C-BA60-4040-ADDB-1A4602547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1CD8E7-9EA1-469C-A878-EDD52E4D8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B23858-30AB-4255-BDE5-60BEB56D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45C0BE0-1808-48C9-B596-04719529E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1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081E2-D8A2-44F5-87B8-336ECA70F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FC015A-B77B-46F9-8BF0-68C79F960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D0EC0-10C4-4B13-84C5-2BFE00437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FA3BD4C-F0CA-4A21-B1D3-61DCD2B23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CF4E96-5DDF-460C-951A-8A8BB294A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00C8EC-F358-4594-80E3-DEEB43DD1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40EE4B-3DBE-464D-82C8-B5E5DE2E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A34794D-C0EC-4CD7-8E2D-F93D34075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20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1EB5E-9FA1-4576-86DD-EFBFC6D57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D92288-33D7-4C85-A506-D39B9FE4F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180EA4-0CD6-4136-9DDE-433ED71D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8254E8B-74CE-4480-8E32-66D495CF6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A17CF4-C60E-4857-B7AD-AE866FCC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E2A4A1-1A0E-495E-B4AC-39AC81C3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A94163-9CC8-480C-8AD7-4B6AF9CF4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02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A7288D-4FBB-4E27-9F53-8DB5C7A39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8D28F7-A7FD-4662-AAB1-53078BD70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058C67-7D12-4E14-ACFE-2F9D01E3B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4BCC8D-6062-43C6-86B4-EB97DA745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F6D8D2-17C1-4463-8C21-288BF143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3F63D1-90B6-498A-A227-CE7BC2C0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329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D5732-6752-46CD-A64C-30FF91E7C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70C3C88-0D39-45C4-B84D-808CAF621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CE5FBC8-DA73-4DDE-9E79-8668B6DAF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402893-3E86-49BF-8B8D-97A83DEF6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49BF1B-00BE-495E-A50B-039BF955B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8402BC6-B0C2-4F57-B3C6-1A53E743C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7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E8511-3BA5-48F5-AF67-A3773C73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DA2A63-B89C-4F49-AF62-64667E956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BCEA79-3838-4BEA-9E6F-882D70CAD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6D45-648C-482A-ADA9-942F65100F62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772AE9-3239-4B94-B39D-6DDC962E6C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A292DE-2ACB-4553-B623-3F16154D0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C85CE-C2AE-4C10-BD05-CF3495C96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-19050" sx="99000" sy="74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E5AFD5-4CD0-4029-937B-D60E6591C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effectLst>
            <a:outerShdw blurRad="50800" dist="50800" dir="5400000" algn="ctr" rotWithShape="0">
              <a:srgbClr val="000000"/>
            </a:outerShdw>
          </a:effectLst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ПРЕЗЕНТАЦИЯ НА ТЕМУ:</a:t>
            </a:r>
            <a:br>
              <a:rPr lang="ru-RU" sz="4000" b="1" dirty="0">
                <a:solidFill>
                  <a:schemeClr val="bg2">
                    <a:lumMod val="10000"/>
                  </a:schemeClr>
                </a:solidFill>
                <a:latin typeface="Simplex" panose="00000400000000000000" pitchFamily="2" charset="0"/>
                <a:cs typeface="Simplex" panose="00000400000000000000" pitchFamily="2" charset="0"/>
              </a:rPr>
            </a:b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,,</a:t>
            </a:r>
            <a:r>
              <a:rPr lang="ru-RU" sz="4000" b="1" dirty="0">
                <a:solidFill>
                  <a:schemeClr val="bg2">
                    <a:lumMod val="10000"/>
                  </a:schemeClr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Антонио Гауди. Жилой дом 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Каса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Proxy 9" panose="00000400000000000000" pitchFamily="2" charset="0"/>
                <a:cs typeface="Proxy 9" panose="00000400000000000000" pitchFamily="2" charset="0"/>
              </a:rPr>
              <a:t>-</a:t>
            </a:r>
            <a:r>
              <a:rPr lang="ru-RU" sz="4000" b="1" dirty="0" err="1">
                <a:solidFill>
                  <a:schemeClr val="bg2">
                    <a:lumMod val="10000"/>
                  </a:schemeClr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Батльо</a:t>
            </a:r>
            <a:r>
              <a:rPr lang="en-US" sz="4000" dirty="0">
                <a:solidFill>
                  <a:schemeClr val="bg2">
                    <a:lumMod val="10000"/>
                  </a:schemeClr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”</a:t>
            </a:r>
            <a:r>
              <a:rPr lang="ru-RU" sz="4000" dirty="0">
                <a:solidFill>
                  <a:schemeClr val="bg2">
                    <a:lumMod val="10000"/>
                  </a:schemeClr>
                </a:solidFill>
                <a:latin typeface="Simplex" panose="00000400000000000000" pitchFamily="2" charset="0"/>
                <a:cs typeface="Simplex" panose="00000400000000000000" pitchFamily="2" charset="0"/>
              </a:rPr>
              <a:t>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A5F97BA-3A75-456F-878F-21F2C0E35E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по дисциплине: Жилые здания.</a:t>
            </a:r>
          </a:p>
          <a:p>
            <a:pPr algn="r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Выполнила: </a:t>
            </a:r>
            <a:r>
              <a:rPr lang="ru-RU" sz="1800" b="1" dirty="0" err="1">
                <a:solidFill>
                  <a:schemeClr val="bg2">
                    <a:lumMod val="1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Пирумян</a:t>
            </a:r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 А.Р.</a:t>
            </a:r>
          </a:p>
          <a:p>
            <a:pPr algn="r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Преподаватель: Шахова И.Е.</a:t>
            </a:r>
          </a:p>
        </p:txBody>
      </p:sp>
    </p:spTree>
    <p:extLst>
      <p:ext uri="{BB962C8B-B14F-4D97-AF65-F5344CB8AC3E}">
        <p14:creationId xmlns:p14="http://schemas.microsoft.com/office/powerpoint/2010/main" val="306882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Похожее изображение">
            <a:extLst>
              <a:ext uri="{FF2B5EF4-FFF2-40B4-BE49-F238E27FC236}">
                <a16:creationId xmlns:a16="http://schemas.microsoft.com/office/drawing/2014/main" id="{20A8A3AE-4BC9-4BD4-8579-95A3D0FDC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69" y="631500"/>
            <a:ext cx="5689794" cy="674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>
            <a:extLst>
              <a:ext uri="{FF2B5EF4-FFF2-40B4-BE49-F238E27FC236}">
                <a16:creationId xmlns:a16="http://schemas.microsoft.com/office/drawing/2014/main" id="{6783EA9B-EF90-451F-B992-5D3F80CC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57" y="1487412"/>
            <a:ext cx="3596831" cy="488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B8827A-B114-4C52-A3AE-0CE56900D89B}"/>
              </a:ext>
            </a:extLst>
          </p:cNvPr>
          <p:cNvSpPr txBox="1"/>
          <p:nvPr/>
        </p:nvSpPr>
        <p:spPr>
          <a:xfrm>
            <a:off x="821094" y="279917"/>
            <a:ext cx="6913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Оригинальный чертеж фасада от самого автора и разрез здания, воссозданный позднее</a:t>
            </a:r>
          </a:p>
        </p:txBody>
      </p:sp>
    </p:spTree>
    <p:extLst>
      <p:ext uri="{BB962C8B-B14F-4D97-AF65-F5344CB8AC3E}">
        <p14:creationId xmlns:p14="http://schemas.microsoft.com/office/powerpoint/2010/main" val="2173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Чертеж главного фасада, Дом Бальо Гауди">
            <a:extLst>
              <a:ext uri="{FF2B5EF4-FFF2-40B4-BE49-F238E27FC236}">
                <a16:creationId xmlns:a16="http://schemas.microsoft.com/office/drawing/2014/main" id="{38281FE5-F32C-4C17-A625-BE4A9B09D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91" y="0"/>
            <a:ext cx="43545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D647BF2-376B-4936-8F93-36A2980397F2}"/>
              </a:ext>
            </a:extLst>
          </p:cNvPr>
          <p:cNvSpPr txBox="1"/>
          <p:nvPr/>
        </p:nvSpPr>
        <p:spPr>
          <a:xfrm>
            <a:off x="1120353" y="335902"/>
            <a:ext cx="4907903" cy="32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Архитектор также перестроил задний фасад, разместил на нем широкие балконы, отделал керамикой в стиле «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тренкадис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 возвел новую крышу на параболических арках, которую покрыл разноцветной черепицей-чешуей, добавив к ней башенку с похожим на головку чеснока куполом, увенчанным крестоцветом, и инициалами Святого Семейства.</a:t>
            </a:r>
          </a:p>
        </p:txBody>
      </p:sp>
      <p:pic>
        <p:nvPicPr>
          <p:cNvPr id="5124" name="Picture 4" descr="Картинки по запросу каса бальо крыша">
            <a:extLst>
              <a:ext uri="{FF2B5EF4-FFF2-40B4-BE49-F238E27FC236}">
                <a16:creationId xmlns:a16="http://schemas.microsoft.com/office/drawing/2014/main" id="{EB43F619-DCBA-460D-A9FB-8A5407C23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2" y="3579456"/>
            <a:ext cx="5231363" cy="294264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7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Похожее изображение">
            <a:extLst>
              <a:ext uri="{FF2B5EF4-FFF2-40B4-BE49-F238E27FC236}">
                <a16:creationId xmlns:a16="http://schemas.microsoft.com/office/drawing/2014/main" id="{C21817DA-B89A-4330-BAA9-7E4EEBB6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348" y="180975"/>
            <a:ext cx="5238750" cy="66770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B685B0F-B8A7-480B-A61A-1A05D3E5699C}"/>
              </a:ext>
            </a:extLst>
          </p:cNvPr>
          <p:cNvSpPr txBox="1"/>
          <p:nvPr/>
        </p:nvSpPr>
        <p:spPr>
          <a:xfrm>
            <a:off x="1782147" y="336946"/>
            <a:ext cx="3538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Лестницы дома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EBD97-2C65-496B-9214-DD53268CC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09" y="916819"/>
            <a:ext cx="5509372" cy="56042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5865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E0BA2055-1C17-4BDF-8C59-BEDF036F8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" y="809239"/>
            <a:ext cx="4870580" cy="552672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1D0008-023E-4C0D-A06F-995A1244A3F3}"/>
              </a:ext>
            </a:extLst>
          </p:cNvPr>
          <p:cNvSpPr txBox="1"/>
          <p:nvPr/>
        </p:nvSpPr>
        <p:spPr>
          <a:xfrm>
            <a:off x="1085461" y="270005"/>
            <a:ext cx="3866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Световой колодец</a:t>
            </a:r>
          </a:p>
        </p:txBody>
      </p:sp>
      <p:pic>
        <p:nvPicPr>
          <p:cNvPr id="7176" name="Picture 8" descr="Картинки по запросу дом бальо внутренний дворик">
            <a:extLst>
              <a:ext uri="{FF2B5EF4-FFF2-40B4-BE49-F238E27FC236}">
                <a16:creationId xmlns:a16="http://schemas.microsoft.com/office/drawing/2014/main" id="{4B5A308E-C03A-4160-B04D-51A3FBEA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877" y="135559"/>
            <a:ext cx="6586882" cy="658688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89F3C7-3E5D-473B-A937-C0DED05BEBC0}"/>
              </a:ext>
            </a:extLst>
          </p:cNvPr>
          <p:cNvSpPr txBox="1"/>
          <p:nvPr/>
        </p:nvSpPr>
        <p:spPr>
          <a:xfrm>
            <a:off x="681136" y="317243"/>
            <a:ext cx="6111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помощью продуманной планировки в доме совмещены апартаменты хозяев, по площади сравнимые с небольшим городским особняком, и доходные квартиры, занимающие верхние этажи. На цокольном этаже площади сдавались под общественные заведения.</a:t>
            </a:r>
          </a:p>
        </p:txBody>
      </p:sp>
      <p:pic>
        <p:nvPicPr>
          <p:cNvPr id="9218" name="Picture 2" descr="Картинки по запросу дом бальо внутренний дворик">
            <a:extLst>
              <a:ext uri="{FF2B5EF4-FFF2-40B4-BE49-F238E27FC236}">
                <a16:creationId xmlns:a16="http://schemas.microsoft.com/office/drawing/2014/main" id="{28F9FE72-0E57-4EB4-BCE8-24C061289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9" y="2412538"/>
            <a:ext cx="6189306" cy="412821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Картинки по запросу каса батльо интерьер">
            <a:extLst>
              <a:ext uri="{FF2B5EF4-FFF2-40B4-BE49-F238E27FC236}">
                <a16:creationId xmlns:a16="http://schemas.microsoft.com/office/drawing/2014/main" id="{1C0A408A-85CE-416E-BFDA-E673D9DCA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499" y="28575"/>
            <a:ext cx="4686300" cy="682942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95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1DD914-CB86-4F95-A8D5-9213D22663CE}"/>
              </a:ext>
            </a:extLst>
          </p:cNvPr>
          <p:cNvSpPr txBox="1"/>
          <p:nvPr/>
        </p:nvSpPr>
        <p:spPr>
          <a:xfrm>
            <a:off x="1652870" y="2712813"/>
            <a:ext cx="85885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plex" panose="00000400000000000000" pitchFamily="2" charset="0"/>
                <a:cs typeface="Simplex" panose="00000400000000000000" pitchFamily="2" charset="0"/>
              </a:rPr>
              <a:t>Спасибо за внимание!</a:t>
            </a:r>
          </a:p>
          <a:p>
            <a:pPr algn="ctr"/>
            <a:r>
              <a:rPr lang="ru-RU" sz="2000" i="1" dirty="0"/>
              <a:t>Виртуальную прогулку по дому можно совершить на официальном сайте:</a:t>
            </a:r>
          </a:p>
          <a:p>
            <a:pPr algn="ctr"/>
            <a:r>
              <a:rPr lang="en-US" sz="2000" i="1" dirty="0"/>
              <a:t>https://www.casabatllo.es/ru/virtual-tour/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249172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8EDCA6-CCB0-4F87-ADED-A0D27635F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8620"/>
            <a:ext cx="5314411" cy="6542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7D0D02A-F94D-4E59-8134-DC9B5ADF5B7D}"/>
              </a:ext>
            </a:extLst>
          </p:cNvPr>
          <p:cNvSpPr txBox="1"/>
          <p:nvPr/>
        </p:nvSpPr>
        <p:spPr>
          <a:xfrm>
            <a:off x="1202750" y="475860"/>
            <a:ext cx="3962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Краткая справка</a:t>
            </a:r>
            <a:r>
              <a:rPr lang="ru-RU" sz="2400" i="1" dirty="0">
                <a:latin typeface="ItalicT" panose="00000400000000000000" pitchFamily="2" charset="0"/>
                <a:cs typeface="ItalicT" panose="00000400000000000000" pitchFamily="2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26DD48-B5AB-4458-B5AD-35D655BE1544}"/>
              </a:ext>
            </a:extLst>
          </p:cNvPr>
          <p:cNvSpPr txBox="1"/>
          <p:nvPr/>
        </p:nvSpPr>
        <p:spPr>
          <a:xfrm>
            <a:off x="604307" y="1119674"/>
            <a:ext cx="51598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Один из самых известных особняков великого Гауди,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жилой дом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Батльо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расположился на проспекте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Пасседж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-де-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Грасиа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Все в этом здании удивительно: «танцующий» фасад, украшенный разноцветными брызгами керамической мозаики, балконы, напоминающие одновременно забрала на шлемах средневековых рыцарей и китовый ус, многоцветье черепицы на крыше, в очертаниях которой можно угадать изогнувшегося диковинного дракона, «фирменные» печные трубы и витражи из цветного стекла. </a:t>
            </a:r>
          </a:p>
        </p:txBody>
      </p:sp>
    </p:spTree>
    <p:extLst>
      <p:ext uri="{BB962C8B-B14F-4D97-AF65-F5344CB8AC3E}">
        <p14:creationId xmlns:p14="http://schemas.microsoft.com/office/powerpoint/2010/main" val="107620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BEA530-1D4B-4B58-A445-CD2B7FA9F259}"/>
              </a:ext>
            </a:extLst>
          </p:cNvPr>
          <p:cNvSpPr txBox="1"/>
          <p:nvPr/>
        </p:nvSpPr>
        <p:spPr>
          <a:xfrm>
            <a:off x="962444" y="1489722"/>
            <a:ext cx="47852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1904 по 1907 годы Антонио Гауди перестраивает для промышленника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Жузепа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Батльо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дом 1877 года постройки, расположенный на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Пассейч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Грасия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Барселоне. Декоративное решение здания, в разработке которого принимали участие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Жузеп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Жужол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выполнено в откровенно модернистском стиле. Однако барселонцы не устают удивляться диковинному зданию, выразительно прозвав его «Дом из костей» и «Зевающий дом».</a:t>
            </a:r>
          </a:p>
        </p:txBody>
      </p:sp>
      <p:pic>
        <p:nvPicPr>
          <p:cNvPr id="6146" name="Picture 2" descr="Похожее изображение">
            <a:extLst>
              <a:ext uri="{FF2B5EF4-FFF2-40B4-BE49-F238E27FC236}">
                <a16:creationId xmlns:a16="http://schemas.microsoft.com/office/drawing/2014/main" id="{0C35B492-92C7-4273-BB1A-B05810C49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68" y="0"/>
            <a:ext cx="5387975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A69618-F52F-4ACE-8204-0199160CBF03}"/>
              </a:ext>
            </a:extLst>
          </p:cNvPr>
          <p:cNvSpPr txBox="1"/>
          <p:nvPr/>
        </p:nvSpPr>
        <p:spPr>
          <a:xfrm>
            <a:off x="962444" y="457199"/>
            <a:ext cx="498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История жилого дома.</a:t>
            </a:r>
          </a:p>
        </p:txBody>
      </p:sp>
    </p:spTree>
    <p:extLst>
      <p:ext uri="{BB962C8B-B14F-4D97-AF65-F5344CB8AC3E}">
        <p14:creationId xmlns:p14="http://schemas.microsoft.com/office/powerpoint/2010/main" val="32773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7626FCA-9C12-4FC9-BC2F-CAC37017BBEF}"/>
              </a:ext>
            </a:extLst>
          </p:cNvPr>
          <p:cNvSpPr txBox="1"/>
          <p:nvPr/>
        </p:nvSpPr>
        <p:spPr>
          <a:xfrm>
            <a:off x="484756" y="589047"/>
            <a:ext cx="63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образец одной из самых радикальный архитектурных перестроек Гауди. Он полностью изменил старый фасад, придав ему плавные, волнистые формы и покрыв изысканной стеклянной мозаикой «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тренкадис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по-разному сверкающей в зависимости от угла падения солнечных лучей.</a:t>
            </a:r>
          </a:p>
        </p:txBody>
      </p:sp>
      <p:pic>
        <p:nvPicPr>
          <p:cNvPr id="1026" name="Picture 2" descr="Картинки по запросу дом бальо">
            <a:extLst>
              <a:ext uri="{FF2B5EF4-FFF2-40B4-BE49-F238E27FC236}">
                <a16:creationId xmlns:a16="http://schemas.microsoft.com/office/drawing/2014/main" id="{0D3F7A09-9DFE-4704-ABAE-F7A77D448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15" y="2858147"/>
            <a:ext cx="6456256" cy="378767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Картинки по запросу дом бальо">
            <a:extLst>
              <a:ext uri="{FF2B5EF4-FFF2-40B4-BE49-F238E27FC236}">
                <a16:creationId xmlns:a16="http://schemas.microsoft.com/office/drawing/2014/main" id="{1494AA8C-E51A-42E5-AE37-9CE572A38B9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530706" y="2758577"/>
            <a:ext cx="154478" cy="15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Картинки по запросу дом бальо">
            <a:extLst>
              <a:ext uri="{FF2B5EF4-FFF2-40B4-BE49-F238E27FC236}">
                <a16:creationId xmlns:a16="http://schemas.microsoft.com/office/drawing/2014/main" id="{B0E04792-7CFC-41E0-BA1C-7CEDC5847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881" y="0"/>
            <a:ext cx="4568825" cy="68580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09A193-F0A6-426E-9E38-D428A20F1E84}"/>
              </a:ext>
            </a:extLst>
          </p:cNvPr>
          <p:cNvSpPr txBox="1"/>
          <p:nvPr/>
        </p:nvSpPr>
        <p:spPr>
          <a:xfrm>
            <a:off x="1884784" y="127382"/>
            <a:ext cx="4453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ItalicT" panose="00000400000000000000" pitchFamily="2" charset="0"/>
                <a:cs typeface="ItalicT" panose="00000400000000000000" pitchFamily="2" charset="0"/>
              </a:rPr>
              <a:t>Особенности здания</a:t>
            </a:r>
          </a:p>
        </p:txBody>
      </p:sp>
    </p:spTree>
    <p:extLst>
      <p:ext uri="{BB962C8B-B14F-4D97-AF65-F5344CB8AC3E}">
        <p14:creationId xmlns:p14="http://schemas.microsoft.com/office/powerpoint/2010/main" val="395245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E875D8-1E9E-4DDF-AD36-6EC8D6623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14" y="-1"/>
            <a:ext cx="330672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8B5CB75-40E4-4081-8401-4116DC56B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058" y="0"/>
            <a:ext cx="3509942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C6931E-A09D-4E13-AAAD-40200F33125E}"/>
              </a:ext>
            </a:extLst>
          </p:cNvPr>
          <p:cNvSpPr txBox="1"/>
          <p:nvPr/>
        </p:nvSpPr>
        <p:spPr>
          <a:xfrm>
            <a:off x="319772" y="1690061"/>
            <a:ext cx="5046228" cy="34778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spcBef>
                <a:spcPts val="1800"/>
              </a:spcBef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Семиуровневая конструкция: подвальный, цокольный, господский, четыре жилых и чердачный этажи. На первом, или господском, этаже, на котором находилась квартира владельца, расположен большой застекленный балкон с элементами в виде натуралистично выполненных костей и хитроумного механизма поднимающихся и полностью раскрывающихся окон.</a:t>
            </a:r>
          </a:p>
        </p:txBody>
      </p:sp>
    </p:spTree>
    <p:extLst>
      <p:ext uri="{BB962C8B-B14F-4D97-AF65-F5344CB8AC3E}">
        <p14:creationId xmlns:p14="http://schemas.microsoft.com/office/powerpoint/2010/main" val="328414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каса бальо чертежи">
            <a:extLst>
              <a:ext uri="{FF2B5EF4-FFF2-40B4-BE49-F238E27FC236}">
                <a16:creationId xmlns:a16="http://schemas.microsoft.com/office/drawing/2014/main" id="{1110905A-A1FD-46F8-B309-52C5E80A8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23" y="487526"/>
            <a:ext cx="6858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7D6EBC-8BD1-41B5-B3AF-D0F74371DE6E}"/>
              </a:ext>
            </a:extLst>
          </p:cNvPr>
          <p:cNvSpPr txBox="1"/>
          <p:nvPr/>
        </p:nvSpPr>
        <p:spPr>
          <a:xfrm>
            <a:off x="7369629" y="1866124"/>
            <a:ext cx="4404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</a:rPr>
              <a:t>Здание дома занимает в общей сложности площадь в 4300 м2; высота доходит до 32 метров, хотя до реконструкции пропорции дома значительно отличались. Площадь была 3100 м2, а высота около 21 метра. Здание состоит из 8 этажей и одного подвала.</a:t>
            </a:r>
          </a:p>
        </p:txBody>
      </p:sp>
    </p:spTree>
    <p:extLst>
      <p:ext uri="{BB962C8B-B14F-4D97-AF65-F5344CB8AC3E}">
        <p14:creationId xmlns:p14="http://schemas.microsoft.com/office/powerpoint/2010/main" val="630137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Чертеж трехмерного разреза, Дом Бальо Гауди">
            <a:extLst>
              <a:ext uri="{FF2B5EF4-FFF2-40B4-BE49-F238E27FC236}">
                <a16:creationId xmlns:a16="http://schemas.microsoft.com/office/drawing/2014/main" id="{EA3C701A-2785-4327-A609-BB665A268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5983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E1F31F0-D1FD-4D83-852D-E03EA64182D3}"/>
              </a:ext>
            </a:extLst>
          </p:cNvPr>
          <p:cNvSpPr txBox="1"/>
          <p:nvPr/>
        </p:nvSpPr>
        <p:spPr>
          <a:xfrm>
            <a:off x="522514" y="1536174"/>
            <a:ext cx="51691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квартиру ведет роскошная отдельная лестница, не предназначавшаяся для остальных жильцов. Очевидно, что Гауди придавал большое значение квартире семьи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Батльо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он разработал оригинальные системы освещения и вентиляции помещений, придумал знаменитые перетекающие друг в друга потолки и стены, встроил часовню и изготовил все деревянные элементы убранства — от дверей до столов, стульев и кресел.</a:t>
            </a:r>
          </a:p>
        </p:txBody>
      </p:sp>
    </p:spTree>
    <p:extLst>
      <p:ext uri="{BB962C8B-B14F-4D97-AF65-F5344CB8AC3E}">
        <p14:creationId xmlns:p14="http://schemas.microsoft.com/office/powerpoint/2010/main" val="390353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ровни, Дом Бальо Гауди">
            <a:extLst>
              <a:ext uri="{FF2B5EF4-FFF2-40B4-BE49-F238E27FC236}">
                <a16:creationId xmlns:a16="http://schemas.microsoft.com/office/drawing/2014/main" id="{BE37E7FB-6C84-42C2-A7FA-8F49180A7F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334" y="0"/>
            <a:ext cx="3589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4F5F60-F9F4-406D-B962-369C8E169B6A}"/>
              </a:ext>
            </a:extLst>
          </p:cNvPr>
          <p:cNvSpPr txBox="1"/>
          <p:nvPr/>
        </p:nvSpPr>
        <p:spPr>
          <a:xfrm>
            <a:off x="531845" y="1382286"/>
            <a:ext cx="60928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Квартиры, предназначенные для съема, сгруппированы вокруг внутреннего дворика-колодца, который одновременно является лестничной площадкой с лифтом. Дворик облицован плиткой в холодной </a:t>
            </a:r>
            <a:r>
              <a:rPr lang="ru-RU" sz="2000" i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-синей гамме. Стремясь сгладить эффект колодца, который неизбежно возникает в таких пространствах, Гауди начал облицовку сверху — с самых темных синий тонов (обычно в этом месте, где больше света от окна, самое освещенное место), и постепенной переходя на более светлые, закончив голубыми — там, куда дневной свет уже практически не попадает.</a:t>
            </a:r>
          </a:p>
        </p:txBody>
      </p:sp>
    </p:spTree>
    <p:extLst>
      <p:ext uri="{BB962C8B-B14F-4D97-AF65-F5344CB8AC3E}">
        <p14:creationId xmlns:p14="http://schemas.microsoft.com/office/powerpoint/2010/main" val="114167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ланы и разрез, Дом Бальо Гауди">
            <a:extLst>
              <a:ext uri="{FF2B5EF4-FFF2-40B4-BE49-F238E27FC236}">
                <a16:creationId xmlns:a16="http://schemas.microsoft.com/office/drawing/2014/main" id="{205258D7-4857-46A1-A40E-16F1C77C6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7" y="0"/>
            <a:ext cx="701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42D4E7-93E4-4C93-8A42-5A122CFDE717}"/>
              </a:ext>
            </a:extLst>
          </p:cNvPr>
          <p:cNvSpPr txBox="1"/>
          <p:nvPr/>
        </p:nvSpPr>
        <p:spPr>
          <a:xfrm>
            <a:off x="130629" y="1735495"/>
            <a:ext cx="5046208" cy="3505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также изменил конфигурацию внутренних дворов и расширил, чтобы воздух и свет, проникающие сквозь большое потолочное окно над двором, проходили до самого нижнего этажа. Переходы цвета отделочной плитки внутреннего двора, от синего вверху до белого внизу, и постепенное увеличение размеров окон к нижним этажам задуманы Гауди для контроля освещения.</a:t>
            </a:r>
          </a:p>
        </p:txBody>
      </p:sp>
    </p:spTree>
    <p:extLst>
      <p:ext uri="{BB962C8B-B14F-4D97-AF65-F5344CB8AC3E}">
        <p14:creationId xmlns:p14="http://schemas.microsoft.com/office/powerpoint/2010/main" val="3408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642</Words>
  <Application>Microsoft Office PowerPoint</Application>
  <PresentationFormat>Широкоэкранный</PresentationFormat>
  <Paragraphs>23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ItalicT</vt:lpstr>
      <vt:lpstr>Proxy 9</vt:lpstr>
      <vt:lpstr>Simplex</vt:lpstr>
      <vt:lpstr>Тема Office</vt:lpstr>
      <vt:lpstr>ПРЕЗЕНТАЦИЯ НА ТЕМУ: ,,Антонио Гауди. Жилой дом Каса-Батльо”.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,,Антонио Гауди. Дом Бальо”</dc:title>
  <dc:creator>pirumyan.anna2@yandex.ru</dc:creator>
  <cp:lastModifiedBy>pirumyan.anna2@yandex.ru</cp:lastModifiedBy>
  <cp:revision>21</cp:revision>
  <dcterms:created xsi:type="dcterms:W3CDTF">2019-10-28T17:37:49Z</dcterms:created>
  <dcterms:modified xsi:type="dcterms:W3CDTF">2019-11-08T08:41:50Z</dcterms:modified>
</cp:coreProperties>
</file>