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65" r:id="rId4"/>
    <p:sldId id="266" r:id="rId5"/>
    <p:sldId id="262" r:id="rId6"/>
    <p:sldId id="264" r:id="rId7"/>
    <p:sldId id="268" r:id="rId8"/>
    <p:sldId id="267" r:id="rId9"/>
    <p:sldId id="269" r:id="rId10"/>
    <p:sldId id="270" r:id="rId11"/>
    <p:sldId id="271" r:id="rId12"/>
    <p:sldId id="26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B4B4D00-8070-4FDE-9FEB-06E11B9B0131}">
          <p14:sldIdLst>
            <p14:sldId id="256"/>
            <p14:sldId id="257"/>
            <p14:sldId id="265"/>
            <p14:sldId id="266"/>
            <p14:sldId id="262"/>
            <p14:sldId id="264"/>
            <p14:sldId id="268"/>
            <p14:sldId id="267"/>
            <p14:sldId id="269"/>
            <p14:sldId id="270"/>
            <p14:sldId id="271"/>
            <p14:sldId id="263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0" autoAdjust="0"/>
  </p:normalViewPr>
  <p:slideViewPr>
    <p:cSldViewPr>
      <p:cViewPr>
        <p:scale>
          <a:sx n="60" d="100"/>
          <a:sy n="60" d="100"/>
        </p:scale>
        <p:origin x="-157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8104889666569E-2"/>
          <c:y val="4.5100015179090062E-2"/>
          <c:w val="0.900443642461359"/>
          <c:h val="0.489233562006582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-  крупный бизнес;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Россия</c:v>
                </c:pt>
                <c:pt idx="1">
                  <c:v>Среднее по странам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Финляндия</c:v>
                </c:pt>
                <c:pt idx="5">
                  <c:v>Норвегия</c:v>
                </c:pt>
                <c:pt idx="6">
                  <c:v>Италия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79</c:v>
                </c:pt>
                <c:pt idx="1">
                  <c:v>42</c:v>
                </c:pt>
                <c:pt idx="2">
                  <c:v>49</c:v>
                </c:pt>
                <c:pt idx="3">
                  <c:v>47</c:v>
                </c:pt>
                <c:pt idx="4">
                  <c:v>40</c:v>
                </c:pt>
                <c:pt idx="5">
                  <c:v>39</c:v>
                </c:pt>
                <c:pt idx="6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-  МСП.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Россия</c:v>
                </c:pt>
                <c:pt idx="1">
                  <c:v>Среднее по странам</c:v>
                </c:pt>
                <c:pt idx="2">
                  <c:v>Великобритания</c:v>
                </c:pt>
                <c:pt idx="3">
                  <c:v>Германия</c:v>
                </c:pt>
                <c:pt idx="4">
                  <c:v>Финляндия</c:v>
                </c:pt>
                <c:pt idx="5">
                  <c:v>Норвегия</c:v>
                </c:pt>
                <c:pt idx="6">
                  <c:v>Италия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21</c:v>
                </c:pt>
                <c:pt idx="1">
                  <c:v>58</c:v>
                </c:pt>
                <c:pt idx="2">
                  <c:v>51</c:v>
                </c:pt>
                <c:pt idx="3">
                  <c:v>53</c:v>
                </c:pt>
                <c:pt idx="4">
                  <c:v>60</c:v>
                </c:pt>
                <c:pt idx="5">
                  <c:v>61</c:v>
                </c:pt>
                <c:pt idx="6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gapDepth val="75"/>
        <c:shape val="box"/>
        <c:axId val="222825856"/>
        <c:axId val="222749824"/>
        <c:axId val="0"/>
      </c:bar3DChart>
      <c:catAx>
        <c:axId val="222825856"/>
        <c:scaling>
          <c:orientation val="minMax"/>
        </c:scaling>
        <c:delete val="0"/>
        <c:axPos val="b"/>
        <c:majorTickMark val="none"/>
        <c:minorTickMark val="none"/>
        <c:tickLblPos val="nextTo"/>
        <c:crossAx val="222749824"/>
        <c:crosses val="autoZero"/>
        <c:auto val="1"/>
        <c:lblAlgn val="ctr"/>
        <c:lblOffset val="100"/>
        <c:noMultiLvlLbl val="0"/>
      </c:catAx>
      <c:valAx>
        <c:axId val="2227498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crossAx val="222825856"/>
        <c:crosses val="autoZero"/>
        <c:crossBetween val="between"/>
        <c:majorUnit val="2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203688016146356"/>
          <c:y val="2.8956152467304628E-2"/>
          <c:w val="0.64549899548198353"/>
          <c:h val="0.777396002434223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-  Июль 2019.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Северо -Кавказкий ФО</c:v>
                </c:pt>
                <c:pt idx="1">
                  <c:v>Дальневосточный ФО</c:v>
                </c:pt>
                <c:pt idx="2">
                  <c:v>Уральский ФО</c:v>
                </c:pt>
                <c:pt idx="3">
                  <c:v>Сибирский ФО</c:v>
                </c:pt>
                <c:pt idx="4">
                  <c:v>Южный ФО</c:v>
                </c:pt>
                <c:pt idx="5">
                  <c:v>Северо - Западный ФО</c:v>
                </c:pt>
                <c:pt idx="6">
                  <c:v>Приволжский ФО</c:v>
                </c:pt>
                <c:pt idx="7">
                  <c:v>Центральный ФО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349717</c:v>
                </c:pt>
                <c:pt idx="1">
                  <c:v>769199</c:v>
                </c:pt>
                <c:pt idx="2">
                  <c:v>1339353</c:v>
                </c:pt>
                <c:pt idx="3">
                  <c:v>1697860</c:v>
                </c:pt>
                <c:pt idx="4">
                  <c:v>1483754</c:v>
                </c:pt>
                <c:pt idx="5">
                  <c:v>1926848</c:v>
                </c:pt>
                <c:pt idx="6">
                  <c:v>3129179</c:v>
                </c:pt>
                <c:pt idx="7">
                  <c:v>5001149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-  Июль 2018;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Северо -Кавказкий ФО</c:v>
                </c:pt>
                <c:pt idx="1">
                  <c:v>Дальневосточный ФО</c:v>
                </c:pt>
                <c:pt idx="2">
                  <c:v>Уральский ФО</c:v>
                </c:pt>
                <c:pt idx="3">
                  <c:v>Сибирский ФО</c:v>
                </c:pt>
                <c:pt idx="4">
                  <c:v>Южный ФО</c:v>
                </c:pt>
                <c:pt idx="5">
                  <c:v>Северо - Западный ФО</c:v>
                </c:pt>
                <c:pt idx="6">
                  <c:v>Приволжский ФО</c:v>
                </c:pt>
                <c:pt idx="7">
                  <c:v>Центральный ФО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354661</c:v>
                </c:pt>
                <c:pt idx="1">
                  <c:v>654632</c:v>
                </c:pt>
                <c:pt idx="2">
                  <c:v>1361760</c:v>
                </c:pt>
                <c:pt idx="3">
                  <c:v>1863587</c:v>
                </c:pt>
                <c:pt idx="4">
                  <c:v>1505369</c:v>
                </c:pt>
                <c:pt idx="5">
                  <c:v>1955477</c:v>
                </c:pt>
                <c:pt idx="6">
                  <c:v>3076217</c:v>
                </c:pt>
                <c:pt idx="7">
                  <c:v>5076606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4"/>
        <c:axId val="122036224"/>
        <c:axId val="122037760"/>
      </c:barChart>
      <c:catAx>
        <c:axId val="122036224"/>
        <c:scaling>
          <c:orientation val="minMax"/>
        </c:scaling>
        <c:delete val="0"/>
        <c:axPos val="l"/>
        <c:majorTickMark val="out"/>
        <c:minorTickMark val="none"/>
        <c:tickLblPos val="nextTo"/>
        <c:crossAx val="122037760"/>
        <c:crosses val="autoZero"/>
        <c:auto val="1"/>
        <c:lblAlgn val="ctr"/>
        <c:lblOffset val="100"/>
        <c:noMultiLvlLbl val="0"/>
      </c:catAx>
      <c:valAx>
        <c:axId val="1220377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22036224"/>
        <c:crosses val="autoZero"/>
        <c:crossBetween val="between"/>
        <c:dispUnits>
          <c:builtInUnit val="thousands"/>
        </c:dispUnits>
      </c:valAx>
    </c:plotArea>
    <c:legend>
      <c:legendPos val="b"/>
      <c:layout>
        <c:manualLayout>
          <c:xMode val="edge"/>
          <c:yMode val="edge"/>
          <c:x val="9.8529792985964509E-2"/>
          <c:y val="0.91070063525279943"/>
          <c:w val="0.76766655556789987"/>
          <c:h val="7.35050997650344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trendline>
            <c:spPr>
              <a:ln>
                <a:solidFill>
                  <a:srgbClr val="FF0000"/>
                </a:solidFill>
              </a:ln>
            </c:spPr>
            <c:trendlineType val="linear"/>
            <c:forward val="2"/>
            <c:dispRSqr val="0"/>
            <c:dispEq val="0"/>
          </c:trendline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618.4</c:v>
                </c:pt>
                <c:pt idx="1">
                  <c:v>467</c:v>
                </c:pt>
                <c:pt idx="2">
                  <c:v>352.9</c:v>
                </c:pt>
                <c:pt idx="3">
                  <c:v>277.8</c:v>
                </c:pt>
                <c:pt idx="4">
                  <c:v>184.3</c:v>
                </c:pt>
                <c:pt idx="5">
                  <c:v>299.60000000000002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6093440"/>
        <c:axId val="236094976"/>
      </c:barChart>
      <c:catAx>
        <c:axId val="23609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094976"/>
        <c:crosses val="autoZero"/>
        <c:auto val="1"/>
        <c:lblAlgn val="ctr"/>
        <c:lblOffset val="100"/>
        <c:noMultiLvlLbl val="0"/>
      </c:catAx>
      <c:valAx>
        <c:axId val="236094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3609344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-  экспорт;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469</c:v>
                </c:pt>
                <c:pt idx="1">
                  <c:v>326.7</c:v>
                </c:pt>
                <c:pt idx="2">
                  <c:v>279.5</c:v>
                </c:pt>
                <c:pt idx="3">
                  <c:v>204.9</c:v>
                </c:pt>
                <c:pt idx="4">
                  <c:v>111.5</c:v>
                </c:pt>
                <c:pt idx="5">
                  <c:v>216.9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-  импорт.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149.4</c:v>
                </c:pt>
                <c:pt idx="1">
                  <c:v>140.30000000000001</c:v>
                </c:pt>
                <c:pt idx="2">
                  <c:v>73.400000000000006</c:v>
                </c:pt>
                <c:pt idx="3">
                  <c:v>72.900000000000006</c:v>
                </c:pt>
                <c:pt idx="4">
                  <c:v>72.8</c:v>
                </c:pt>
                <c:pt idx="5">
                  <c:v>82.7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9"/>
        <c:axId val="224520832"/>
        <c:axId val="223482240"/>
      </c:barChart>
      <c:catAx>
        <c:axId val="22452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3482240"/>
        <c:crosses val="autoZero"/>
        <c:auto val="1"/>
        <c:lblAlgn val="ctr"/>
        <c:lblOffset val="100"/>
        <c:noMultiLvlLbl val="0"/>
      </c:catAx>
      <c:valAx>
        <c:axId val="2234822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245208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-  экспорт со странами СНГ;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18518518518517E-2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18518518518462E-2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32098765432098E-2"/>
                  <c:y val="-4.77025552352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864197530864196E-3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288.10000000000002</c:v>
                </c:pt>
                <c:pt idx="1">
                  <c:v>123</c:v>
                </c:pt>
                <c:pt idx="2">
                  <c:v>178.3</c:v>
                </c:pt>
                <c:pt idx="3">
                  <c:v>75.7</c:v>
                </c:pt>
                <c:pt idx="4">
                  <c:v>75.099999999999994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 -  экспорт со станнами Дальнего зарубежья.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93827160493825E-2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04938271604937E-2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493827160493825E-2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123456790123455E-2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234567901234566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38.6</c:v>
                </c:pt>
                <c:pt idx="1">
                  <c:v>156.6</c:v>
                </c:pt>
                <c:pt idx="2">
                  <c:v>26.5</c:v>
                </c:pt>
                <c:pt idx="3">
                  <c:v>35.799999999999997</c:v>
                </c:pt>
                <c:pt idx="4">
                  <c:v>141.69999999999999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756096"/>
        <c:axId val="224757632"/>
        <c:axId val="0"/>
      </c:bar3DChart>
      <c:catAx>
        <c:axId val="22475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757632"/>
        <c:crosses val="autoZero"/>
        <c:auto val="1"/>
        <c:lblAlgn val="ctr"/>
        <c:lblOffset val="100"/>
        <c:noMultiLvlLbl val="0"/>
      </c:catAx>
      <c:valAx>
        <c:axId val="2247576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247560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265432098765434E-2"/>
          <c:y val="5.6414468937848856E-2"/>
          <c:w val="0.92824996158162609"/>
          <c:h val="0.463980501469402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7504808117685957E-3"/>
                  <c:y val="-4.261570499462773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675388025574997E-2"/>
                  <c:y val="-3.09970531407774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095438225583378E-2"/>
                  <c:y val="-3.58309156470775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2620175950228443E-2"/>
                  <c:y val="-5.17724572177091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  -  продовольственные товары и селскохозяйственное сырье;</c:v>
                </c:pt>
                <c:pt idx="1">
                  <c:v>  -  продукция химической промышленности, каучук;</c:v>
                </c:pt>
                <c:pt idx="2">
                  <c:v>  -  кожевенное сырье, пушнина и изделия из них;</c:v>
                </c:pt>
                <c:pt idx="3">
                  <c:v>  -  древесина и целлюлозно-бумажные изделия;</c:v>
                </c:pt>
                <c:pt idx="4">
                  <c:v>  -  текстиль, текстильные изделия и обувь ;</c:v>
                </c:pt>
                <c:pt idx="5">
                  <c:v>  -  металлы и изделия из них;</c:v>
                </c:pt>
                <c:pt idx="6">
                  <c:v>  -  машины, оборудование и транспортные средства;</c:v>
                </c:pt>
                <c:pt idx="7">
                  <c:v>  -  прочие.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7.8E-2</c:v>
                </c:pt>
                <c:pt idx="1">
                  <c:v>7.1999999999999995E-2</c:v>
                </c:pt>
                <c:pt idx="2">
                  <c:v>1E-3</c:v>
                </c:pt>
                <c:pt idx="3">
                  <c:v>8.8999999999999996E-2</c:v>
                </c:pt>
                <c:pt idx="4">
                  <c:v>0</c:v>
                </c:pt>
                <c:pt idx="5">
                  <c:v>9.0999999999999998E-2</c:v>
                </c:pt>
                <c:pt idx="6">
                  <c:v>0.621</c:v>
                </c:pt>
                <c:pt idx="7">
                  <c:v>4.8000000000000001E-2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0496109266511766E-2"/>
          <c:y val="0.50802785926213756"/>
          <c:w val="0.92344324092744279"/>
          <c:h val="0.434440938995114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Ирак</c:v>
                </c:pt>
                <c:pt idx="1">
                  <c:v>Индия</c:v>
                </c:pt>
                <c:pt idx="2">
                  <c:v>Казахстан</c:v>
                </c:pt>
                <c:pt idx="3">
                  <c:v>Узбекистан</c:v>
                </c:pt>
                <c:pt idx="4">
                  <c:v>Беларусь</c:v>
                </c:pt>
                <c:pt idx="5">
                  <c:v>Киргизия</c:v>
                </c:pt>
                <c:pt idx="6">
                  <c:v>Другие страны</c:v>
                </c:pt>
              </c:strCache>
            </c:strRef>
          </c:cat>
          <c:val>
            <c:numRef>
              <c:f>Лист1!$B$2:$B$8</c:f>
              <c:numCache>
                <c:formatCode>0</c:formatCode>
                <c:ptCount val="7"/>
                <c:pt idx="0">
                  <c:v>45</c:v>
                </c:pt>
                <c:pt idx="1">
                  <c:v>6.1</c:v>
                </c:pt>
                <c:pt idx="2">
                  <c:v>21.8</c:v>
                </c:pt>
                <c:pt idx="3">
                  <c:v>4</c:v>
                </c:pt>
                <c:pt idx="4">
                  <c:v>3.7</c:v>
                </c:pt>
                <c:pt idx="5">
                  <c:v>2.8</c:v>
                </c:pt>
                <c:pt idx="6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80544"/>
        <c:axId val="13615104"/>
      </c:barChart>
      <c:catAx>
        <c:axId val="13580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615104"/>
        <c:crosses val="autoZero"/>
        <c:auto val="1"/>
        <c:lblAlgn val="ctr"/>
        <c:lblOffset val="100"/>
        <c:noMultiLvlLbl val="0"/>
      </c:catAx>
      <c:valAx>
        <c:axId val="136151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3580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67388451443573E-2"/>
          <c:y val="6.4158629327943847E-2"/>
          <c:w val="0.90345483377077862"/>
          <c:h val="0.76067998560898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Казахстан</c:v>
                </c:pt>
                <c:pt idx="1">
                  <c:v>Узбектистан</c:v>
                </c:pt>
                <c:pt idx="2">
                  <c:v>Республика Белорусь</c:v>
                </c:pt>
                <c:pt idx="3">
                  <c:v>Афганистан</c:v>
                </c:pt>
                <c:pt idx="4">
                  <c:v>Киргизия</c:v>
                </c:pt>
                <c:pt idx="5">
                  <c:v>США</c:v>
                </c:pt>
                <c:pt idx="6">
                  <c:v>Украина</c:v>
                </c:pt>
                <c:pt idx="7">
                  <c:v>Китай</c:v>
                </c:pt>
                <c:pt idx="8">
                  <c:v>Франция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43</c:v>
                </c:pt>
                <c:pt idx="1">
                  <c:v>9.6</c:v>
                </c:pt>
                <c:pt idx="2">
                  <c:v>10.119999999999999</c:v>
                </c:pt>
                <c:pt idx="3">
                  <c:v>5.7</c:v>
                </c:pt>
                <c:pt idx="4">
                  <c:v>3.3</c:v>
                </c:pt>
                <c:pt idx="5">
                  <c:v>3.2</c:v>
                </c:pt>
                <c:pt idx="6">
                  <c:v>4.2</c:v>
                </c:pt>
                <c:pt idx="7">
                  <c:v>8.8000000000000007</c:v>
                </c:pt>
                <c:pt idx="8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416704"/>
        <c:axId val="223392896"/>
      </c:barChart>
      <c:catAx>
        <c:axId val="12141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23392896"/>
        <c:crosses val="autoZero"/>
        <c:auto val="1"/>
        <c:lblAlgn val="ctr"/>
        <c:lblOffset val="100"/>
        <c:noMultiLvlLbl val="0"/>
      </c:catAx>
      <c:valAx>
        <c:axId val="2233928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21416704"/>
        <c:crosses val="autoZero"/>
        <c:crossBetween val="between"/>
        <c:majorUnit val="20"/>
        <c:minorUnit val="10"/>
      </c:valAx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Казахстан</c:v>
                </c:pt>
                <c:pt idx="1">
                  <c:v>Узбектистан</c:v>
                </c:pt>
                <c:pt idx="2">
                  <c:v>Республика Белорусь</c:v>
                </c:pt>
                <c:pt idx="3">
                  <c:v>Афганистан</c:v>
                </c:pt>
                <c:pt idx="4">
                  <c:v>Киргизия</c:v>
                </c:pt>
                <c:pt idx="5">
                  <c:v>США</c:v>
                </c:pt>
                <c:pt idx="6">
                  <c:v>Украина</c:v>
                </c:pt>
                <c:pt idx="7">
                  <c:v>Китай</c:v>
                </c:pt>
                <c:pt idx="8">
                  <c:v>Франция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11.7</c:v>
                </c:pt>
                <c:pt idx="1">
                  <c:v>2.6</c:v>
                </c:pt>
                <c:pt idx="2">
                  <c:v>2.8</c:v>
                </c:pt>
                <c:pt idx="3">
                  <c:v>1.6</c:v>
                </c:pt>
                <c:pt idx="4">
                  <c:v>0.9</c:v>
                </c:pt>
                <c:pt idx="5">
                  <c:v>0.9</c:v>
                </c:pt>
                <c:pt idx="6">
                  <c:v>1.1000000000000001</c:v>
                </c:pt>
                <c:pt idx="7">
                  <c:v>2.4</c:v>
                </c:pt>
                <c:pt idx="8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73152"/>
        <c:axId val="14279040"/>
      </c:barChart>
      <c:catAx>
        <c:axId val="1427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4279040"/>
        <c:crosses val="autoZero"/>
        <c:auto val="1"/>
        <c:lblAlgn val="ctr"/>
        <c:lblOffset val="100"/>
        <c:noMultiLvlLbl val="0"/>
      </c:catAx>
      <c:valAx>
        <c:axId val="142790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427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170952560500857E-2"/>
          <c:w val="1"/>
          <c:h val="0.445265306761759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3517187955672208"/>
                  <c:y val="2.75760589498883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651514046855266"/>
                  <c:y val="-6.31786775504291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1797778749878488E-2"/>
                  <c:y val="3.33765248589731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8.0446923301254011E-2"/>
                  <c:y val="-4.9929331922661168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0232757363662875"/>
                  <c:y val="-1.22707680148913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3.415603431515505E-2"/>
                  <c:y val="-2.11064740134573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2421745892874503E-2"/>
                  <c:y val="5.6925319180712881E-4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  -  машины, оборудование и транспортные средства;</c:v>
                </c:pt>
                <c:pt idx="1">
                  <c:v>  -  металлы и изделия из них;</c:v>
                </c:pt>
                <c:pt idx="2">
                  <c:v>  -  текстиль, текстильные изделия и обувь;</c:v>
                </c:pt>
                <c:pt idx="3">
                  <c:v>  -  древесина и целлюлозно - бумажные изделия;</c:v>
                </c:pt>
                <c:pt idx="4">
                  <c:v>  -  кожевенное сырье, пушнина и изделия из них;</c:v>
                </c:pt>
                <c:pt idx="5">
                  <c:v>  -  продукция химической промышленности;</c:v>
                </c:pt>
                <c:pt idx="6">
                  <c:v>  -  минеральные продукты;</c:v>
                </c:pt>
                <c:pt idx="7">
                  <c:v>  -  продовольственные товары и сырье для их производства;</c:v>
                </c:pt>
                <c:pt idx="8">
                  <c:v>  -  другие товары.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22.7</c:v>
                </c:pt>
                <c:pt idx="1">
                  <c:v>33.4</c:v>
                </c:pt>
                <c:pt idx="2">
                  <c:v>0.1</c:v>
                </c:pt>
                <c:pt idx="3">
                  <c:v>12.5</c:v>
                </c:pt>
                <c:pt idx="4">
                  <c:v>0.1</c:v>
                </c:pt>
                <c:pt idx="5">
                  <c:v>13.5</c:v>
                </c:pt>
                <c:pt idx="6">
                  <c:v>0.1</c:v>
                </c:pt>
                <c:pt idx="7">
                  <c:v>17.100000000000001</c:v>
                </c:pt>
                <c:pt idx="8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6907699037620296E-2"/>
          <c:y val="0.53522790564348133"/>
          <c:w val="0.9730922523573442"/>
          <c:h val="0.444693242453630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F672B-6FD5-470C-834E-F856F58D3CE0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CC9DA5F-3090-46B6-92BA-D2CF9EAF06A5}">
      <dgm:prSet phldrT="[Текст]" custT="1"/>
      <dgm:spPr/>
      <dgm:t>
        <a:bodyPr/>
        <a:lstStyle/>
        <a:p>
          <a:r>
            <a:rPr lang="ru-RU" sz="3600" dirty="0" smtClean="0"/>
            <a:t>Внешнеэкономическая деятельность</a:t>
          </a:r>
          <a:endParaRPr lang="ru-RU" sz="3600" dirty="0"/>
        </a:p>
      </dgm:t>
    </dgm:pt>
    <dgm:pt modelId="{832C8350-2E8C-4746-9B9C-6EC0EBB78033}" type="parTrans" cxnId="{2222D3D4-594E-4957-BB74-1F506B2C299C}">
      <dgm:prSet/>
      <dgm:spPr/>
      <dgm:t>
        <a:bodyPr/>
        <a:lstStyle/>
        <a:p>
          <a:endParaRPr lang="ru-RU"/>
        </a:p>
      </dgm:t>
    </dgm:pt>
    <dgm:pt modelId="{15DEBEDD-94DB-4088-B3AC-D260FB91012B}" type="sibTrans" cxnId="{2222D3D4-594E-4957-BB74-1F506B2C299C}">
      <dgm:prSet/>
      <dgm:spPr/>
      <dgm:t>
        <a:bodyPr/>
        <a:lstStyle/>
        <a:p>
          <a:endParaRPr lang="ru-RU"/>
        </a:p>
      </dgm:t>
    </dgm:pt>
    <dgm:pt modelId="{3032D913-AE1A-4B61-94A4-C5D92F87B952}">
      <dgm:prSet phldrT="[Текст]" custT="1"/>
      <dgm:spPr/>
      <dgm:t>
        <a:bodyPr/>
        <a:lstStyle/>
        <a:p>
          <a:r>
            <a:rPr lang="ru-RU" sz="3600" i="0" dirty="0" smtClean="0"/>
            <a:t>Экспорт</a:t>
          </a:r>
          <a:r>
            <a:rPr lang="ru-RU" sz="2300" dirty="0" smtClean="0"/>
            <a:t> </a:t>
          </a:r>
          <a:endParaRPr lang="ru-RU" sz="2300" dirty="0"/>
        </a:p>
      </dgm:t>
    </dgm:pt>
    <dgm:pt modelId="{7D629573-5CF6-4E9A-8315-99A659E4F617}" type="parTrans" cxnId="{0D045789-86DF-4F7F-96CA-0BF82CDFDF76}">
      <dgm:prSet/>
      <dgm:spPr/>
      <dgm:t>
        <a:bodyPr/>
        <a:lstStyle/>
        <a:p>
          <a:endParaRPr lang="ru-RU"/>
        </a:p>
      </dgm:t>
    </dgm:pt>
    <dgm:pt modelId="{CDC83FD3-5311-4A1A-B78B-6D3D14C77D6B}" type="sibTrans" cxnId="{0D045789-86DF-4F7F-96CA-0BF82CDFDF76}">
      <dgm:prSet/>
      <dgm:spPr/>
      <dgm:t>
        <a:bodyPr/>
        <a:lstStyle/>
        <a:p>
          <a:endParaRPr lang="ru-RU"/>
        </a:p>
      </dgm:t>
    </dgm:pt>
    <dgm:pt modelId="{1D0CED6F-73CC-4142-ABA1-04C928239808}">
      <dgm:prSet phldrT="[Текст]" custT="1"/>
      <dgm:spPr/>
      <dgm:t>
        <a:bodyPr/>
        <a:lstStyle/>
        <a:p>
          <a:r>
            <a:rPr lang="ru-RU" sz="3600" dirty="0" smtClean="0"/>
            <a:t>Импорт</a:t>
          </a:r>
          <a:r>
            <a:rPr lang="ru-RU" sz="2300" dirty="0" smtClean="0"/>
            <a:t> </a:t>
          </a:r>
          <a:endParaRPr lang="ru-RU" sz="2300" dirty="0"/>
        </a:p>
      </dgm:t>
    </dgm:pt>
    <dgm:pt modelId="{C4D58D80-9FC0-4444-A798-32AA722B58FC}" type="parTrans" cxnId="{693585EC-BC71-400C-84B3-55E5FB7FDA1C}">
      <dgm:prSet/>
      <dgm:spPr/>
      <dgm:t>
        <a:bodyPr/>
        <a:lstStyle/>
        <a:p>
          <a:endParaRPr lang="ru-RU"/>
        </a:p>
      </dgm:t>
    </dgm:pt>
    <dgm:pt modelId="{DD774929-E780-42C3-90B2-CDEE88794865}" type="sibTrans" cxnId="{693585EC-BC71-400C-84B3-55E5FB7FDA1C}">
      <dgm:prSet/>
      <dgm:spPr/>
      <dgm:t>
        <a:bodyPr/>
        <a:lstStyle/>
        <a:p>
          <a:endParaRPr lang="ru-RU"/>
        </a:p>
      </dgm:t>
    </dgm:pt>
    <dgm:pt modelId="{F581726D-5FBB-4B20-BA8C-411588EC99A9}">
      <dgm:prSet phldrT="[Текст]"/>
      <dgm:spPr/>
      <dgm:t>
        <a:bodyPr/>
        <a:lstStyle/>
        <a:p>
          <a:r>
            <a:rPr lang="ru-RU" dirty="0" smtClean="0"/>
            <a:t>Сырьевой</a:t>
          </a:r>
          <a:endParaRPr lang="ru-RU" dirty="0"/>
        </a:p>
      </dgm:t>
    </dgm:pt>
    <dgm:pt modelId="{331A2942-586C-400E-8A8F-8D8D51899637}" type="parTrans" cxnId="{E7EC0D07-FA4F-4C6B-BF90-4882599B057C}">
      <dgm:prSet/>
      <dgm:spPr/>
      <dgm:t>
        <a:bodyPr/>
        <a:lstStyle/>
        <a:p>
          <a:endParaRPr lang="ru-RU"/>
        </a:p>
      </dgm:t>
    </dgm:pt>
    <dgm:pt modelId="{520D916B-9C26-4F0F-8156-34391AD9445D}" type="sibTrans" cxnId="{E7EC0D07-FA4F-4C6B-BF90-4882599B057C}">
      <dgm:prSet/>
      <dgm:spPr/>
      <dgm:t>
        <a:bodyPr/>
        <a:lstStyle/>
        <a:p>
          <a:endParaRPr lang="ru-RU"/>
        </a:p>
      </dgm:t>
    </dgm:pt>
    <dgm:pt modelId="{94BC115D-2262-4FFB-8259-DDEA35BDD997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2"/>
          </a:solidFill>
        </a:ln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НЕ СЫРЬЕВОЙ</a:t>
          </a:r>
          <a:endParaRPr lang="ru-RU" b="1" dirty="0">
            <a:solidFill>
              <a:schemeClr val="tx2"/>
            </a:solidFill>
          </a:endParaRPr>
        </a:p>
      </dgm:t>
    </dgm:pt>
    <dgm:pt modelId="{165CAF71-583E-48DE-9536-A07BAD1ECD01}" type="parTrans" cxnId="{D1515F02-538E-46DD-ADE8-F4250AE85829}">
      <dgm:prSet/>
      <dgm:spPr/>
      <dgm:t>
        <a:bodyPr/>
        <a:lstStyle/>
        <a:p>
          <a:endParaRPr lang="ru-RU"/>
        </a:p>
      </dgm:t>
    </dgm:pt>
    <dgm:pt modelId="{3640A5D7-5A4F-4562-BA21-E648FAE7B4D3}" type="sibTrans" cxnId="{D1515F02-538E-46DD-ADE8-F4250AE85829}">
      <dgm:prSet/>
      <dgm:spPr/>
      <dgm:t>
        <a:bodyPr/>
        <a:lstStyle/>
        <a:p>
          <a:endParaRPr lang="ru-RU"/>
        </a:p>
      </dgm:t>
    </dgm:pt>
    <dgm:pt modelId="{B462B9A3-A996-40CB-82E3-4DE77F34DDDE}" type="pres">
      <dgm:prSet presAssocID="{EC7F672B-6FD5-470C-834E-F856F58D3CE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A65B18-3066-43F4-8390-2BC2FCA9CE07}" type="pres">
      <dgm:prSet presAssocID="{3CC9DA5F-3090-46B6-92BA-D2CF9EAF06A5}" presName="hierRoot1" presStyleCnt="0">
        <dgm:presLayoutVars>
          <dgm:hierBranch val="init"/>
        </dgm:presLayoutVars>
      </dgm:prSet>
      <dgm:spPr/>
    </dgm:pt>
    <dgm:pt modelId="{BB0D54AC-D8C2-4747-9B2C-205A0034D210}" type="pres">
      <dgm:prSet presAssocID="{3CC9DA5F-3090-46B6-92BA-D2CF9EAF06A5}" presName="rootComposite1" presStyleCnt="0"/>
      <dgm:spPr/>
    </dgm:pt>
    <dgm:pt modelId="{22463AD6-9605-4755-99B6-868A33A6831B}" type="pres">
      <dgm:prSet presAssocID="{3CC9DA5F-3090-46B6-92BA-D2CF9EAF06A5}" presName="rootText1" presStyleLbl="alignAcc1" presStyleIdx="0" presStyleCnt="0" custScaleX="3297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ED91E9-4277-4EC5-8A67-F50C6B9016C1}" type="pres">
      <dgm:prSet presAssocID="{3CC9DA5F-3090-46B6-92BA-D2CF9EAF06A5}" presName="topArc1" presStyleLbl="parChTrans1D1" presStyleIdx="0" presStyleCnt="10"/>
      <dgm:spPr/>
    </dgm:pt>
    <dgm:pt modelId="{7357B934-904B-41A4-9C77-28AE9F31DA55}" type="pres">
      <dgm:prSet presAssocID="{3CC9DA5F-3090-46B6-92BA-D2CF9EAF06A5}" presName="bottomArc1" presStyleLbl="parChTrans1D1" presStyleIdx="1" presStyleCnt="10"/>
      <dgm:spPr/>
    </dgm:pt>
    <dgm:pt modelId="{8B1D88FC-7263-46BC-8155-05EDDB5CB605}" type="pres">
      <dgm:prSet presAssocID="{3CC9DA5F-3090-46B6-92BA-D2CF9EAF06A5}" presName="topConnNode1" presStyleLbl="node1" presStyleIdx="0" presStyleCnt="0"/>
      <dgm:spPr/>
      <dgm:t>
        <a:bodyPr/>
        <a:lstStyle/>
        <a:p>
          <a:endParaRPr lang="ru-RU"/>
        </a:p>
      </dgm:t>
    </dgm:pt>
    <dgm:pt modelId="{4B2A4829-7841-4BE9-B4C0-0CDA5FC2472E}" type="pres">
      <dgm:prSet presAssocID="{3CC9DA5F-3090-46B6-92BA-D2CF9EAF06A5}" presName="hierChild2" presStyleCnt="0"/>
      <dgm:spPr/>
    </dgm:pt>
    <dgm:pt modelId="{20C40AF7-51EF-43CB-A1F2-66F55C717043}" type="pres">
      <dgm:prSet presAssocID="{7D629573-5CF6-4E9A-8315-99A659E4F617}" presName="Name28" presStyleLbl="parChTrans1D2" presStyleIdx="0" presStyleCnt="2"/>
      <dgm:spPr/>
      <dgm:t>
        <a:bodyPr/>
        <a:lstStyle/>
        <a:p>
          <a:endParaRPr lang="ru-RU"/>
        </a:p>
      </dgm:t>
    </dgm:pt>
    <dgm:pt modelId="{2927A80D-E4D0-4BB2-8CAE-A684B0AB0FC9}" type="pres">
      <dgm:prSet presAssocID="{3032D913-AE1A-4B61-94A4-C5D92F87B952}" presName="hierRoot2" presStyleCnt="0">
        <dgm:presLayoutVars>
          <dgm:hierBranch val="init"/>
        </dgm:presLayoutVars>
      </dgm:prSet>
      <dgm:spPr/>
    </dgm:pt>
    <dgm:pt modelId="{A204E984-A44D-4E5B-AAC3-41BA66777320}" type="pres">
      <dgm:prSet presAssocID="{3032D913-AE1A-4B61-94A4-C5D92F87B952}" presName="rootComposite2" presStyleCnt="0"/>
      <dgm:spPr/>
    </dgm:pt>
    <dgm:pt modelId="{F944563F-23AD-4F84-A917-30D33A25351D}" type="pres">
      <dgm:prSet presAssocID="{3032D913-AE1A-4B61-94A4-C5D92F87B952}" presName="rootText2" presStyleLbl="alignAcc1" presStyleIdx="0" presStyleCnt="0" custScaleX="1532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6C801-2E72-45B1-B6DA-2B91583E09D1}" type="pres">
      <dgm:prSet presAssocID="{3032D913-AE1A-4B61-94A4-C5D92F87B952}" presName="topArc2" presStyleLbl="parChTrans1D1" presStyleIdx="2" presStyleCnt="10"/>
      <dgm:spPr/>
    </dgm:pt>
    <dgm:pt modelId="{72A0328D-E21B-4B63-B22E-9715AED84E4C}" type="pres">
      <dgm:prSet presAssocID="{3032D913-AE1A-4B61-94A4-C5D92F87B952}" presName="bottomArc2" presStyleLbl="parChTrans1D1" presStyleIdx="3" presStyleCnt="10"/>
      <dgm:spPr/>
    </dgm:pt>
    <dgm:pt modelId="{ACFA16C3-AB9D-4C44-A9B8-51F7D2BBA487}" type="pres">
      <dgm:prSet presAssocID="{3032D913-AE1A-4B61-94A4-C5D92F87B952}" presName="topConnNode2" presStyleLbl="node2" presStyleIdx="0" presStyleCnt="0"/>
      <dgm:spPr/>
      <dgm:t>
        <a:bodyPr/>
        <a:lstStyle/>
        <a:p>
          <a:endParaRPr lang="ru-RU"/>
        </a:p>
      </dgm:t>
    </dgm:pt>
    <dgm:pt modelId="{B4C96B55-BB32-47E9-849F-EE8ECC8E0FC1}" type="pres">
      <dgm:prSet presAssocID="{3032D913-AE1A-4B61-94A4-C5D92F87B952}" presName="hierChild4" presStyleCnt="0"/>
      <dgm:spPr/>
    </dgm:pt>
    <dgm:pt modelId="{19117CD6-CD49-496E-BE06-504630168232}" type="pres">
      <dgm:prSet presAssocID="{331A2942-586C-400E-8A8F-8D8D51899637}" presName="Name28" presStyleLbl="parChTrans1D3" presStyleIdx="0" presStyleCnt="2"/>
      <dgm:spPr/>
      <dgm:t>
        <a:bodyPr/>
        <a:lstStyle/>
        <a:p>
          <a:endParaRPr lang="ru-RU"/>
        </a:p>
      </dgm:t>
    </dgm:pt>
    <dgm:pt modelId="{8AAAE641-134D-4BBF-955F-D7496710C54B}" type="pres">
      <dgm:prSet presAssocID="{F581726D-5FBB-4B20-BA8C-411588EC99A9}" presName="hierRoot2" presStyleCnt="0">
        <dgm:presLayoutVars>
          <dgm:hierBranch val="init"/>
        </dgm:presLayoutVars>
      </dgm:prSet>
      <dgm:spPr/>
    </dgm:pt>
    <dgm:pt modelId="{B777D79B-699C-4C91-AAE5-0230E0D81B51}" type="pres">
      <dgm:prSet presAssocID="{F581726D-5FBB-4B20-BA8C-411588EC99A9}" presName="rootComposite2" presStyleCnt="0"/>
      <dgm:spPr/>
    </dgm:pt>
    <dgm:pt modelId="{27D3CFCF-D0E3-4D98-A960-66670F8599D1}" type="pres">
      <dgm:prSet presAssocID="{F581726D-5FBB-4B20-BA8C-411588EC99A9}" presName="rootText2" presStyleLbl="alignAcc1" presStyleIdx="0" presStyleCnt="0" custScaleX="102798" custLinFactX="-71975" custLinFactNeighborX="-100000" custLinFactNeighborY="-484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F6C853-3A70-4B6D-B8ED-D5A8104B0414}" type="pres">
      <dgm:prSet presAssocID="{F581726D-5FBB-4B20-BA8C-411588EC99A9}" presName="topArc2" presStyleLbl="parChTrans1D1" presStyleIdx="4" presStyleCnt="10"/>
      <dgm:spPr/>
    </dgm:pt>
    <dgm:pt modelId="{0B251A4E-7952-4CA4-AB77-1EDF08D0AB02}" type="pres">
      <dgm:prSet presAssocID="{F581726D-5FBB-4B20-BA8C-411588EC99A9}" presName="bottomArc2" presStyleLbl="parChTrans1D1" presStyleIdx="5" presStyleCnt="10"/>
      <dgm:spPr/>
    </dgm:pt>
    <dgm:pt modelId="{49CBC929-A651-46D1-B742-678CA590AD0A}" type="pres">
      <dgm:prSet presAssocID="{F581726D-5FBB-4B20-BA8C-411588EC99A9}" presName="topConnNode2" presStyleLbl="node3" presStyleIdx="0" presStyleCnt="0"/>
      <dgm:spPr/>
      <dgm:t>
        <a:bodyPr/>
        <a:lstStyle/>
        <a:p>
          <a:endParaRPr lang="ru-RU"/>
        </a:p>
      </dgm:t>
    </dgm:pt>
    <dgm:pt modelId="{EC75CC35-CB1E-4658-B79C-973A3A9B6FEB}" type="pres">
      <dgm:prSet presAssocID="{F581726D-5FBB-4B20-BA8C-411588EC99A9}" presName="hierChild4" presStyleCnt="0"/>
      <dgm:spPr/>
    </dgm:pt>
    <dgm:pt modelId="{BD16A6D1-F49C-4ABB-B150-4FE2135A0C87}" type="pres">
      <dgm:prSet presAssocID="{F581726D-5FBB-4B20-BA8C-411588EC99A9}" presName="hierChild5" presStyleCnt="0"/>
      <dgm:spPr/>
    </dgm:pt>
    <dgm:pt modelId="{43664F95-FE35-4F0D-AC7A-7B5B11EA624C}" type="pres">
      <dgm:prSet presAssocID="{165CAF71-583E-48DE-9536-A07BAD1ECD01}" presName="Name28" presStyleLbl="parChTrans1D3" presStyleIdx="1" presStyleCnt="2"/>
      <dgm:spPr/>
      <dgm:t>
        <a:bodyPr/>
        <a:lstStyle/>
        <a:p>
          <a:endParaRPr lang="ru-RU"/>
        </a:p>
      </dgm:t>
    </dgm:pt>
    <dgm:pt modelId="{6771DDC6-7B39-4BC5-B20D-20F73367D9FE}" type="pres">
      <dgm:prSet presAssocID="{94BC115D-2262-4FFB-8259-DDEA35BDD997}" presName="hierRoot2" presStyleCnt="0">
        <dgm:presLayoutVars>
          <dgm:hierBranch val="init"/>
        </dgm:presLayoutVars>
      </dgm:prSet>
      <dgm:spPr/>
    </dgm:pt>
    <dgm:pt modelId="{3D1F6EAB-92E2-4838-90B5-82CE9660DC75}" type="pres">
      <dgm:prSet presAssocID="{94BC115D-2262-4FFB-8259-DDEA35BDD997}" presName="rootComposite2" presStyleCnt="0"/>
      <dgm:spPr/>
    </dgm:pt>
    <dgm:pt modelId="{3616866D-91D7-4EA6-A5D3-A8A5F3C8EE3F}" type="pres">
      <dgm:prSet presAssocID="{94BC115D-2262-4FFB-8259-DDEA35BDD997}" presName="rootText2" presStyleLbl="alignAcc1" presStyleIdx="0" presStyleCnt="0" custScaleX="110446" custLinFactNeighborX="3619" custLinFactNeighborY="-173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5B1ACA-29A2-47DA-BBA0-CE805C0F42DD}" type="pres">
      <dgm:prSet presAssocID="{94BC115D-2262-4FFB-8259-DDEA35BDD997}" presName="topArc2" presStyleLbl="parChTrans1D1" presStyleIdx="6" presStyleCnt="10"/>
      <dgm:spPr/>
    </dgm:pt>
    <dgm:pt modelId="{90841510-F9F7-4278-979F-F064557861B2}" type="pres">
      <dgm:prSet presAssocID="{94BC115D-2262-4FFB-8259-DDEA35BDD997}" presName="bottomArc2" presStyleLbl="parChTrans1D1" presStyleIdx="7" presStyleCnt="10"/>
      <dgm:spPr/>
    </dgm:pt>
    <dgm:pt modelId="{C4C70D94-D705-47AA-8BB4-97CA14EFF46F}" type="pres">
      <dgm:prSet presAssocID="{94BC115D-2262-4FFB-8259-DDEA35BDD997}" presName="topConnNode2" presStyleLbl="node3" presStyleIdx="0" presStyleCnt="0"/>
      <dgm:spPr/>
      <dgm:t>
        <a:bodyPr/>
        <a:lstStyle/>
        <a:p>
          <a:endParaRPr lang="ru-RU"/>
        </a:p>
      </dgm:t>
    </dgm:pt>
    <dgm:pt modelId="{9A8034FB-71BA-4934-85F3-548649418109}" type="pres">
      <dgm:prSet presAssocID="{94BC115D-2262-4FFB-8259-DDEA35BDD997}" presName="hierChild4" presStyleCnt="0"/>
      <dgm:spPr/>
    </dgm:pt>
    <dgm:pt modelId="{87EBCF35-AC1D-49B7-8232-C0139B98142B}" type="pres">
      <dgm:prSet presAssocID="{94BC115D-2262-4FFB-8259-DDEA35BDD997}" presName="hierChild5" presStyleCnt="0"/>
      <dgm:spPr/>
    </dgm:pt>
    <dgm:pt modelId="{7130B543-7A61-418E-8737-835F88A45106}" type="pres">
      <dgm:prSet presAssocID="{3032D913-AE1A-4B61-94A4-C5D92F87B952}" presName="hierChild5" presStyleCnt="0"/>
      <dgm:spPr/>
    </dgm:pt>
    <dgm:pt modelId="{BBC50445-FAE0-4DFB-9B12-824CC72A6172}" type="pres">
      <dgm:prSet presAssocID="{C4D58D80-9FC0-4444-A798-32AA722B58FC}" presName="Name28" presStyleLbl="parChTrans1D2" presStyleIdx="1" presStyleCnt="2"/>
      <dgm:spPr/>
      <dgm:t>
        <a:bodyPr/>
        <a:lstStyle/>
        <a:p>
          <a:endParaRPr lang="ru-RU"/>
        </a:p>
      </dgm:t>
    </dgm:pt>
    <dgm:pt modelId="{8B73250A-0D72-44A1-AEAD-4DDE8F15468D}" type="pres">
      <dgm:prSet presAssocID="{1D0CED6F-73CC-4142-ABA1-04C928239808}" presName="hierRoot2" presStyleCnt="0">
        <dgm:presLayoutVars>
          <dgm:hierBranch val="init"/>
        </dgm:presLayoutVars>
      </dgm:prSet>
      <dgm:spPr/>
    </dgm:pt>
    <dgm:pt modelId="{390705F5-8035-4F3A-91B4-1B277B41992F}" type="pres">
      <dgm:prSet presAssocID="{1D0CED6F-73CC-4142-ABA1-04C928239808}" presName="rootComposite2" presStyleCnt="0"/>
      <dgm:spPr/>
    </dgm:pt>
    <dgm:pt modelId="{52B0A553-3FA8-4606-9699-78342EEEE645}" type="pres">
      <dgm:prSet presAssocID="{1D0CED6F-73CC-4142-ABA1-04C928239808}" presName="rootText2" presStyleLbl="alignAcc1" presStyleIdx="0" presStyleCnt="0" custScaleX="155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D77012-8962-44FF-AB11-122C02A56603}" type="pres">
      <dgm:prSet presAssocID="{1D0CED6F-73CC-4142-ABA1-04C928239808}" presName="topArc2" presStyleLbl="parChTrans1D1" presStyleIdx="8" presStyleCnt="10"/>
      <dgm:spPr/>
    </dgm:pt>
    <dgm:pt modelId="{717CFB30-B1D1-4352-B232-B49B1272C0BB}" type="pres">
      <dgm:prSet presAssocID="{1D0CED6F-73CC-4142-ABA1-04C928239808}" presName="bottomArc2" presStyleLbl="parChTrans1D1" presStyleIdx="9" presStyleCnt="10"/>
      <dgm:spPr/>
    </dgm:pt>
    <dgm:pt modelId="{DCACA0FB-6813-4BB1-919C-799A7A08D884}" type="pres">
      <dgm:prSet presAssocID="{1D0CED6F-73CC-4142-ABA1-04C928239808}" presName="topConnNode2" presStyleLbl="node2" presStyleIdx="0" presStyleCnt="0"/>
      <dgm:spPr/>
      <dgm:t>
        <a:bodyPr/>
        <a:lstStyle/>
        <a:p>
          <a:endParaRPr lang="ru-RU"/>
        </a:p>
      </dgm:t>
    </dgm:pt>
    <dgm:pt modelId="{BED6F1D8-C92D-4E38-87F6-35D946073288}" type="pres">
      <dgm:prSet presAssocID="{1D0CED6F-73CC-4142-ABA1-04C928239808}" presName="hierChild4" presStyleCnt="0"/>
      <dgm:spPr/>
    </dgm:pt>
    <dgm:pt modelId="{2B94CA9C-13BF-4A76-A52D-7C42CB2C0955}" type="pres">
      <dgm:prSet presAssocID="{1D0CED6F-73CC-4142-ABA1-04C928239808}" presName="hierChild5" presStyleCnt="0"/>
      <dgm:spPr/>
    </dgm:pt>
    <dgm:pt modelId="{431AA291-3111-4389-B92A-2F312FB32A58}" type="pres">
      <dgm:prSet presAssocID="{3CC9DA5F-3090-46B6-92BA-D2CF9EAF06A5}" presName="hierChild3" presStyleCnt="0"/>
      <dgm:spPr/>
    </dgm:pt>
  </dgm:ptLst>
  <dgm:cxnLst>
    <dgm:cxn modelId="{DAB470D5-0BA2-4FFE-8F69-A9C0615C64B6}" type="presOf" srcId="{EC7F672B-6FD5-470C-834E-F856F58D3CE0}" destId="{B462B9A3-A996-40CB-82E3-4DE77F34DDDE}" srcOrd="0" destOrd="0" presId="urn:microsoft.com/office/officeart/2008/layout/HalfCircleOrganizationChart"/>
    <dgm:cxn modelId="{3ED3D968-6AD7-4D63-BF4A-51BAEB91F407}" type="presOf" srcId="{94BC115D-2262-4FFB-8259-DDEA35BDD997}" destId="{3616866D-91D7-4EA6-A5D3-A8A5F3C8EE3F}" srcOrd="0" destOrd="0" presId="urn:microsoft.com/office/officeart/2008/layout/HalfCircleOrganizationChart"/>
    <dgm:cxn modelId="{65C6248D-6B71-40D3-9A46-8C4BD689EDAF}" type="presOf" srcId="{F581726D-5FBB-4B20-BA8C-411588EC99A9}" destId="{27D3CFCF-D0E3-4D98-A960-66670F8599D1}" srcOrd="0" destOrd="0" presId="urn:microsoft.com/office/officeart/2008/layout/HalfCircleOrganizationChart"/>
    <dgm:cxn modelId="{80140BA5-3F36-4D27-863B-D1694B27149B}" type="presOf" srcId="{3032D913-AE1A-4B61-94A4-C5D92F87B952}" destId="{ACFA16C3-AB9D-4C44-A9B8-51F7D2BBA487}" srcOrd="1" destOrd="0" presId="urn:microsoft.com/office/officeart/2008/layout/HalfCircleOrganizationChart"/>
    <dgm:cxn modelId="{061C0795-EBF1-4483-B34D-2FC0CC594B02}" type="presOf" srcId="{1D0CED6F-73CC-4142-ABA1-04C928239808}" destId="{DCACA0FB-6813-4BB1-919C-799A7A08D884}" srcOrd="1" destOrd="0" presId="urn:microsoft.com/office/officeart/2008/layout/HalfCircleOrganizationChart"/>
    <dgm:cxn modelId="{2222D3D4-594E-4957-BB74-1F506B2C299C}" srcId="{EC7F672B-6FD5-470C-834E-F856F58D3CE0}" destId="{3CC9DA5F-3090-46B6-92BA-D2CF9EAF06A5}" srcOrd="0" destOrd="0" parTransId="{832C8350-2E8C-4746-9B9C-6EC0EBB78033}" sibTransId="{15DEBEDD-94DB-4088-B3AC-D260FB91012B}"/>
    <dgm:cxn modelId="{C12FB0D8-BB41-41A3-A074-A074715C6FF2}" type="presOf" srcId="{F581726D-5FBB-4B20-BA8C-411588EC99A9}" destId="{49CBC929-A651-46D1-B742-678CA590AD0A}" srcOrd="1" destOrd="0" presId="urn:microsoft.com/office/officeart/2008/layout/HalfCircleOrganizationChart"/>
    <dgm:cxn modelId="{693585EC-BC71-400C-84B3-55E5FB7FDA1C}" srcId="{3CC9DA5F-3090-46B6-92BA-D2CF9EAF06A5}" destId="{1D0CED6F-73CC-4142-ABA1-04C928239808}" srcOrd="1" destOrd="0" parTransId="{C4D58D80-9FC0-4444-A798-32AA722B58FC}" sibTransId="{DD774929-E780-42C3-90B2-CDEE88794865}"/>
    <dgm:cxn modelId="{CE425C39-8950-4921-AF42-810C3673E6CC}" type="presOf" srcId="{94BC115D-2262-4FFB-8259-DDEA35BDD997}" destId="{C4C70D94-D705-47AA-8BB4-97CA14EFF46F}" srcOrd="1" destOrd="0" presId="urn:microsoft.com/office/officeart/2008/layout/HalfCircleOrganizationChart"/>
    <dgm:cxn modelId="{34E18827-5506-4BCB-97F3-EEABA8274C85}" type="presOf" srcId="{7D629573-5CF6-4E9A-8315-99A659E4F617}" destId="{20C40AF7-51EF-43CB-A1F2-66F55C717043}" srcOrd="0" destOrd="0" presId="urn:microsoft.com/office/officeart/2008/layout/HalfCircleOrganizationChart"/>
    <dgm:cxn modelId="{D1515F02-538E-46DD-ADE8-F4250AE85829}" srcId="{3032D913-AE1A-4B61-94A4-C5D92F87B952}" destId="{94BC115D-2262-4FFB-8259-DDEA35BDD997}" srcOrd="1" destOrd="0" parTransId="{165CAF71-583E-48DE-9536-A07BAD1ECD01}" sibTransId="{3640A5D7-5A4F-4562-BA21-E648FAE7B4D3}"/>
    <dgm:cxn modelId="{A78943E3-BED0-4A2D-A747-28071200D2E1}" type="presOf" srcId="{C4D58D80-9FC0-4444-A798-32AA722B58FC}" destId="{BBC50445-FAE0-4DFB-9B12-824CC72A6172}" srcOrd="0" destOrd="0" presId="urn:microsoft.com/office/officeart/2008/layout/HalfCircleOrganizationChart"/>
    <dgm:cxn modelId="{E1E6BA29-98FC-40C7-9396-DCE9794051B3}" type="presOf" srcId="{3CC9DA5F-3090-46B6-92BA-D2CF9EAF06A5}" destId="{8B1D88FC-7263-46BC-8155-05EDDB5CB605}" srcOrd="1" destOrd="0" presId="urn:microsoft.com/office/officeart/2008/layout/HalfCircleOrganizationChart"/>
    <dgm:cxn modelId="{0D045789-86DF-4F7F-96CA-0BF82CDFDF76}" srcId="{3CC9DA5F-3090-46B6-92BA-D2CF9EAF06A5}" destId="{3032D913-AE1A-4B61-94A4-C5D92F87B952}" srcOrd="0" destOrd="0" parTransId="{7D629573-5CF6-4E9A-8315-99A659E4F617}" sibTransId="{CDC83FD3-5311-4A1A-B78B-6D3D14C77D6B}"/>
    <dgm:cxn modelId="{1B8ACA8E-9F94-4E8E-A38C-138F45DDB903}" type="presOf" srcId="{3CC9DA5F-3090-46B6-92BA-D2CF9EAF06A5}" destId="{22463AD6-9605-4755-99B6-868A33A6831B}" srcOrd="0" destOrd="0" presId="urn:microsoft.com/office/officeart/2008/layout/HalfCircleOrganizationChart"/>
    <dgm:cxn modelId="{E8699059-0998-433E-B3A3-A7E546CB0ECC}" type="presOf" srcId="{1D0CED6F-73CC-4142-ABA1-04C928239808}" destId="{52B0A553-3FA8-4606-9699-78342EEEE645}" srcOrd="0" destOrd="0" presId="urn:microsoft.com/office/officeart/2008/layout/HalfCircleOrganizationChart"/>
    <dgm:cxn modelId="{E7EC0D07-FA4F-4C6B-BF90-4882599B057C}" srcId="{3032D913-AE1A-4B61-94A4-C5D92F87B952}" destId="{F581726D-5FBB-4B20-BA8C-411588EC99A9}" srcOrd="0" destOrd="0" parTransId="{331A2942-586C-400E-8A8F-8D8D51899637}" sibTransId="{520D916B-9C26-4F0F-8156-34391AD9445D}"/>
    <dgm:cxn modelId="{BA1C2308-5004-4F29-B3A1-DBA8844B98E0}" type="presOf" srcId="{331A2942-586C-400E-8A8F-8D8D51899637}" destId="{19117CD6-CD49-496E-BE06-504630168232}" srcOrd="0" destOrd="0" presId="urn:microsoft.com/office/officeart/2008/layout/HalfCircleOrganizationChart"/>
    <dgm:cxn modelId="{DF6EC383-E009-470E-9A5F-99181A5EB9D9}" type="presOf" srcId="{3032D913-AE1A-4B61-94A4-C5D92F87B952}" destId="{F944563F-23AD-4F84-A917-30D33A25351D}" srcOrd="0" destOrd="0" presId="urn:microsoft.com/office/officeart/2008/layout/HalfCircleOrganizationChart"/>
    <dgm:cxn modelId="{93749042-57D7-4D4F-8778-B7C16C0BD2E8}" type="presOf" srcId="{165CAF71-583E-48DE-9536-A07BAD1ECD01}" destId="{43664F95-FE35-4F0D-AC7A-7B5B11EA624C}" srcOrd="0" destOrd="0" presId="urn:microsoft.com/office/officeart/2008/layout/HalfCircleOrganizationChart"/>
    <dgm:cxn modelId="{353C7D6E-DFD7-4786-8FD5-93A269D90D99}" type="presParOf" srcId="{B462B9A3-A996-40CB-82E3-4DE77F34DDDE}" destId="{10A65B18-3066-43F4-8390-2BC2FCA9CE07}" srcOrd="0" destOrd="0" presId="urn:microsoft.com/office/officeart/2008/layout/HalfCircleOrganizationChart"/>
    <dgm:cxn modelId="{3428B043-1627-410A-A36E-6A1DB55FC803}" type="presParOf" srcId="{10A65B18-3066-43F4-8390-2BC2FCA9CE07}" destId="{BB0D54AC-D8C2-4747-9B2C-205A0034D210}" srcOrd="0" destOrd="0" presId="urn:microsoft.com/office/officeart/2008/layout/HalfCircleOrganizationChart"/>
    <dgm:cxn modelId="{740A3762-EAAA-4C26-84CE-C208502B865C}" type="presParOf" srcId="{BB0D54AC-D8C2-4747-9B2C-205A0034D210}" destId="{22463AD6-9605-4755-99B6-868A33A6831B}" srcOrd="0" destOrd="0" presId="urn:microsoft.com/office/officeart/2008/layout/HalfCircleOrganizationChart"/>
    <dgm:cxn modelId="{75FE6BED-FAE3-4BAC-9E91-6481E41C4318}" type="presParOf" srcId="{BB0D54AC-D8C2-4747-9B2C-205A0034D210}" destId="{4CED91E9-4277-4EC5-8A67-F50C6B9016C1}" srcOrd="1" destOrd="0" presId="urn:microsoft.com/office/officeart/2008/layout/HalfCircleOrganizationChart"/>
    <dgm:cxn modelId="{BA654DD5-0ED9-48F4-849E-CD14044B8C73}" type="presParOf" srcId="{BB0D54AC-D8C2-4747-9B2C-205A0034D210}" destId="{7357B934-904B-41A4-9C77-28AE9F31DA55}" srcOrd="2" destOrd="0" presId="urn:microsoft.com/office/officeart/2008/layout/HalfCircleOrganizationChart"/>
    <dgm:cxn modelId="{B2587C60-4794-45EB-AB7A-384FA932C13A}" type="presParOf" srcId="{BB0D54AC-D8C2-4747-9B2C-205A0034D210}" destId="{8B1D88FC-7263-46BC-8155-05EDDB5CB605}" srcOrd="3" destOrd="0" presId="urn:microsoft.com/office/officeart/2008/layout/HalfCircleOrganizationChart"/>
    <dgm:cxn modelId="{76734193-D4CB-4BF0-9ED0-70F40A1DD66C}" type="presParOf" srcId="{10A65B18-3066-43F4-8390-2BC2FCA9CE07}" destId="{4B2A4829-7841-4BE9-B4C0-0CDA5FC2472E}" srcOrd="1" destOrd="0" presId="urn:microsoft.com/office/officeart/2008/layout/HalfCircleOrganizationChart"/>
    <dgm:cxn modelId="{4DD6ABB6-A27E-4370-921F-20D962995B26}" type="presParOf" srcId="{4B2A4829-7841-4BE9-B4C0-0CDA5FC2472E}" destId="{20C40AF7-51EF-43CB-A1F2-66F55C717043}" srcOrd="0" destOrd="0" presId="urn:microsoft.com/office/officeart/2008/layout/HalfCircleOrganizationChart"/>
    <dgm:cxn modelId="{E8E8C58F-47D6-404A-8B33-E646E3E08F63}" type="presParOf" srcId="{4B2A4829-7841-4BE9-B4C0-0CDA5FC2472E}" destId="{2927A80D-E4D0-4BB2-8CAE-A684B0AB0FC9}" srcOrd="1" destOrd="0" presId="urn:microsoft.com/office/officeart/2008/layout/HalfCircleOrganizationChart"/>
    <dgm:cxn modelId="{45073FC4-C290-489D-BCE0-42333420F3A7}" type="presParOf" srcId="{2927A80D-E4D0-4BB2-8CAE-A684B0AB0FC9}" destId="{A204E984-A44D-4E5B-AAC3-41BA66777320}" srcOrd="0" destOrd="0" presId="urn:microsoft.com/office/officeart/2008/layout/HalfCircleOrganizationChart"/>
    <dgm:cxn modelId="{3FD5CDDD-F0F1-4E4B-9DD9-F20A965E5C2F}" type="presParOf" srcId="{A204E984-A44D-4E5B-AAC3-41BA66777320}" destId="{F944563F-23AD-4F84-A917-30D33A25351D}" srcOrd="0" destOrd="0" presId="urn:microsoft.com/office/officeart/2008/layout/HalfCircleOrganizationChart"/>
    <dgm:cxn modelId="{9ECE2BD1-7D24-45F9-9CFE-7EB5F0E5F756}" type="presParOf" srcId="{A204E984-A44D-4E5B-AAC3-41BA66777320}" destId="{BE76C801-2E72-45B1-B6DA-2B91583E09D1}" srcOrd="1" destOrd="0" presId="urn:microsoft.com/office/officeart/2008/layout/HalfCircleOrganizationChart"/>
    <dgm:cxn modelId="{1BD09F57-50AB-4ECF-A257-8CC4DEB6125F}" type="presParOf" srcId="{A204E984-A44D-4E5B-AAC3-41BA66777320}" destId="{72A0328D-E21B-4B63-B22E-9715AED84E4C}" srcOrd="2" destOrd="0" presId="urn:microsoft.com/office/officeart/2008/layout/HalfCircleOrganizationChart"/>
    <dgm:cxn modelId="{D21AD280-6FBE-436F-B876-2819E635D954}" type="presParOf" srcId="{A204E984-A44D-4E5B-AAC3-41BA66777320}" destId="{ACFA16C3-AB9D-4C44-A9B8-51F7D2BBA487}" srcOrd="3" destOrd="0" presId="urn:microsoft.com/office/officeart/2008/layout/HalfCircleOrganizationChart"/>
    <dgm:cxn modelId="{0CF1F943-FAD7-4E2C-A1DD-4CD7749CF526}" type="presParOf" srcId="{2927A80D-E4D0-4BB2-8CAE-A684B0AB0FC9}" destId="{B4C96B55-BB32-47E9-849F-EE8ECC8E0FC1}" srcOrd="1" destOrd="0" presId="urn:microsoft.com/office/officeart/2008/layout/HalfCircleOrganizationChart"/>
    <dgm:cxn modelId="{5CE155E2-3D02-48E5-8351-96BADBA32EAC}" type="presParOf" srcId="{B4C96B55-BB32-47E9-849F-EE8ECC8E0FC1}" destId="{19117CD6-CD49-496E-BE06-504630168232}" srcOrd="0" destOrd="0" presId="urn:microsoft.com/office/officeart/2008/layout/HalfCircleOrganizationChart"/>
    <dgm:cxn modelId="{81C293F4-19B9-46C6-9E9A-A1CC0EC04F92}" type="presParOf" srcId="{B4C96B55-BB32-47E9-849F-EE8ECC8E0FC1}" destId="{8AAAE641-134D-4BBF-955F-D7496710C54B}" srcOrd="1" destOrd="0" presId="urn:microsoft.com/office/officeart/2008/layout/HalfCircleOrganizationChart"/>
    <dgm:cxn modelId="{BA15C611-A5E6-4557-B227-8E4CE5C43179}" type="presParOf" srcId="{8AAAE641-134D-4BBF-955F-D7496710C54B}" destId="{B777D79B-699C-4C91-AAE5-0230E0D81B51}" srcOrd="0" destOrd="0" presId="urn:microsoft.com/office/officeart/2008/layout/HalfCircleOrganizationChart"/>
    <dgm:cxn modelId="{395C0FF2-BC4E-4292-80BB-84B5BC9E6132}" type="presParOf" srcId="{B777D79B-699C-4C91-AAE5-0230E0D81B51}" destId="{27D3CFCF-D0E3-4D98-A960-66670F8599D1}" srcOrd="0" destOrd="0" presId="urn:microsoft.com/office/officeart/2008/layout/HalfCircleOrganizationChart"/>
    <dgm:cxn modelId="{ED11185E-C089-4814-A560-5D67BB7C0C32}" type="presParOf" srcId="{B777D79B-699C-4C91-AAE5-0230E0D81B51}" destId="{00F6C853-3A70-4B6D-B8ED-D5A8104B0414}" srcOrd="1" destOrd="0" presId="urn:microsoft.com/office/officeart/2008/layout/HalfCircleOrganizationChart"/>
    <dgm:cxn modelId="{D990E717-208E-4692-AEE7-ECDB4A16670E}" type="presParOf" srcId="{B777D79B-699C-4C91-AAE5-0230E0D81B51}" destId="{0B251A4E-7952-4CA4-AB77-1EDF08D0AB02}" srcOrd="2" destOrd="0" presId="urn:microsoft.com/office/officeart/2008/layout/HalfCircleOrganizationChart"/>
    <dgm:cxn modelId="{478F0755-C7B2-4121-AFD0-399132B4BCD3}" type="presParOf" srcId="{B777D79B-699C-4C91-AAE5-0230E0D81B51}" destId="{49CBC929-A651-46D1-B742-678CA590AD0A}" srcOrd="3" destOrd="0" presId="urn:microsoft.com/office/officeart/2008/layout/HalfCircleOrganizationChart"/>
    <dgm:cxn modelId="{A17D7BB0-1AC4-419B-B566-0E6F171F1F8D}" type="presParOf" srcId="{8AAAE641-134D-4BBF-955F-D7496710C54B}" destId="{EC75CC35-CB1E-4658-B79C-973A3A9B6FEB}" srcOrd="1" destOrd="0" presId="urn:microsoft.com/office/officeart/2008/layout/HalfCircleOrganizationChart"/>
    <dgm:cxn modelId="{28D601C2-508B-4DC0-95DE-228A540EED98}" type="presParOf" srcId="{8AAAE641-134D-4BBF-955F-D7496710C54B}" destId="{BD16A6D1-F49C-4ABB-B150-4FE2135A0C87}" srcOrd="2" destOrd="0" presId="urn:microsoft.com/office/officeart/2008/layout/HalfCircleOrganizationChart"/>
    <dgm:cxn modelId="{93246069-19D7-49A4-8AF3-6C289740C378}" type="presParOf" srcId="{B4C96B55-BB32-47E9-849F-EE8ECC8E0FC1}" destId="{43664F95-FE35-4F0D-AC7A-7B5B11EA624C}" srcOrd="2" destOrd="0" presId="urn:microsoft.com/office/officeart/2008/layout/HalfCircleOrganizationChart"/>
    <dgm:cxn modelId="{A578C811-718A-47BC-B8A0-7F264EEB7725}" type="presParOf" srcId="{B4C96B55-BB32-47E9-849F-EE8ECC8E0FC1}" destId="{6771DDC6-7B39-4BC5-B20D-20F73367D9FE}" srcOrd="3" destOrd="0" presId="urn:microsoft.com/office/officeart/2008/layout/HalfCircleOrganizationChart"/>
    <dgm:cxn modelId="{845AB776-AC0D-4AB6-9419-F3A036250122}" type="presParOf" srcId="{6771DDC6-7B39-4BC5-B20D-20F73367D9FE}" destId="{3D1F6EAB-92E2-4838-90B5-82CE9660DC75}" srcOrd="0" destOrd="0" presId="urn:microsoft.com/office/officeart/2008/layout/HalfCircleOrganizationChart"/>
    <dgm:cxn modelId="{BE642A0B-5622-4CEA-A661-722E0112C834}" type="presParOf" srcId="{3D1F6EAB-92E2-4838-90B5-82CE9660DC75}" destId="{3616866D-91D7-4EA6-A5D3-A8A5F3C8EE3F}" srcOrd="0" destOrd="0" presId="urn:microsoft.com/office/officeart/2008/layout/HalfCircleOrganizationChart"/>
    <dgm:cxn modelId="{FE9E48FD-8FCA-4F47-87C5-2ED5FABCBE15}" type="presParOf" srcId="{3D1F6EAB-92E2-4838-90B5-82CE9660DC75}" destId="{475B1ACA-29A2-47DA-BBA0-CE805C0F42DD}" srcOrd="1" destOrd="0" presId="urn:microsoft.com/office/officeart/2008/layout/HalfCircleOrganizationChart"/>
    <dgm:cxn modelId="{61B95F62-26A0-40CA-B31B-DA6439AEBEE7}" type="presParOf" srcId="{3D1F6EAB-92E2-4838-90B5-82CE9660DC75}" destId="{90841510-F9F7-4278-979F-F064557861B2}" srcOrd="2" destOrd="0" presId="urn:microsoft.com/office/officeart/2008/layout/HalfCircleOrganizationChart"/>
    <dgm:cxn modelId="{DA08CAA8-CE62-4705-B084-5979DF29C2E8}" type="presParOf" srcId="{3D1F6EAB-92E2-4838-90B5-82CE9660DC75}" destId="{C4C70D94-D705-47AA-8BB4-97CA14EFF46F}" srcOrd="3" destOrd="0" presId="urn:microsoft.com/office/officeart/2008/layout/HalfCircleOrganizationChart"/>
    <dgm:cxn modelId="{494273A0-05D5-44FE-94BE-2B75FD005798}" type="presParOf" srcId="{6771DDC6-7B39-4BC5-B20D-20F73367D9FE}" destId="{9A8034FB-71BA-4934-85F3-548649418109}" srcOrd="1" destOrd="0" presId="urn:microsoft.com/office/officeart/2008/layout/HalfCircleOrganizationChart"/>
    <dgm:cxn modelId="{4D33C69B-0DDE-479B-8541-9A15A6534856}" type="presParOf" srcId="{6771DDC6-7B39-4BC5-B20D-20F73367D9FE}" destId="{87EBCF35-AC1D-49B7-8232-C0139B98142B}" srcOrd="2" destOrd="0" presId="urn:microsoft.com/office/officeart/2008/layout/HalfCircleOrganizationChart"/>
    <dgm:cxn modelId="{7C2F7A1D-B75E-4984-B3CB-0E3A733BC728}" type="presParOf" srcId="{2927A80D-E4D0-4BB2-8CAE-A684B0AB0FC9}" destId="{7130B543-7A61-418E-8737-835F88A45106}" srcOrd="2" destOrd="0" presId="urn:microsoft.com/office/officeart/2008/layout/HalfCircleOrganizationChart"/>
    <dgm:cxn modelId="{D2CDAD3A-21FC-4812-B8A5-2A5CE8F74C40}" type="presParOf" srcId="{4B2A4829-7841-4BE9-B4C0-0CDA5FC2472E}" destId="{BBC50445-FAE0-4DFB-9B12-824CC72A6172}" srcOrd="2" destOrd="0" presId="urn:microsoft.com/office/officeart/2008/layout/HalfCircleOrganizationChart"/>
    <dgm:cxn modelId="{EF066150-0A2A-48A9-BFD2-AAEB1B53EC4F}" type="presParOf" srcId="{4B2A4829-7841-4BE9-B4C0-0CDA5FC2472E}" destId="{8B73250A-0D72-44A1-AEAD-4DDE8F15468D}" srcOrd="3" destOrd="0" presId="urn:microsoft.com/office/officeart/2008/layout/HalfCircleOrganizationChart"/>
    <dgm:cxn modelId="{A107AF13-2552-463C-8484-F77B03BA3FC5}" type="presParOf" srcId="{8B73250A-0D72-44A1-AEAD-4DDE8F15468D}" destId="{390705F5-8035-4F3A-91B4-1B277B41992F}" srcOrd="0" destOrd="0" presId="urn:microsoft.com/office/officeart/2008/layout/HalfCircleOrganizationChart"/>
    <dgm:cxn modelId="{BBD775B7-05F5-4036-83FE-AB11D88683F9}" type="presParOf" srcId="{390705F5-8035-4F3A-91B4-1B277B41992F}" destId="{52B0A553-3FA8-4606-9699-78342EEEE645}" srcOrd="0" destOrd="0" presId="urn:microsoft.com/office/officeart/2008/layout/HalfCircleOrganizationChart"/>
    <dgm:cxn modelId="{AF386303-D332-4139-9CB7-9157CE6639A6}" type="presParOf" srcId="{390705F5-8035-4F3A-91B4-1B277B41992F}" destId="{00D77012-8962-44FF-AB11-122C02A56603}" srcOrd="1" destOrd="0" presId="urn:microsoft.com/office/officeart/2008/layout/HalfCircleOrganizationChart"/>
    <dgm:cxn modelId="{7F077CF5-F110-4475-9931-9D41700745AC}" type="presParOf" srcId="{390705F5-8035-4F3A-91B4-1B277B41992F}" destId="{717CFB30-B1D1-4352-B232-B49B1272C0BB}" srcOrd="2" destOrd="0" presId="urn:microsoft.com/office/officeart/2008/layout/HalfCircleOrganizationChart"/>
    <dgm:cxn modelId="{39EF11C8-518E-4944-B4CC-A933754D7BD7}" type="presParOf" srcId="{390705F5-8035-4F3A-91B4-1B277B41992F}" destId="{DCACA0FB-6813-4BB1-919C-799A7A08D884}" srcOrd="3" destOrd="0" presId="urn:microsoft.com/office/officeart/2008/layout/HalfCircleOrganizationChart"/>
    <dgm:cxn modelId="{87F69984-DC92-4826-9AE3-18EE6410C654}" type="presParOf" srcId="{8B73250A-0D72-44A1-AEAD-4DDE8F15468D}" destId="{BED6F1D8-C92D-4E38-87F6-35D946073288}" srcOrd="1" destOrd="0" presId="urn:microsoft.com/office/officeart/2008/layout/HalfCircleOrganizationChart"/>
    <dgm:cxn modelId="{7937673D-F572-4735-9636-C86D50A5BCF5}" type="presParOf" srcId="{8B73250A-0D72-44A1-AEAD-4DDE8F15468D}" destId="{2B94CA9C-13BF-4A76-A52D-7C42CB2C0955}" srcOrd="2" destOrd="0" presId="urn:microsoft.com/office/officeart/2008/layout/HalfCircleOrganizationChart"/>
    <dgm:cxn modelId="{C9E7EB1E-0B5C-4785-A883-44031F122484}" type="presParOf" srcId="{10A65B18-3066-43F4-8390-2BC2FCA9CE07}" destId="{431AA291-3111-4389-B92A-2F312FB32A5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50445-FAE0-4DFB-9B12-824CC72A6172}">
      <dsp:nvSpPr>
        <dsp:cNvPr id="0" name=""/>
        <dsp:cNvSpPr/>
      </dsp:nvSpPr>
      <dsp:spPr>
        <a:xfrm>
          <a:off x="4356484" y="1082484"/>
          <a:ext cx="1883916" cy="453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84"/>
              </a:lnTo>
              <a:lnTo>
                <a:pt x="1883916" y="226984"/>
              </a:lnTo>
              <a:lnTo>
                <a:pt x="1883916" y="45396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64F95-FE35-4F0D-AC7A-7B5B11EA624C}">
      <dsp:nvSpPr>
        <dsp:cNvPr id="0" name=""/>
        <dsp:cNvSpPr/>
      </dsp:nvSpPr>
      <dsp:spPr>
        <a:xfrm>
          <a:off x="2449025" y="2617331"/>
          <a:ext cx="1315461" cy="2063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187"/>
              </a:lnTo>
              <a:lnTo>
                <a:pt x="1315461" y="206318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17CD6-CD49-496E-BE06-504630168232}">
      <dsp:nvSpPr>
        <dsp:cNvPr id="0" name=""/>
        <dsp:cNvSpPr/>
      </dsp:nvSpPr>
      <dsp:spPr>
        <a:xfrm>
          <a:off x="1533347" y="2617331"/>
          <a:ext cx="915678" cy="313527"/>
        </a:xfrm>
        <a:custGeom>
          <a:avLst/>
          <a:gdLst/>
          <a:ahLst/>
          <a:cxnLst/>
          <a:rect l="0" t="0" r="0" b="0"/>
          <a:pathLst>
            <a:path>
              <a:moveTo>
                <a:pt x="915678" y="0"/>
              </a:moveTo>
              <a:lnTo>
                <a:pt x="915678" y="313527"/>
              </a:lnTo>
              <a:lnTo>
                <a:pt x="0" y="31352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40AF7-51EF-43CB-A1F2-66F55C717043}">
      <dsp:nvSpPr>
        <dsp:cNvPr id="0" name=""/>
        <dsp:cNvSpPr/>
      </dsp:nvSpPr>
      <dsp:spPr>
        <a:xfrm>
          <a:off x="2449025" y="1082484"/>
          <a:ext cx="1907458" cy="453968"/>
        </a:xfrm>
        <a:custGeom>
          <a:avLst/>
          <a:gdLst/>
          <a:ahLst/>
          <a:cxnLst/>
          <a:rect l="0" t="0" r="0" b="0"/>
          <a:pathLst>
            <a:path>
              <a:moveTo>
                <a:pt x="1907458" y="0"/>
              </a:moveTo>
              <a:lnTo>
                <a:pt x="1907458" y="226984"/>
              </a:lnTo>
              <a:lnTo>
                <a:pt x="0" y="226984"/>
              </a:lnTo>
              <a:lnTo>
                <a:pt x="0" y="45396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D91E9-4277-4EC5-8A67-F50C6B9016C1}">
      <dsp:nvSpPr>
        <dsp:cNvPr id="0" name=""/>
        <dsp:cNvSpPr/>
      </dsp:nvSpPr>
      <dsp:spPr>
        <a:xfrm>
          <a:off x="2574283" y="1606"/>
          <a:ext cx="3564401" cy="108087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7B934-904B-41A4-9C77-28AE9F31DA55}">
      <dsp:nvSpPr>
        <dsp:cNvPr id="0" name=""/>
        <dsp:cNvSpPr/>
      </dsp:nvSpPr>
      <dsp:spPr>
        <a:xfrm>
          <a:off x="2574283" y="1606"/>
          <a:ext cx="3564401" cy="108087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63AD6-9605-4755-99B6-868A33A6831B}">
      <dsp:nvSpPr>
        <dsp:cNvPr id="0" name=""/>
        <dsp:cNvSpPr/>
      </dsp:nvSpPr>
      <dsp:spPr>
        <a:xfrm>
          <a:off x="792082" y="196164"/>
          <a:ext cx="7128802" cy="6917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Внешнеэкономическая деятельность</a:t>
          </a:r>
          <a:endParaRPr lang="ru-RU" sz="3600" kern="1200" dirty="0"/>
        </a:p>
      </dsp:txBody>
      <dsp:txXfrm>
        <a:off x="792082" y="196164"/>
        <a:ext cx="7128802" cy="691762"/>
      </dsp:txXfrm>
    </dsp:sp>
    <dsp:sp modelId="{BE76C801-2E72-45B1-B6DA-2B91583E09D1}">
      <dsp:nvSpPr>
        <dsp:cNvPr id="0" name=""/>
        <dsp:cNvSpPr/>
      </dsp:nvSpPr>
      <dsp:spPr>
        <a:xfrm>
          <a:off x="1620559" y="1536453"/>
          <a:ext cx="1656932" cy="108087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0328D-E21B-4B63-B22E-9715AED84E4C}">
      <dsp:nvSpPr>
        <dsp:cNvPr id="0" name=""/>
        <dsp:cNvSpPr/>
      </dsp:nvSpPr>
      <dsp:spPr>
        <a:xfrm>
          <a:off x="1620559" y="1536453"/>
          <a:ext cx="1656932" cy="108087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4563F-23AD-4F84-A917-30D33A25351D}">
      <dsp:nvSpPr>
        <dsp:cNvPr id="0" name=""/>
        <dsp:cNvSpPr/>
      </dsp:nvSpPr>
      <dsp:spPr>
        <a:xfrm>
          <a:off x="792093" y="1731011"/>
          <a:ext cx="3313864" cy="6917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i="0" kern="1200" dirty="0" smtClean="0"/>
            <a:t>Экспорт</a:t>
          </a: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792093" y="1731011"/>
        <a:ext cx="3313864" cy="691762"/>
      </dsp:txXfrm>
    </dsp:sp>
    <dsp:sp modelId="{00F6C853-3A70-4B6D-B8ED-D5A8104B0414}">
      <dsp:nvSpPr>
        <dsp:cNvPr id="0" name=""/>
        <dsp:cNvSpPr/>
      </dsp:nvSpPr>
      <dsp:spPr>
        <a:xfrm>
          <a:off x="555560" y="2736300"/>
          <a:ext cx="1111121" cy="108087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51A4E-7952-4CA4-AB77-1EDF08D0AB02}">
      <dsp:nvSpPr>
        <dsp:cNvPr id="0" name=""/>
        <dsp:cNvSpPr/>
      </dsp:nvSpPr>
      <dsp:spPr>
        <a:xfrm>
          <a:off x="555560" y="2736300"/>
          <a:ext cx="1111121" cy="108087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3CFCF-D0E3-4D98-A960-66670F8599D1}">
      <dsp:nvSpPr>
        <dsp:cNvPr id="0" name=""/>
        <dsp:cNvSpPr/>
      </dsp:nvSpPr>
      <dsp:spPr>
        <a:xfrm>
          <a:off x="0" y="2930858"/>
          <a:ext cx="2222242" cy="6917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Сырьевой</a:t>
          </a:r>
          <a:endParaRPr lang="ru-RU" sz="3000" kern="1200" dirty="0"/>
        </a:p>
      </dsp:txBody>
      <dsp:txXfrm>
        <a:off x="0" y="2930858"/>
        <a:ext cx="2222242" cy="691762"/>
      </dsp:txXfrm>
    </dsp:sp>
    <dsp:sp modelId="{475B1ACA-29A2-47DA-BBA0-CE805C0F42DD}">
      <dsp:nvSpPr>
        <dsp:cNvPr id="0" name=""/>
        <dsp:cNvSpPr/>
      </dsp:nvSpPr>
      <dsp:spPr>
        <a:xfrm>
          <a:off x="3621232" y="4485960"/>
          <a:ext cx="1193786" cy="108087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41510-F9F7-4278-979F-F064557861B2}">
      <dsp:nvSpPr>
        <dsp:cNvPr id="0" name=""/>
        <dsp:cNvSpPr/>
      </dsp:nvSpPr>
      <dsp:spPr>
        <a:xfrm>
          <a:off x="3621232" y="4485960"/>
          <a:ext cx="1193786" cy="108087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6866D-91D7-4EA6-A5D3-A8A5F3C8EE3F}">
      <dsp:nvSpPr>
        <dsp:cNvPr id="0" name=""/>
        <dsp:cNvSpPr/>
      </dsp:nvSpPr>
      <dsp:spPr>
        <a:xfrm>
          <a:off x="3024339" y="4680518"/>
          <a:ext cx="2387573" cy="6917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2"/>
              </a:solidFill>
            </a:rPr>
            <a:t>НЕ СЫРЬЕВОЙ</a:t>
          </a:r>
          <a:endParaRPr lang="ru-RU" sz="3000" b="1" kern="1200" dirty="0">
            <a:solidFill>
              <a:schemeClr val="tx2"/>
            </a:solidFill>
          </a:endParaRPr>
        </a:p>
      </dsp:txBody>
      <dsp:txXfrm>
        <a:off x="3024339" y="4680518"/>
        <a:ext cx="2387573" cy="691762"/>
      </dsp:txXfrm>
    </dsp:sp>
    <dsp:sp modelId="{00D77012-8962-44FF-AB11-122C02A56603}">
      <dsp:nvSpPr>
        <dsp:cNvPr id="0" name=""/>
        <dsp:cNvSpPr/>
      </dsp:nvSpPr>
      <dsp:spPr>
        <a:xfrm>
          <a:off x="5400163" y="1536453"/>
          <a:ext cx="1680473" cy="108087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CFB30-B1D1-4352-B232-B49B1272C0BB}">
      <dsp:nvSpPr>
        <dsp:cNvPr id="0" name=""/>
        <dsp:cNvSpPr/>
      </dsp:nvSpPr>
      <dsp:spPr>
        <a:xfrm>
          <a:off x="5400163" y="1536453"/>
          <a:ext cx="1680473" cy="108087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B0A553-3FA8-4606-9699-78342EEEE645}">
      <dsp:nvSpPr>
        <dsp:cNvPr id="0" name=""/>
        <dsp:cNvSpPr/>
      </dsp:nvSpPr>
      <dsp:spPr>
        <a:xfrm>
          <a:off x="4559926" y="1731011"/>
          <a:ext cx="3360947" cy="6917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Импорт</a:t>
          </a:r>
          <a:r>
            <a:rPr lang="ru-RU" sz="2300" kern="1200" dirty="0" smtClean="0"/>
            <a:t> </a:t>
          </a:r>
          <a:endParaRPr lang="ru-RU" sz="2300" kern="1200" dirty="0"/>
        </a:p>
      </dsp:txBody>
      <dsp:txXfrm>
        <a:off x="4559926" y="1731011"/>
        <a:ext cx="3360947" cy="691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</cdr:x>
      <cdr:y>0.48976</cdr:y>
    </cdr:from>
    <cdr:to>
      <cdr:x>0.09625</cdr:x>
      <cdr:y>0.58061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2592288"/>
          <a:ext cx="504063" cy="4808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ln>
              <a:solidFill>
                <a:schemeClr val="bg1"/>
              </a:solidFill>
            </a:ln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0.01389</cdr:x>
      <cdr:y>0.72917</cdr:y>
    </cdr:from>
    <cdr:to>
      <cdr:x>0.06597</cdr:x>
      <cdr:y>0.89583</cdr:y>
    </cdr:to>
    <cdr:sp macro="" textlink="">
      <cdr:nvSpPr>
        <cdr:cNvPr id="2" name="Поле 1"/>
        <cdr:cNvSpPr txBox="1"/>
      </cdr:nvSpPr>
      <cdr:spPr>
        <a:xfrm xmlns:a="http://schemas.openxmlformats.org/drawingml/2006/main">
          <a:off x="76200" y="1333500"/>
          <a:ext cx="28575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>
            <a:ln>
              <a:solidFill>
                <a:schemeClr val="bg1"/>
              </a:solidFill>
            </a:ln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0.01936</cdr:x>
      <cdr:y>0.51613</cdr:y>
    </cdr:from>
    <cdr:to>
      <cdr:x>0.0621</cdr:x>
      <cdr:y>0.70968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3109" y="1152128"/>
          <a:ext cx="360040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ln>
              <a:solidFill>
                <a:schemeClr val="bg1"/>
              </a:solidFill>
            </a:ln>
          </a:endParaRPr>
        </a:p>
      </cdr:txBody>
    </cdr:sp>
  </cdr:relSizeAnchor>
  <cdr:relSizeAnchor xmlns:cdr="http://schemas.openxmlformats.org/drawingml/2006/chartDrawing">
    <cdr:from>
      <cdr:x>0.70654</cdr:x>
      <cdr:y>0.6129</cdr:y>
    </cdr:from>
    <cdr:to>
      <cdr:x>0.79877</cdr:x>
      <cdr:y>0.79214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6067765" y="1368152"/>
          <a:ext cx="792088" cy="4001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0.02953</cdr:x>
      <cdr:y>0.72124</cdr:y>
    </cdr:from>
    <cdr:to>
      <cdr:x>0.07172</cdr:x>
      <cdr:y>0.80828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851" y="4176465"/>
          <a:ext cx="381221" cy="5040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0.63749</cdr:x>
      <cdr:y>0.79585</cdr:y>
    </cdr:from>
    <cdr:to>
      <cdr:x>0.72514</cdr:x>
      <cdr:y>0.86993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5760640" y="4608512"/>
          <a:ext cx="792076" cy="4290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Годы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0.01877</cdr:x>
      <cdr:y>0.72625</cdr:y>
    </cdr:from>
    <cdr:to>
      <cdr:x>0.06203</cdr:x>
      <cdr:y>0.85389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71667" y="2101385"/>
          <a:ext cx="395536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0.09167</cdr:x>
      <cdr:y>0.53731</cdr:y>
    </cdr:from>
    <cdr:to>
      <cdr:x>0.28333</cdr:x>
      <cdr:y>0.61194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92088" y="2592288"/>
          <a:ext cx="165618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0.41667</cdr:x>
      <cdr:y>0.73134</cdr:y>
    </cdr:from>
    <cdr:to>
      <cdr:x>0.625</cdr:x>
      <cdr:y>0.79104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00400" y="3528392"/>
          <a:ext cx="1800200" cy="288032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Минус 4,944 </a:t>
          </a:r>
          <a:r>
            <a: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работника</a:t>
          </a:r>
          <a:endParaRPr lang="ru-RU" sz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0.525</cdr:x>
      <cdr:y>0.55224</cdr:y>
    </cdr:from>
    <cdr:to>
      <cdr:x>0.76652</cdr:x>
      <cdr:y>0.60241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57573" y="3300553"/>
          <a:ext cx="2234707" cy="299847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Минус 22,407 работника</a:t>
          </a:r>
          <a:endParaRPr lang="ru-RU" sz="1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0.575</cdr:x>
      <cdr:y>0.44776</cdr:y>
    </cdr:from>
    <cdr:to>
      <cdr:x>0.80833</cdr:x>
      <cdr:y>0.50746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968552" y="2160240"/>
          <a:ext cx="2016224" cy="288032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Минус 165,725 </a:t>
          </a:r>
          <a:r>
            <a: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работника</a:t>
          </a:r>
          <a:endParaRPr lang="ru-RU" sz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</cdr:x>
      <cdr:y>0.34328</cdr:y>
    </cdr:from>
    <cdr:to>
      <cdr:x>0.80833</cdr:x>
      <cdr:y>0.40299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184576" y="1656184"/>
          <a:ext cx="1800200" cy="288032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Минус 21,615 </a:t>
          </a:r>
          <a:r>
            <a: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работника</a:t>
          </a:r>
          <a:endParaRPr lang="ru-RU" sz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0.63333</cdr:x>
      <cdr:y>0.25373</cdr:y>
    </cdr:from>
    <cdr:to>
      <cdr:x>0.84167</cdr:x>
      <cdr:y>0.31343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472608" y="1224136"/>
          <a:ext cx="1800200" cy="288032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Минус 28,629 </a:t>
          </a:r>
          <a:r>
            <a: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работника</a:t>
          </a:r>
          <a:endParaRPr lang="ru-RU" sz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0.71667</cdr:x>
      <cdr:y>0.14925</cdr:y>
    </cdr:from>
    <cdr:to>
      <cdr:x>0.93333</cdr:x>
      <cdr:y>0.20896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192688" y="720080"/>
          <a:ext cx="1872208" cy="288032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Минус 52,692 </a:t>
          </a:r>
          <a:r>
            <a: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работника</a:t>
          </a:r>
          <a:endParaRPr lang="ru-RU" sz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0.45833</cdr:x>
      <cdr:y>0.64179</cdr:y>
    </cdr:from>
    <cdr:to>
      <cdr:x>0.72761</cdr:x>
      <cdr:y>0.6988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240707" y="3835763"/>
          <a:ext cx="2491533" cy="340701"/>
        </a:xfrm>
        <a:prstGeom xmlns:a="http://schemas.openxmlformats.org/drawingml/2006/main" prst="rect">
          <a:avLst/>
        </a:prstGeom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Плюс 114,567 работника</a:t>
          </a:r>
          <a:endParaRPr lang="ru-RU" sz="14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0.26844</cdr:x>
      <cdr:y>0.81928</cdr:y>
    </cdr:from>
    <cdr:to>
      <cdr:x>0.32292</cdr:x>
      <cdr:y>0.87952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83768" y="4896544"/>
          <a:ext cx="504056" cy="360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C494A-E091-435B-9D6E-9EA717B36443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CE22E-456E-414A-B754-754C0A8EF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53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1000" t="65000" r="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0000" t="55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603" y="1556792"/>
            <a:ext cx="8568952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малого и среднего бизнеса: взгляд изнутри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8" y="3538945"/>
            <a:ext cx="4553668" cy="286074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3718" y="3140968"/>
            <a:ext cx="7080721" cy="17526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внешнеэкономической деятельности субъектов малого бизнеса</a:t>
            </a: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3843" y="188639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«Курганский государственный университет»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экономики и права</a:t>
            </a:r>
          </a:p>
        </p:txBody>
      </p:sp>
      <p:sp>
        <p:nvSpPr>
          <p:cNvPr id="8" name="AutoShape 2" descr="http://www.radmin.rubtsovsk.ru/sites/default/files/z_uchastki/%20%D0%9C%D0%BE%D0%B9%20%D0%B1%D0%B8%D0%B7%D0%BD%D0%B5%D1%8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90540" y="1186371"/>
            <a:ext cx="63367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– практический семинар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2768" y="613922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Курган, 2019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047966"/>
              </p:ext>
            </p:extLst>
          </p:nvPr>
        </p:nvGraphicFramePr>
        <p:xfrm>
          <a:off x="0" y="260648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7768" y="5877272"/>
            <a:ext cx="8748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Доля экспорта Курганской области за 1 квартал 2019 г. в разрезе стран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млн. дол. США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5368" y="2852936"/>
            <a:ext cx="3955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382697"/>
              </p:ext>
            </p:extLst>
          </p:nvPr>
        </p:nvGraphicFramePr>
        <p:xfrm>
          <a:off x="-252536" y="188640"/>
          <a:ext cx="9144000" cy="5937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7767" y="6027003"/>
            <a:ext cx="8748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 Структура экспорта Курганской области за 1 квартал 2019 г. в разрезе стран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25254588"/>
              </p:ext>
            </p:extLst>
          </p:nvPr>
        </p:nvGraphicFramePr>
        <p:xfrm>
          <a:off x="0" y="188640"/>
          <a:ext cx="925252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616530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количества работников МСП, тыс. чел.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3" y="2780928"/>
            <a:ext cx="3563013" cy="35630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317295"/>
            <a:ext cx="7272808" cy="20742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малым и средним бизнесом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369134"/>
            <a:ext cx="5280584" cy="3317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573"/>
          <a:stretch/>
        </p:blipFill>
        <p:spPr>
          <a:xfrm>
            <a:off x="156084" y="188640"/>
            <a:ext cx="881615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1000"/>
                    </a14:imgEffect>
                    <a14:imgEffect>
                      <a14:colorTemperature colorTemp="5875"/>
                    </a14:imgEffect>
                    <a14:imgEffect>
                      <a14:saturation sat="160000"/>
                    </a14:imgEffect>
                    <a14:imgEffect>
                      <a14:brightnessContrast bright="43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90" y="1412776"/>
            <a:ext cx="4320480" cy="4320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2448272"/>
          </a:xfrm>
        </p:spPr>
        <p:txBody>
          <a:bodyPr>
            <a:noAutofit/>
          </a:bodyPr>
          <a:lstStyle/>
          <a:p>
            <a:pPr marL="2601913" indent="-2601913" algn="just"/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решения сырьевой зависимости страны лежит в снижение ее доли по экспорту. Необходимо изменение, структурные перестановки, и ориентация на более мобильный МСП для реализации стратегических задач в регионах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378" y="2581461"/>
            <a:ext cx="8502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898525" algn="just"/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МСП как инновационного инструмента для реализации устойчивого роста экономики страны и создания основ для содействия стимулирования экспорта.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149" y="4144483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Проработка теоритических основ внешнеэкономической деятельности;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динамики и структуры экспорта МСП на территории Курганской области;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вариантов для развития экспортной деятельности для МСП.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75" y="908720"/>
            <a:ext cx="2256482" cy="15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2000" t="5000" r="-2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095559"/>
              </p:ext>
            </p:extLst>
          </p:nvPr>
        </p:nvGraphicFramePr>
        <p:xfrm>
          <a:off x="251520" y="332656"/>
          <a:ext cx="871296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8104" y="5085184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33,2 %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149080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66,8 %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2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889855"/>
              </p:ext>
            </p:extLst>
          </p:nvPr>
        </p:nvGraphicFramePr>
        <p:xfrm>
          <a:off x="539552" y="332656"/>
          <a:ext cx="8229600" cy="5292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flipV="1">
            <a:off x="1475656" y="3538516"/>
            <a:ext cx="648072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5625595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соотношения крупного бизнеса и МСП, 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– Количество МСП по РФ, УрФО на 10.11.2019 г., по данным налоговой службы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" y="332656"/>
            <a:ext cx="9080116" cy="440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05" y="0"/>
            <a:ext cx="5400600" cy="517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00" y="4437112"/>
            <a:ext cx="2432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" y="28575"/>
            <a:ext cx="2873765" cy="397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410038"/>
              </p:ext>
            </p:extLst>
          </p:nvPr>
        </p:nvGraphicFramePr>
        <p:xfrm>
          <a:off x="251520" y="260648"/>
          <a:ext cx="864096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6835" y="2905982"/>
            <a:ext cx="82280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внешнеторгового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оборота Курганской области,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дол. США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62777655"/>
              </p:ext>
            </p:extLst>
          </p:nvPr>
        </p:nvGraphicFramePr>
        <p:xfrm>
          <a:off x="304435" y="3645024"/>
          <a:ext cx="858804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6836" y="5907326"/>
            <a:ext cx="8363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Динамика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экспорта и импорта Курганской области,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дол. США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491536"/>
            <a:ext cx="792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654924"/>
              </p:ext>
            </p:extLst>
          </p:nvPr>
        </p:nvGraphicFramePr>
        <p:xfrm>
          <a:off x="107504" y="116632"/>
          <a:ext cx="9036496" cy="579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590732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Динамика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экспорта Курганской области со странами дальнего Зарубежья и СНГ,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дол. США</a:t>
            </a:r>
          </a:p>
        </p:txBody>
      </p:sp>
    </p:spTree>
    <p:extLst>
      <p:ext uri="{BB962C8B-B14F-4D97-AF65-F5344CB8AC3E}">
        <p14:creationId xmlns:p14="http://schemas.microsoft.com/office/powerpoint/2010/main" val="36070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747609"/>
              </p:ext>
            </p:extLst>
          </p:nvPr>
        </p:nvGraphicFramePr>
        <p:xfrm>
          <a:off x="179512" y="332656"/>
          <a:ext cx="8589640" cy="596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6076758"/>
            <a:ext cx="8710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Структура экспорта Курганской области за 2018 г., 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9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897895"/>
              </p:ext>
            </p:extLst>
          </p:nvPr>
        </p:nvGraphicFramePr>
        <p:xfrm>
          <a:off x="232305" y="52259"/>
          <a:ext cx="8748465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7421" y="2303996"/>
            <a:ext cx="8748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– Доля экспорта Курганской области за 2018 г. в разрезе стран, в  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014" y="1733358"/>
            <a:ext cx="329687" cy="5341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060367"/>
              </p:ext>
            </p:extLst>
          </p:nvPr>
        </p:nvGraphicFramePr>
        <p:xfrm>
          <a:off x="19654" y="2911791"/>
          <a:ext cx="9144000" cy="2893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2306" y="5805264"/>
            <a:ext cx="8748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Доля экспорта Курганской области за 1 квартал 2019 г. в разрезе стран, в  %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3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365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Государственная поддержка малого и среднего бизнеса: взгляд изнутри</vt:lpstr>
      <vt:lpstr>АКТУАЛЬНОСТЬ: проблема решения сырьевой зависимости страны лежит в снижение ее доли по экспорту. Необходимо изменение, структурные перестановки, и ориентация на более мобильный МСП для реализации стратегических задач в регионах.</vt:lpstr>
      <vt:lpstr>Презентация PowerPoint</vt:lpstr>
      <vt:lpstr>Презентация PowerPoint</vt:lpstr>
      <vt:lpstr>Рисунок 2 – Количество МСП по РФ, УрФО на 10.11.2019 г., по данным налоговой службы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Будущее  за малым и средним бизнесом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Курылева</dc:creator>
  <cp:lastModifiedBy>user</cp:lastModifiedBy>
  <cp:revision>29</cp:revision>
  <cp:lastPrinted>2019-11-29T04:30:13Z</cp:lastPrinted>
  <dcterms:created xsi:type="dcterms:W3CDTF">2019-11-26T05:51:13Z</dcterms:created>
  <dcterms:modified xsi:type="dcterms:W3CDTF">2019-11-29T04:30:22Z</dcterms:modified>
</cp:coreProperties>
</file>