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1" r:id="rId4"/>
    <p:sldId id="257" r:id="rId5"/>
    <p:sldId id="258" r:id="rId6"/>
    <p:sldId id="259"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8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4025057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BC53D1-0D59-43A6-AD84-9EC712D28DC4}" type="datetimeFigureOut">
              <a:rPr lang="ru-RU" smtClean="0"/>
              <a:t>24.12.2019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376177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414430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374084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776716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3047778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107642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2749703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158366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29682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7BC53D1-0D59-43A6-AD84-9EC712D28DC4}" type="datetimeFigureOut">
              <a:rPr lang="ru-RU" smtClean="0"/>
              <a:t>24.12.2019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330471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7BC53D1-0D59-43A6-AD84-9EC712D28DC4}" type="datetimeFigureOut">
              <a:rPr lang="ru-RU" smtClean="0"/>
              <a:t>24.12.2019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46141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7BC53D1-0D59-43A6-AD84-9EC712D28DC4}" type="datetimeFigureOut">
              <a:rPr lang="ru-RU" smtClean="0"/>
              <a:t>24.12.2019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396828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7BC53D1-0D59-43A6-AD84-9EC712D28DC4}" type="datetimeFigureOut">
              <a:rPr lang="ru-RU" smtClean="0"/>
              <a:t>24.12.2019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219001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C53D1-0D59-43A6-AD84-9EC712D28DC4}" type="datetimeFigureOut">
              <a:rPr lang="ru-RU" smtClean="0"/>
              <a:t>24.12.2019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232460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7BC53D1-0D59-43A6-AD84-9EC712D28DC4}" type="datetimeFigureOut">
              <a:rPr lang="ru-RU" smtClean="0"/>
              <a:t>24.12.2019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223226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07BC53D1-0D59-43A6-AD84-9EC712D28DC4}" type="datetimeFigureOut">
              <a:rPr lang="ru-RU" smtClean="0"/>
              <a:t>24.12.2019</a:t>
            </a:fld>
            <a:endParaRPr lang="ru-RU"/>
          </a:p>
        </p:txBody>
      </p:sp>
      <p:sp>
        <p:nvSpPr>
          <p:cNvPr id="6" name="Footer Placeholder 5"/>
          <p:cNvSpPr>
            <a:spLocks noGrp="1"/>
          </p:cNvSpPr>
          <p:nvPr>
            <p:ph type="ftr" sz="quarter" idx="11"/>
          </p:nvPr>
        </p:nvSpPr>
        <p:spPr>
          <a:xfrm>
            <a:off x="1141412" y="5883275"/>
            <a:ext cx="5105400" cy="365125"/>
          </a:xfrm>
        </p:spPr>
        <p:txBody>
          <a:bodyPr/>
          <a:lstStyle/>
          <a:p>
            <a:endParaRPr lang="ru-RU"/>
          </a:p>
        </p:txBody>
      </p:sp>
      <p:sp>
        <p:nvSpPr>
          <p:cNvPr id="7" name="Slide Number Placeholder 6"/>
          <p:cNvSpPr>
            <a:spLocks noGrp="1"/>
          </p:cNvSpPr>
          <p:nvPr>
            <p:ph type="sldNum" sz="quarter" idx="12"/>
          </p:nvPr>
        </p:nvSpPr>
        <p:spPr>
          <a:xfrm>
            <a:off x="10742612" y="5883275"/>
            <a:ext cx="322567" cy="365125"/>
          </a:xfrm>
        </p:spPr>
        <p:txBody>
          <a:bodyPr/>
          <a:lstStyle/>
          <a:p>
            <a:fld id="{0007A7DF-8EA4-42F3-BAF0-2F826A88AD92}" type="slidenum">
              <a:rPr lang="ru-RU" smtClean="0"/>
              <a:t>‹#›</a:t>
            </a:fld>
            <a:endParaRPr lang="ru-RU"/>
          </a:p>
        </p:txBody>
      </p:sp>
    </p:spTree>
    <p:extLst>
      <p:ext uri="{BB962C8B-B14F-4D97-AF65-F5344CB8AC3E}">
        <p14:creationId xmlns:p14="http://schemas.microsoft.com/office/powerpoint/2010/main" val="147560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7BC53D1-0D59-43A6-AD84-9EC712D28DC4}" type="datetimeFigureOut">
              <a:rPr lang="ru-RU" smtClean="0"/>
              <a:t>24.12.2019</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007A7DF-8EA4-42F3-BAF0-2F826A88AD92}" type="slidenum">
              <a:rPr lang="ru-RU" smtClean="0"/>
              <a:t>‹#›</a:t>
            </a:fld>
            <a:endParaRPr lang="ru-RU"/>
          </a:p>
        </p:txBody>
      </p:sp>
    </p:spTree>
    <p:extLst>
      <p:ext uri="{BB962C8B-B14F-4D97-AF65-F5344CB8AC3E}">
        <p14:creationId xmlns:p14="http://schemas.microsoft.com/office/powerpoint/2010/main" val="258887748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pro-spo.ru/network-tech/3011-2012-03-06-11-42-0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57943" y="1"/>
            <a:ext cx="10678886" cy="1730828"/>
          </a:xfrm>
        </p:spPr>
        <p:txBody>
          <a:bodyPr>
            <a:normAutofit fontScale="90000"/>
          </a:bodyPr>
          <a:lstStyle/>
          <a:p>
            <a:r>
              <a:rPr lang="ru-RU" sz="4800" dirty="0" smtClean="0"/>
              <a:t/>
            </a:r>
            <a:br>
              <a:rPr lang="ru-RU" sz="4800" dirty="0" smtClean="0"/>
            </a:br>
            <a:r>
              <a:rPr lang="ru-RU" sz="4800" dirty="0" smtClean="0">
                <a:latin typeface="Times New Roman" panose="02020603050405020304" pitchFamily="18" charset="0"/>
                <a:cs typeface="Times New Roman" panose="02020603050405020304" pitchFamily="18" charset="0"/>
              </a:rPr>
              <a:t>Презентация на тему:</a:t>
            </a:r>
            <a:br>
              <a:rPr lang="ru-RU" sz="4800" dirty="0" smtClean="0">
                <a:latin typeface="Times New Roman" panose="02020603050405020304" pitchFamily="18" charset="0"/>
                <a:cs typeface="Times New Roman" panose="02020603050405020304" pitchFamily="18" charset="0"/>
              </a:rPr>
            </a:br>
            <a:r>
              <a:rPr lang="ru-RU" sz="4800" dirty="0" smtClean="0">
                <a:latin typeface="Times New Roman" panose="02020603050405020304" pitchFamily="18" charset="0"/>
                <a:cs typeface="Times New Roman" panose="02020603050405020304" pitchFamily="18" charset="0"/>
              </a:rPr>
              <a:t>«</a:t>
            </a:r>
            <a:r>
              <a:rPr lang="ru-RU" sz="4800" smtClean="0">
                <a:latin typeface="Times New Roman" panose="02020603050405020304" pitchFamily="18" charset="0"/>
                <a:cs typeface="Times New Roman" panose="02020603050405020304" pitchFamily="18" charset="0"/>
              </a:rPr>
              <a:t>локальная компьютерная сеть</a:t>
            </a:r>
            <a:r>
              <a:rPr lang="ru-RU" sz="4800" dirty="0" smtClean="0">
                <a:latin typeface="Times New Roman" panose="02020603050405020304" pitchFamily="18" charset="0"/>
                <a:cs typeface="Times New Roman" panose="02020603050405020304" pitchFamily="18" charset="0"/>
              </a:rPr>
              <a:t>»</a:t>
            </a:r>
            <a:endParaRPr lang="ru-RU" sz="48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475513" y="3374572"/>
            <a:ext cx="6671355" cy="2394858"/>
          </a:xfrm>
        </p:spPr>
        <p:txBody>
          <a:bodyPr>
            <a:normAutofit/>
          </a:bodyPr>
          <a:lstStyle/>
          <a:p>
            <a:pPr algn="r"/>
            <a:r>
              <a:rPr lang="ru-RU" dirty="0" smtClean="0">
                <a:latin typeface="Times New Roman" panose="02020603050405020304" pitchFamily="18" charset="0"/>
                <a:cs typeface="Times New Roman" panose="02020603050405020304" pitchFamily="18" charset="0"/>
              </a:rPr>
              <a:t>Бузулукский колледж промышлености и транспорта ОГУ </a:t>
            </a:r>
          </a:p>
          <a:p>
            <a:pPr algn="r"/>
            <a:r>
              <a:rPr lang="ru-RU" dirty="0" smtClean="0">
                <a:latin typeface="Times New Roman" panose="02020603050405020304" pitchFamily="18" charset="0"/>
                <a:cs typeface="Times New Roman" panose="02020603050405020304" pitchFamily="18" charset="0"/>
              </a:rPr>
              <a:t>Подготовил: Долженков К.Д.</a:t>
            </a:r>
          </a:p>
          <a:p>
            <a:pPr algn="r"/>
            <a:r>
              <a:rPr lang="ru-RU" dirty="0" smtClean="0">
                <a:latin typeface="Times New Roman" panose="02020603050405020304" pitchFamily="18" charset="0"/>
                <a:cs typeface="Times New Roman" panose="02020603050405020304" pitchFamily="18" charset="0"/>
              </a:rPr>
              <a:t>Руководитель: Андреева М.В.</a:t>
            </a:r>
            <a:endParaRPr lang="ru-RU"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301342" y="6211669"/>
            <a:ext cx="1333500" cy="646331"/>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2019</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1228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3857" y="0"/>
            <a:ext cx="9795554" cy="1208314"/>
          </a:xfrm>
        </p:spPr>
        <p:txBody>
          <a:bodyPr/>
          <a:lstStyle/>
          <a:p>
            <a:r>
              <a:rPr lang="ru-RU" dirty="0">
                <a:effectLst/>
              </a:rPr>
              <a:t> </a:t>
            </a:r>
            <a:r>
              <a:rPr lang="ru-RU" sz="5400" dirty="0">
                <a:effectLst/>
                <a:latin typeface="Times New Roman" panose="02020603050405020304" pitchFamily="18" charset="0"/>
                <a:cs typeface="Times New Roman" panose="02020603050405020304" pitchFamily="18" charset="0"/>
              </a:rPr>
              <a:t>Топология «кольцо»</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98714" y="1436914"/>
            <a:ext cx="6683829" cy="4996543"/>
          </a:xfrm>
        </p:spPr>
        <p:txBody>
          <a:bodyPr>
            <a:normAutofit/>
          </a:bodyPr>
          <a:lstStyle/>
          <a:p>
            <a:pPr algn="ctr"/>
            <a:r>
              <a:rPr lang="ru-RU" sz="3600" dirty="0">
                <a:effectLst/>
                <a:latin typeface="Times New Roman" panose="02020603050405020304" pitchFamily="18" charset="0"/>
                <a:cs typeface="Times New Roman" panose="02020603050405020304" pitchFamily="18" charset="0"/>
              </a:rPr>
              <a:t>Компьютеры подключаются к кабелю. Сигналы передаются по кольцу в одном направлении и проходят через каждый компьютер.</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1" y="2220687"/>
            <a:ext cx="4082142" cy="4212770"/>
          </a:xfrm>
          <a:prstGeom prst="rect">
            <a:avLst/>
          </a:prstGeom>
        </p:spPr>
      </p:pic>
    </p:spTree>
    <p:extLst>
      <p:ext uri="{BB962C8B-B14F-4D97-AF65-F5344CB8AC3E}">
        <p14:creationId xmlns:p14="http://schemas.microsoft.com/office/powerpoint/2010/main" val="290855940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74171"/>
            <a:ext cx="9905998" cy="1458686"/>
          </a:xfrm>
        </p:spPr>
        <p:txBody>
          <a:bodyPr>
            <a:normAutofit/>
          </a:bodyPr>
          <a:lstStyle/>
          <a:p>
            <a:r>
              <a:rPr lang="ru-RU" sz="4400" dirty="0">
                <a:effectLst/>
                <a:latin typeface="Times New Roman" panose="02020603050405020304" pitchFamily="18" charset="0"/>
                <a:cs typeface="Times New Roman" panose="02020603050405020304" pitchFamily="18" charset="0"/>
              </a:rPr>
              <a:t>Преимущества и недостатки сетей топологии «кольцо» </a:t>
            </a:r>
            <a:r>
              <a:rPr lang="ru-RU" sz="4400" dirty="0" smtClean="0">
                <a:effectLst/>
                <a:latin typeface="Times New Roman" panose="02020603050405020304" pitchFamily="18" charset="0"/>
                <a:cs typeface="Times New Roman" panose="02020603050405020304" pitchFamily="18" charset="0"/>
              </a:rPr>
              <a:t>:</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15686" y="1763486"/>
            <a:ext cx="11680371" cy="4865914"/>
          </a:xfrm>
        </p:spPr>
        <p:txBody>
          <a:bodyPr>
            <a:normAutofit/>
          </a:bodyPr>
          <a:lstStyle/>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3600" dirty="0" smtClean="0">
                <a:effectLst/>
                <a:latin typeface="Times New Roman" panose="02020603050405020304" pitchFamily="18" charset="0"/>
                <a:cs typeface="Times New Roman" panose="02020603050405020304" pitchFamily="18" charset="0"/>
              </a:rPr>
              <a:t>Преимущества:</a:t>
            </a:r>
          </a:p>
          <a:p>
            <a:pPr marL="0" indent="0">
              <a:buNone/>
            </a:pPr>
            <a:r>
              <a:rPr lang="ru-RU" sz="2400" dirty="0" smtClean="0">
                <a:effectLst/>
                <a:latin typeface="Times New Roman" panose="02020603050405020304" pitchFamily="18" charset="0"/>
                <a:cs typeface="Times New Roman" panose="02020603050405020304" pitchFamily="18" charset="0"/>
              </a:rPr>
              <a:t>-  такую </a:t>
            </a:r>
            <a:r>
              <a:rPr lang="ru-RU" sz="2400" dirty="0">
                <a:effectLst/>
                <a:latin typeface="Times New Roman" panose="02020603050405020304" pitchFamily="18" charset="0"/>
                <a:cs typeface="Times New Roman" panose="02020603050405020304" pitchFamily="18" charset="0"/>
              </a:rPr>
              <a:t>сеть очень легко создать и настроить. </a:t>
            </a:r>
            <a:endParaRPr lang="ru-RU" sz="2400" dirty="0" smtClean="0">
              <a:effectLst/>
              <a:latin typeface="Times New Roman" panose="02020603050405020304" pitchFamily="18" charset="0"/>
              <a:cs typeface="Times New Roman" panose="02020603050405020304" pitchFamily="18" charset="0"/>
            </a:endParaRPr>
          </a:p>
          <a:p>
            <a:pPr marL="0" indent="0">
              <a:buNone/>
            </a:pPr>
            <a:r>
              <a:rPr lang="ru-RU" sz="3600" dirty="0" smtClean="0">
                <a:effectLst/>
                <a:latin typeface="Times New Roman" panose="02020603050405020304" pitchFamily="18" charset="0"/>
                <a:cs typeface="Times New Roman" panose="02020603050405020304" pitchFamily="18" charset="0"/>
              </a:rPr>
              <a:t>   Недостатки: </a:t>
            </a:r>
          </a:p>
          <a:p>
            <a:pPr marL="0" indent="0">
              <a:buNone/>
            </a:pPr>
            <a:r>
              <a:rPr lang="ru-RU" sz="2400" dirty="0" smtClean="0">
                <a:effectLst/>
                <a:latin typeface="Times New Roman" panose="02020603050405020304" pitchFamily="18" charset="0"/>
                <a:cs typeface="Times New Roman" panose="02020603050405020304" pitchFamily="18" charset="0"/>
              </a:rPr>
              <a:t>-  повреждение </a:t>
            </a:r>
            <a:r>
              <a:rPr lang="ru-RU" sz="2400" dirty="0">
                <a:effectLst/>
                <a:latin typeface="Times New Roman" panose="02020603050405020304" pitchFamily="18" charset="0"/>
                <a:cs typeface="Times New Roman" panose="02020603050405020304" pitchFamily="18" charset="0"/>
              </a:rPr>
              <a:t>линии в одном месте или отказ компьютера приводит к отказу всей сети</a:t>
            </a:r>
            <a:r>
              <a:rPr lang="ru-RU" sz="2400" dirty="0" smtClean="0">
                <a:effectLst/>
                <a:latin typeface="Times New Roman" panose="02020603050405020304" pitchFamily="18" charset="0"/>
                <a:cs typeface="Times New Roman" panose="02020603050405020304" pitchFamily="18" charset="0"/>
              </a:rPr>
              <a:t>.</a:t>
            </a:r>
          </a:p>
          <a:p>
            <a:pPr marL="0" indent="0">
              <a:buNone/>
            </a:pPr>
            <a:r>
              <a:rPr lang="ru-RU" sz="2400" dirty="0" smtClean="0">
                <a:effectLst/>
                <a:latin typeface="Times New Roman" panose="02020603050405020304" pitchFamily="18" charset="0"/>
                <a:cs typeface="Times New Roman" panose="02020603050405020304" pitchFamily="18" charset="0"/>
              </a:rPr>
              <a:t>-  в </a:t>
            </a:r>
            <a:r>
              <a:rPr lang="ru-RU" sz="2400" dirty="0">
                <a:effectLst/>
                <a:latin typeface="Times New Roman" panose="02020603050405020304" pitchFamily="18" charset="0"/>
                <a:cs typeface="Times New Roman" panose="02020603050405020304" pitchFamily="18" charset="0"/>
              </a:rPr>
              <a:t>основном топология кольцо не применяется из-за своей ненадёжности.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0276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54829" y="97971"/>
            <a:ext cx="7868782" cy="1208314"/>
          </a:xfrm>
        </p:spPr>
        <p:txBody>
          <a:bodyPr>
            <a:normAutofit/>
          </a:bodyPr>
          <a:lstStyle/>
          <a:p>
            <a:r>
              <a:rPr lang="ru-RU" sz="5400" dirty="0" smtClean="0">
                <a:latin typeface="Times New Roman" panose="02020603050405020304" pitchFamily="18" charset="0"/>
                <a:cs typeface="Times New Roman" panose="02020603050405020304" pitchFamily="18" charset="0"/>
              </a:rPr>
              <a:t>Заключение.</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59228" y="936171"/>
            <a:ext cx="11451771" cy="5693229"/>
          </a:xfrm>
        </p:spPr>
        <p:txBody>
          <a:bodyPr>
            <a:normAutofit/>
          </a:bodyPr>
          <a:lstStyle/>
          <a:p>
            <a:r>
              <a:rPr lang="ru-RU" sz="2800" dirty="0">
                <a:effectLst/>
                <a:latin typeface="Times New Roman" panose="02020603050405020304" pitchFamily="18" charset="0"/>
                <a:cs typeface="Times New Roman" panose="02020603050405020304" pitchFamily="18" charset="0"/>
              </a:rPr>
              <a:t>В заключении хотелось бы сказать, что </a:t>
            </a:r>
            <a:r>
              <a:rPr lang="ru-RU" sz="2800" dirty="0" smtClean="0">
                <a:effectLst/>
                <a:latin typeface="Times New Roman" panose="02020603050405020304" pitchFamily="18" charset="0"/>
                <a:cs typeface="Times New Roman" panose="02020603050405020304" pitchFamily="18" charset="0"/>
              </a:rPr>
              <a:t>Локальные </a:t>
            </a:r>
            <a:r>
              <a:rPr lang="ru-RU" sz="2800" dirty="0">
                <a:effectLst/>
                <a:latin typeface="Times New Roman" panose="02020603050405020304" pitchFamily="18" charset="0"/>
                <a:cs typeface="Times New Roman" panose="02020603050405020304" pitchFamily="18" charset="0"/>
              </a:rPr>
              <a:t>сети имеют немалые </a:t>
            </a:r>
            <a:r>
              <a:rPr lang="ru-RU" sz="2800" dirty="0" smtClean="0">
                <a:effectLst/>
                <a:latin typeface="Times New Roman" panose="02020603050405020304" pitchFamily="18" charset="0"/>
                <a:cs typeface="Times New Roman" panose="02020603050405020304" pitchFamily="18" charset="0"/>
              </a:rPr>
              <a:t>преимущества</a:t>
            </a:r>
            <a:r>
              <a:rPr lang="ru-RU" sz="2800" dirty="0">
                <a:effectLst/>
                <a:latin typeface="Times New Roman" panose="02020603050405020304" pitchFamily="18" charset="0"/>
                <a:cs typeface="Times New Roman" panose="02020603050405020304" pitchFamily="18" charset="0"/>
              </a:rPr>
              <a:t>, они позволяют одновременно использовать централизованные ,ранее установленные программные средства, позволяют быстро обмениваться данными, имеют высокий уровень защиты централизованных баз данных, дают возможность создания резервных копий различных данных, защита от перегрузки, которую дает распределение процесса обработки данных и самое главное – это возможность создания более быстрой и лучшей связи и взаимодействия между служащими и клиентами.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82797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028" y="0"/>
            <a:ext cx="11059886" cy="1121229"/>
          </a:xfrm>
        </p:spPr>
        <p:txBody>
          <a:bodyPr>
            <a:noAutofit/>
          </a:bodyPr>
          <a:lstStyle/>
          <a:p>
            <a:r>
              <a:rPr lang="ru-RU" sz="4000" dirty="0" smtClean="0">
                <a:latin typeface="Times New Roman" panose="02020603050405020304" pitchFamily="18" charset="0"/>
                <a:cs typeface="Times New Roman" panose="02020603050405020304" pitchFamily="18" charset="0"/>
              </a:rPr>
              <a:t>Список использованных источников:</a:t>
            </a:r>
            <a:endParaRPr lang="ru-RU" sz="4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60765" y="1273630"/>
            <a:ext cx="10666411" cy="4974770"/>
          </a:xfrm>
        </p:spPr>
        <p:txBody>
          <a:bodyPr>
            <a:normAutofit/>
          </a:bodyPr>
          <a:lstStyle/>
          <a:p>
            <a:pPr>
              <a:buFontTx/>
              <a:buChar char="-"/>
            </a:pPr>
            <a:r>
              <a:rPr lang="ru-RU" sz="2800" dirty="0" err="1" smtClean="0">
                <a:effectLst/>
                <a:latin typeface="Times New Roman" panose="02020603050405020304" pitchFamily="18" charset="0"/>
                <a:cs typeface="Times New Roman" panose="02020603050405020304" pitchFamily="18" charset="0"/>
              </a:rPr>
              <a:t>Н.Олифер</a:t>
            </a:r>
            <a:r>
              <a:rPr lang="ru-RU" sz="2800" dirty="0">
                <a:effectLst/>
                <a:latin typeface="Times New Roman" panose="02020603050405020304" pitchFamily="18" charset="0"/>
                <a:cs typeface="Times New Roman" panose="02020603050405020304" pitchFamily="18" charset="0"/>
              </a:rPr>
              <a:t>, </a:t>
            </a:r>
            <a:r>
              <a:rPr lang="ru-RU" sz="2800" dirty="0" err="1">
                <a:effectLst/>
                <a:latin typeface="Times New Roman" panose="02020603050405020304" pitchFamily="18" charset="0"/>
                <a:cs typeface="Times New Roman" panose="02020603050405020304" pitchFamily="18" charset="0"/>
              </a:rPr>
              <a:t>В.Олифер</a:t>
            </a:r>
            <a:r>
              <a:rPr lang="ru-RU" sz="2800" dirty="0">
                <a:effectLst/>
                <a:latin typeface="Times New Roman" panose="02020603050405020304" pitchFamily="18" charset="0"/>
                <a:cs typeface="Times New Roman" panose="02020603050405020304" pitchFamily="18" charset="0"/>
              </a:rPr>
              <a:t>. Базовые технологии </a:t>
            </a:r>
            <a:r>
              <a:rPr lang="ru-RU" sz="2800" dirty="0" smtClean="0">
                <a:effectLst/>
                <a:latin typeface="Times New Roman" panose="02020603050405020304" pitchFamily="18" charset="0"/>
                <a:cs typeface="Times New Roman" panose="02020603050405020304" pitchFamily="18" charset="0"/>
              </a:rPr>
              <a:t>локальных сетей</a:t>
            </a:r>
          </a:p>
          <a:p>
            <a:pPr>
              <a:buFontTx/>
              <a:buChar char="-"/>
            </a:pPr>
            <a:r>
              <a:rPr lang="ru-RU" sz="2800" dirty="0">
                <a:effectLst/>
                <a:latin typeface="Times New Roman" panose="02020603050405020304" pitchFamily="18" charset="0"/>
                <a:cs typeface="Times New Roman" panose="02020603050405020304" pitchFamily="18" charset="0"/>
              </a:rPr>
              <a:t> http://</a:t>
            </a:r>
            <a:r>
              <a:rPr lang="ru-RU" sz="2800" dirty="0" smtClean="0">
                <a:effectLst/>
                <a:latin typeface="Times New Roman" panose="02020603050405020304" pitchFamily="18" charset="0"/>
                <a:cs typeface="Times New Roman" panose="02020603050405020304" pitchFamily="18" charset="0"/>
              </a:rPr>
              <a:t>citforum.ru/nets/protocols2/index.shtml</a:t>
            </a:r>
          </a:p>
          <a:p>
            <a:pPr marL="0" indent="0">
              <a:buNone/>
            </a:pPr>
            <a:endParaRPr lang="ru-RU" sz="2800" dirty="0">
              <a:latin typeface="Times New Roman" panose="02020603050405020304" pitchFamily="18" charset="0"/>
              <a:cs typeface="Times New Roman" panose="02020603050405020304" pitchFamily="18" charset="0"/>
              <a:hlinkClick r:id="rId2"/>
            </a:endParaRPr>
          </a:p>
          <a:p>
            <a:pPr marL="0" indent="0">
              <a:buNone/>
            </a:pPr>
            <a:r>
              <a:rPr lang="ru-RU" sz="2800" dirty="0" smtClean="0">
                <a:effectLst/>
                <a:latin typeface="Times New Roman" panose="02020603050405020304" pitchFamily="18" charset="0"/>
                <a:cs typeface="Times New Roman" panose="02020603050405020304" pitchFamily="18" charset="0"/>
              </a:rPr>
              <a:t>-  Локальная </a:t>
            </a:r>
            <a:r>
              <a:rPr lang="ru-RU" sz="2800" dirty="0">
                <a:effectLst/>
                <a:latin typeface="Times New Roman" panose="02020603050405020304" pitchFamily="18" charset="0"/>
                <a:cs typeface="Times New Roman" panose="02020603050405020304" pitchFamily="18" charset="0"/>
              </a:rPr>
              <a:t>сеть. Что это? Виды локальных </a:t>
            </a:r>
            <a:r>
              <a:rPr lang="ru-RU" sz="2800" dirty="0" smtClean="0">
                <a:effectLst/>
                <a:latin typeface="Times New Roman" panose="02020603050405020304" pitchFamily="18" charset="0"/>
                <a:cs typeface="Times New Roman" panose="02020603050405020304" pitchFamily="18" charset="0"/>
              </a:rPr>
              <a:t>сетей                         </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http</a:t>
            </a:r>
            <a:r>
              <a:rPr lang="en-US" sz="2800" dirty="0">
                <a:latin typeface="Times New Roman" panose="02020603050405020304" pitchFamily="18" charset="0"/>
                <a:cs typeface="Times New Roman" panose="02020603050405020304" pitchFamily="18" charset="0"/>
              </a:rPr>
              <a:t>://pro-spo.ru/network-tech/3011-2012-03-06-11-42-08</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70985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внимание!</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37263" y="8110538"/>
            <a:ext cx="114300" cy="85725"/>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71" y="0"/>
            <a:ext cx="12289971" cy="6858000"/>
          </a:xfrm>
          <a:prstGeom prst="rect">
            <a:avLst/>
          </a:prstGeom>
        </p:spPr>
      </p:pic>
    </p:spTree>
    <p:extLst>
      <p:ext uri="{BB962C8B-B14F-4D97-AF65-F5344CB8AC3E}">
        <p14:creationId xmlns:p14="http://schemas.microsoft.com/office/powerpoint/2010/main" val="10380819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
            <a:ext cx="9905998" cy="1306286"/>
          </a:xfrm>
        </p:spPr>
        <p:txBody>
          <a:bodyPr>
            <a:normAutofit/>
          </a:bodyPr>
          <a:lstStyle/>
          <a:p>
            <a:r>
              <a:rPr lang="ru-RU" sz="5400" dirty="0" smtClean="0">
                <a:latin typeface="Times New Roman" panose="02020603050405020304" pitchFamily="18" charset="0"/>
                <a:cs typeface="Times New Roman" panose="02020603050405020304" pitchFamily="18" charset="0"/>
              </a:rPr>
              <a:t>Введение. </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41413" y="1654629"/>
            <a:ext cx="9905998" cy="4833257"/>
          </a:xfrm>
        </p:spPr>
        <p:txBody>
          <a:bodyPr>
            <a:normAutofit/>
          </a:bodyPr>
          <a:lstStyle/>
          <a:p>
            <a:r>
              <a:rPr lang="ru-RU" sz="3200" dirty="0">
                <a:effectLst/>
                <a:latin typeface="Times New Roman" panose="02020603050405020304" pitchFamily="18" charset="0"/>
                <a:cs typeface="Times New Roman" panose="02020603050405020304" pitchFamily="18" charset="0"/>
              </a:rPr>
              <a:t>Локальная сеть - коммуникационная система, состоящая из нескольких компьютеров, соединенных между собой посредством кабелей (телефонных линий, радиоканалов), позволяющая пользователям совместно использовать ресурсы компьютера: программы, файлы, папки, а также периферийные устройства: принтеры, плоттеры, диски, модемы и </a:t>
            </a:r>
            <a:r>
              <a:rPr lang="ru-RU" sz="3200" dirty="0" smtClean="0">
                <a:effectLst/>
                <a:latin typeface="Times New Roman" panose="02020603050405020304" pitchFamily="18" charset="0"/>
                <a:cs typeface="Times New Roman" panose="02020603050405020304" pitchFamily="18" charset="0"/>
              </a:rPr>
              <a:t>т.д</a:t>
            </a:r>
            <a:r>
              <a:rPr lang="ru-RU" dirty="0" smtClean="0">
                <a:effectLst/>
              </a:rPr>
              <a:t>.</a:t>
            </a:r>
            <a:r>
              <a:rPr lang="ru-RU" dirty="0"/>
              <a:t/>
            </a:r>
            <a:br>
              <a:rPr lang="ru-RU" dirty="0"/>
            </a:br>
            <a:endParaRPr lang="ru-RU" dirty="0"/>
          </a:p>
        </p:txBody>
      </p:sp>
    </p:spTree>
    <p:extLst>
      <p:ext uri="{BB962C8B-B14F-4D97-AF65-F5344CB8AC3E}">
        <p14:creationId xmlns:p14="http://schemas.microsoft.com/office/powerpoint/2010/main" val="34161764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19743"/>
            <a:ext cx="9905998" cy="1774371"/>
          </a:xfrm>
        </p:spPr>
        <p:txBody>
          <a:bodyPr>
            <a:normAutofit/>
          </a:bodyPr>
          <a:lstStyle/>
          <a:p>
            <a:r>
              <a:rPr lang="ru-RU" sz="5400" dirty="0" smtClean="0">
                <a:latin typeface="Times New Roman" panose="02020603050405020304" pitchFamily="18" charset="0"/>
                <a:cs typeface="Times New Roman" panose="02020603050405020304" pitchFamily="18" charset="0"/>
              </a:rPr>
              <a:t>Цели и задачи</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5728" y="2656113"/>
            <a:ext cx="9905998" cy="3733801"/>
          </a:xfrm>
        </p:spPr>
        <p:txBody>
          <a:bodyPr>
            <a:normAutofit/>
          </a:bodyPr>
          <a:lstStyle/>
          <a:p>
            <a:r>
              <a:rPr lang="ru-RU" sz="3200" dirty="0" smtClean="0">
                <a:latin typeface="Times New Roman" panose="02020603050405020304" pitchFamily="18" charset="0"/>
                <a:cs typeface="Times New Roman" panose="02020603050405020304" pitchFamily="18" charset="0"/>
              </a:rPr>
              <a:t>Рассказать пользователям про:</a:t>
            </a:r>
          </a:p>
          <a:p>
            <a:r>
              <a:rPr lang="ru-RU" sz="3200" dirty="0" smtClean="0">
                <a:latin typeface="Times New Roman" panose="02020603050405020304" pitchFamily="18" charset="0"/>
                <a:cs typeface="Times New Roman" panose="02020603050405020304" pitchFamily="18" charset="0"/>
              </a:rPr>
              <a:t>назначение локальных сетей;</a:t>
            </a:r>
          </a:p>
          <a:p>
            <a:r>
              <a:rPr lang="ru-RU" sz="3200" dirty="0" smtClean="0">
                <a:latin typeface="Times New Roman" panose="02020603050405020304" pitchFamily="18" charset="0"/>
                <a:cs typeface="Times New Roman" panose="02020603050405020304" pitchFamily="18" charset="0"/>
              </a:rPr>
              <a:t>типы локальных сетей;</a:t>
            </a:r>
          </a:p>
          <a:p>
            <a:r>
              <a:rPr lang="ru-RU" sz="3200" dirty="0" smtClean="0">
                <a:latin typeface="Times New Roman" panose="02020603050405020304" pitchFamily="18" charset="0"/>
                <a:cs typeface="Times New Roman" panose="02020603050405020304" pitchFamily="18" charset="0"/>
              </a:rPr>
              <a:t>преимущества локальной сети;</a:t>
            </a:r>
          </a:p>
          <a:p>
            <a:r>
              <a:rPr lang="ru-RU" sz="3200" dirty="0" smtClean="0">
                <a:latin typeface="Times New Roman" panose="02020603050405020304" pitchFamily="18" charset="0"/>
                <a:cs typeface="Times New Roman" panose="02020603050405020304" pitchFamily="18" charset="0"/>
              </a:rPr>
              <a:t>недостатки локальной сети</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457661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337457"/>
            <a:ext cx="9905998" cy="1197429"/>
          </a:xfrm>
        </p:spPr>
        <p:txBody>
          <a:bodyPr>
            <a:normAutofit/>
          </a:bodyPr>
          <a:lstStyle/>
          <a:p>
            <a:r>
              <a:rPr lang="ru-RU" sz="5400" dirty="0">
                <a:effectLst/>
                <a:latin typeface="Times New Roman" panose="02020603050405020304" pitchFamily="18" charset="0"/>
                <a:cs typeface="Times New Roman" panose="02020603050405020304" pitchFamily="18" charset="0"/>
              </a:rPr>
              <a:t>Сетевые </a:t>
            </a:r>
            <a:r>
              <a:rPr lang="ru-RU" sz="5400" dirty="0" smtClean="0">
                <a:effectLst/>
                <a:latin typeface="Times New Roman" panose="02020603050405020304" pitchFamily="18" charset="0"/>
                <a:cs typeface="Times New Roman" panose="02020603050405020304" pitchFamily="18" charset="0"/>
              </a:rPr>
              <a:t>топологии</a:t>
            </a:r>
            <a:r>
              <a:rPr lang="en-US" sz="5400" dirty="0">
                <a:effectLst/>
                <a:latin typeface="Times New Roman" panose="02020603050405020304" pitchFamily="18" charset="0"/>
                <a:cs typeface="Times New Roman" panose="02020603050405020304" pitchFamily="18" charset="0"/>
              </a:rPr>
              <a:t>.</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63342" y="1676399"/>
            <a:ext cx="5987143" cy="5181602"/>
          </a:xfrm>
        </p:spPr>
        <p:txBody>
          <a:bodyPr>
            <a:normAutofit/>
          </a:bodyPr>
          <a:lstStyle/>
          <a:p>
            <a:r>
              <a:rPr lang="ru-RU" sz="2400" dirty="0" smtClean="0">
                <a:effectLst/>
                <a:latin typeface="Times New Roman" panose="02020603050405020304" pitchFamily="18" charset="0"/>
                <a:cs typeface="Times New Roman" panose="02020603050405020304" pitchFamily="18" charset="0"/>
              </a:rPr>
              <a:t> Все </a:t>
            </a:r>
            <a:r>
              <a:rPr lang="ru-RU" sz="2400" dirty="0">
                <a:effectLst/>
                <a:latin typeface="Times New Roman" panose="02020603050405020304" pitchFamily="18" charset="0"/>
                <a:cs typeface="Times New Roman" panose="02020603050405020304" pitchFamily="18" charset="0"/>
              </a:rPr>
              <a:t>компьютеры в локальной сети соединены между собой. Расположение линий связи относительно узлов и подключение узлов к сети называется топологией. В зависимости от топологии различают сети: звезда, шина, кольцо.</a:t>
            </a:r>
            <a:endParaRPr lang="ru-RU" sz="2400" dirty="0">
              <a:latin typeface="Times New Roman" panose="02020603050405020304" pitchFamily="18" charset="0"/>
              <a:cs typeface="Times New Roman" panose="02020603050405020304" pitchFamily="18" charset="0"/>
            </a:endParaRPr>
          </a:p>
        </p:txBody>
      </p:sp>
      <p:sp>
        <p:nvSpPr>
          <p:cNvPr id="4" name="AutoShape 2" descr="Картинки по запросу локальная сеть"/>
          <p:cNvSpPr>
            <a:spLocks noChangeAspect="1" noChangeArrowheads="1"/>
          </p:cNvSpPr>
          <p:nvPr/>
        </p:nvSpPr>
        <p:spPr bwMode="auto">
          <a:xfrm>
            <a:off x="1821089" y="2000694"/>
            <a:ext cx="2740025" cy="27400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 y="1676398"/>
            <a:ext cx="6052457" cy="5181601"/>
          </a:xfrm>
          <a:prstGeom prst="rect">
            <a:avLst/>
          </a:prstGeom>
        </p:spPr>
      </p:pic>
    </p:spTree>
    <p:extLst>
      <p:ext uri="{BB962C8B-B14F-4D97-AF65-F5344CB8AC3E}">
        <p14:creationId xmlns:p14="http://schemas.microsoft.com/office/powerpoint/2010/main" val="22234899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070" y="0"/>
            <a:ext cx="9905998" cy="1338942"/>
          </a:xfrm>
        </p:spPr>
        <p:txBody>
          <a:bodyPr>
            <a:normAutofit/>
          </a:bodyPr>
          <a:lstStyle/>
          <a:p>
            <a:pPr algn="ctr"/>
            <a:r>
              <a:rPr lang="ru-RU" sz="5400" dirty="0">
                <a:effectLst/>
                <a:latin typeface="Times New Roman" panose="02020603050405020304" pitchFamily="18" charset="0"/>
                <a:cs typeface="Times New Roman" panose="02020603050405020304" pitchFamily="18" charset="0"/>
              </a:rPr>
              <a:t>Топология «звезда</a:t>
            </a:r>
            <a:r>
              <a:rPr lang="ru-RU" sz="5400" dirty="0" smtClean="0">
                <a:effectLst/>
                <a:latin typeface="Times New Roman" panose="02020603050405020304" pitchFamily="18" charset="0"/>
                <a:cs typeface="Times New Roman" panose="02020603050405020304" pitchFamily="18" charset="0"/>
              </a:rPr>
              <a:t>»</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80627" y="1338942"/>
            <a:ext cx="8787154" cy="1023258"/>
          </a:xfrm>
        </p:spPr>
        <p:txBody>
          <a:bodyPr>
            <a:normAutofit/>
          </a:bodyPr>
          <a:lstStyle/>
          <a:p>
            <a:r>
              <a:rPr lang="ru-RU" sz="2400" dirty="0" smtClean="0">
                <a:effectLst/>
                <a:latin typeface="Times New Roman" panose="02020603050405020304" pitchFamily="18" charset="0"/>
                <a:cs typeface="Times New Roman" panose="02020603050405020304" pitchFamily="18" charset="0"/>
              </a:rPr>
              <a:t>Самой </a:t>
            </a:r>
            <a:r>
              <a:rPr lang="ru-RU" sz="2400" dirty="0">
                <a:effectLst/>
                <a:latin typeface="Times New Roman" panose="02020603050405020304" pitchFamily="18" charset="0"/>
                <a:cs typeface="Times New Roman" panose="02020603050405020304" pitchFamily="18" charset="0"/>
              </a:rPr>
              <a:t>распространенной является топология типа </a:t>
            </a:r>
            <a:r>
              <a:rPr lang="ru-RU" sz="2400" dirty="0" smtClean="0">
                <a:effectLst/>
                <a:latin typeface="Times New Roman" panose="02020603050405020304" pitchFamily="18" charset="0"/>
                <a:cs typeface="Times New Roman" panose="02020603050405020304" pitchFamily="18" charset="0"/>
              </a:rPr>
              <a:t>звезда</a:t>
            </a:r>
            <a:r>
              <a:rPr lang="en-US" sz="2400" dirty="0">
                <a:effectLst/>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742" y="2486574"/>
            <a:ext cx="6426654" cy="3843469"/>
          </a:xfrm>
          <a:prstGeom prst="rect">
            <a:avLst/>
          </a:prstGeom>
        </p:spPr>
      </p:pic>
    </p:spTree>
    <p:extLst>
      <p:ext uri="{BB962C8B-B14F-4D97-AF65-F5344CB8AC3E}">
        <p14:creationId xmlns:p14="http://schemas.microsoft.com/office/powerpoint/2010/main" val="199209914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0429" y="0"/>
            <a:ext cx="8979125" cy="1240971"/>
          </a:xfrm>
        </p:spPr>
        <p:txBody>
          <a:bodyPr/>
          <a:lstStyle/>
          <a:p>
            <a:r>
              <a:rPr lang="ru-RU" dirty="0">
                <a:effectLst/>
              </a:rPr>
              <a:t> </a:t>
            </a:r>
            <a:r>
              <a:rPr lang="ru-RU" sz="5400" dirty="0">
                <a:effectLst/>
                <a:latin typeface="Times New Roman" panose="02020603050405020304" pitchFamily="18" charset="0"/>
                <a:cs typeface="Times New Roman" panose="02020603050405020304" pitchFamily="18" charset="0"/>
              </a:rPr>
              <a:t>Как это </a:t>
            </a:r>
            <a:r>
              <a:rPr lang="ru-RU" sz="5400" dirty="0" smtClean="0">
                <a:effectLst/>
                <a:latin typeface="Times New Roman" panose="02020603050405020304" pitchFamily="18" charset="0"/>
                <a:cs typeface="Times New Roman" panose="02020603050405020304" pitchFamily="18" charset="0"/>
              </a:rPr>
              <a:t>работает ? </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27314" y="489858"/>
            <a:ext cx="10003972" cy="5954485"/>
          </a:xfrm>
        </p:spPr>
        <p:txBody>
          <a:bodyPr>
            <a:normAutofit/>
          </a:bodyPr>
          <a:lstStyle/>
          <a:p>
            <a:pPr algn="ctr"/>
            <a:r>
              <a:rPr lang="ru-RU" sz="3600" dirty="0">
                <a:effectLst/>
                <a:latin typeface="Times New Roman" panose="02020603050405020304" pitchFamily="18" charset="0"/>
                <a:cs typeface="Times New Roman" panose="02020603050405020304" pitchFamily="18" charset="0"/>
              </a:rPr>
              <a:t>все компьютеры с помощью сегментов кабеля подключаются к центральному компоненту - концентратору. Сигнал от передающего компьютера поступает через концентратор ко всем остальным.</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267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185058"/>
            <a:ext cx="10232571" cy="2046515"/>
          </a:xfrm>
        </p:spPr>
        <p:txBody>
          <a:bodyPr>
            <a:normAutofit/>
          </a:bodyPr>
          <a:lstStyle/>
          <a:p>
            <a:r>
              <a:rPr lang="ru-RU" sz="4400" dirty="0">
                <a:effectLst/>
                <a:latin typeface="Times New Roman" panose="02020603050405020304" pitchFamily="18" charset="0"/>
                <a:cs typeface="Times New Roman" panose="02020603050405020304" pitchFamily="18" charset="0"/>
              </a:rPr>
              <a:t>Преимущества и недостатки сетей топологии звезда:</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227705" y="1643742"/>
            <a:ext cx="10059986" cy="4724400"/>
          </a:xfrm>
        </p:spPr>
        <p:txBody>
          <a:bodyPr>
            <a:noAutofit/>
          </a:bodyPr>
          <a:lstStyle/>
          <a:p>
            <a:pPr marL="0" indent="0">
              <a:buNone/>
            </a:pPr>
            <a:r>
              <a:rPr lang="en-US" sz="2400" dirty="0" smtClean="0">
                <a:effectLst/>
                <a:latin typeface="Times New Roman" panose="02020603050405020304" pitchFamily="18" charset="0"/>
                <a:cs typeface="Times New Roman" panose="02020603050405020304" pitchFamily="18" charset="0"/>
              </a:rPr>
              <a:t> </a:t>
            </a:r>
            <a:r>
              <a:rPr lang="ru-RU" sz="3600" dirty="0" smtClean="0">
                <a:effectLst/>
                <a:latin typeface="Times New Roman" panose="02020603050405020304" pitchFamily="18" charset="0"/>
                <a:cs typeface="Times New Roman" panose="02020603050405020304" pitchFamily="18" charset="0"/>
              </a:rPr>
              <a:t>Преимущества</a:t>
            </a:r>
            <a:r>
              <a:rPr lang="ru-RU" sz="3600" dirty="0">
                <a:effectLst/>
                <a:latin typeface="Times New Roman" panose="02020603050405020304" pitchFamily="18" charset="0"/>
                <a:cs typeface="Times New Roman" panose="02020603050405020304" pitchFamily="18" charset="0"/>
              </a:rPr>
              <a:t>: </a:t>
            </a:r>
            <a:endParaRPr lang="en-US" sz="3600" dirty="0" smtClean="0">
              <a:effectLst/>
              <a:latin typeface="Times New Roman" panose="02020603050405020304" pitchFamily="18" charset="0"/>
              <a:cs typeface="Times New Roman" panose="02020603050405020304" pitchFamily="18" charset="0"/>
            </a:endParaRPr>
          </a:p>
          <a:p>
            <a:pPr marL="0" indent="0">
              <a:buNone/>
            </a:pPr>
            <a:r>
              <a:rPr lang="en-US" sz="2400" dirty="0" smtClean="0">
                <a:effectLst/>
                <a:latin typeface="Times New Roman" panose="02020603050405020304" pitchFamily="18" charset="0"/>
                <a:cs typeface="Times New Roman" panose="02020603050405020304" pitchFamily="18" charset="0"/>
              </a:rPr>
              <a:t> </a:t>
            </a: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легко подключить новый ПК; </a:t>
            </a:r>
            <a:endParaRPr lang="en-US" sz="2400" dirty="0" smtClean="0">
              <a:effectLst/>
              <a:latin typeface="Times New Roman" panose="02020603050405020304" pitchFamily="18" charset="0"/>
              <a:cs typeface="Times New Roman" panose="02020603050405020304" pitchFamily="18" charset="0"/>
            </a:endParaRPr>
          </a:p>
          <a:p>
            <a:pPr marL="0" indent="0">
              <a:buNone/>
            </a:pPr>
            <a:r>
              <a:rPr lang="en-US" sz="2400" dirty="0" smtClean="0">
                <a:effectLst/>
                <a:latin typeface="Times New Roman" panose="02020603050405020304" pitchFamily="18" charset="0"/>
                <a:cs typeface="Times New Roman" panose="02020603050405020304" pitchFamily="18" charset="0"/>
              </a:rPr>
              <a:t> </a:t>
            </a: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имеется возможность централизованного управления</a:t>
            </a:r>
            <a:r>
              <a:rPr lang="ru-RU" sz="2400" dirty="0" smtClean="0">
                <a:effectLst/>
                <a:latin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cs typeface="Times New Roman" panose="02020603050405020304" pitchFamily="18" charset="0"/>
            </a:endParaRPr>
          </a:p>
          <a:p>
            <a:pPr marL="0" indent="0">
              <a:buNone/>
            </a:pPr>
            <a:r>
              <a:rPr lang="en-US" sz="2400" dirty="0" smtClean="0">
                <a:effectLst/>
                <a:latin typeface="Times New Roman" panose="02020603050405020304" pitchFamily="18" charset="0"/>
                <a:cs typeface="Times New Roman" panose="02020603050405020304" pitchFamily="18" charset="0"/>
              </a:rPr>
              <a:t> </a:t>
            </a: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сеть устойчива к неисправностям отдельных ПК и к разрывам соединения </a:t>
            </a:r>
            <a:r>
              <a:rPr lang="ru-RU" sz="2400" dirty="0" smtClean="0">
                <a:effectLst/>
                <a:latin typeface="Times New Roman" panose="02020603050405020304" pitchFamily="18" charset="0"/>
                <a:cs typeface="Times New Roman" panose="02020603050405020304" pitchFamily="18" charset="0"/>
              </a:rPr>
              <a:t>отдельных </a:t>
            </a:r>
            <a:r>
              <a:rPr lang="ru-RU" sz="2400" dirty="0">
                <a:effectLst/>
                <a:latin typeface="Times New Roman" panose="02020603050405020304" pitchFamily="18" charset="0"/>
                <a:cs typeface="Times New Roman" panose="02020603050405020304" pitchFamily="18" charset="0"/>
              </a:rPr>
              <a:t>ПК</a:t>
            </a:r>
            <a:r>
              <a:rPr lang="ru-RU" sz="2400" dirty="0" smtClean="0">
                <a:effectLst/>
                <a:latin typeface="Times New Roman" panose="02020603050405020304" pitchFamily="18" charset="0"/>
                <a:cs typeface="Times New Roman" panose="02020603050405020304" pitchFamily="18" charset="0"/>
              </a:rPr>
              <a:t>.</a:t>
            </a:r>
            <a:endParaRPr lang="en-US" sz="2400" dirty="0" smtClean="0">
              <a:effectLst/>
              <a:latin typeface="Times New Roman" panose="02020603050405020304" pitchFamily="18" charset="0"/>
              <a:cs typeface="Times New Roman" panose="02020603050405020304" pitchFamily="18" charset="0"/>
            </a:endParaRPr>
          </a:p>
          <a:p>
            <a:pPr marL="0" indent="0">
              <a:buNone/>
            </a:pPr>
            <a:r>
              <a:rPr lang="ru-RU" sz="3600" dirty="0" smtClean="0">
                <a:effectLst/>
                <a:latin typeface="Times New Roman" panose="02020603050405020304" pitchFamily="18" charset="0"/>
                <a:cs typeface="Times New Roman" panose="02020603050405020304" pitchFamily="18" charset="0"/>
              </a:rPr>
              <a:t> </a:t>
            </a:r>
            <a:r>
              <a:rPr lang="ru-RU" sz="3600" dirty="0">
                <a:effectLst/>
                <a:latin typeface="Times New Roman" panose="02020603050405020304" pitchFamily="18" charset="0"/>
                <a:cs typeface="Times New Roman" panose="02020603050405020304" pitchFamily="18" charset="0"/>
              </a:rPr>
              <a:t>Недостатки: </a:t>
            </a:r>
            <a:endParaRPr lang="en-US" sz="36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отказ </a:t>
            </a:r>
            <a:r>
              <a:rPr lang="ru-RU" sz="2400" dirty="0" err="1">
                <a:effectLst/>
                <a:latin typeface="Times New Roman" panose="02020603050405020304" pitchFamily="18" charset="0"/>
                <a:cs typeface="Times New Roman" panose="02020603050405020304" pitchFamily="18" charset="0"/>
              </a:rPr>
              <a:t>хаба</a:t>
            </a:r>
            <a:r>
              <a:rPr lang="ru-RU" sz="2400" dirty="0">
                <a:effectLst/>
                <a:latin typeface="Times New Roman" panose="02020603050405020304" pitchFamily="18" charset="0"/>
                <a:cs typeface="Times New Roman" panose="02020603050405020304" pitchFamily="18" charset="0"/>
              </a:rPr>
              <a:t> влияет на работу всей сети; </a:t>
            </a:r>
            <a:endParaRPr lang="en-US" sz="24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большой расход </a:t>
            </a:r>
            <a:r>
              <a:rPr lang="ru-RU" sz="2400" dirty="0" smtClean="0">
                <a:effectLst/>
                <a:latin typeface="Times New Roman" panose="02020603050405020304" pitchFamily="18" charset="0"/>
                <a:cs typeface="Times New Roman" panose="02020603050405020304" pitchFamily="18" charset="0"/>
              </a:rPr>
              <a:t>кабеля.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13385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81490" y="0"/>
            <a:ext cx="9025844" cy="1208314"/>
          </a:xfrm>
        </p:spPr>
        <p:txBody>
          <a:bodyPr>
            <a:noAutofit/>
          </a:bodyPr>
          <a:lstStyle/>
          <a:p>
            <a:r>
              <a:rPr lang="ru-RU" sz="5400" dirty="0" smtClean="0">
                <a:latin typeface="Times New Roman" panose="02020603050405020304" pitchFamily="18" charset="0"/>
                <a:cs typeface="Times New Roman" panose="02020603050405020304" pitchFamily="18" charset="0"/>
              </a:rPr>
              <a:t>«Шинная» топология</a:t>
            </a:r>
            <a:endParaRPr lang="ru-RU" sz="5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3470" y="1121229"/>
            <a:ext cx="6935787" cy="5399314"/>
          </a:xfrm>
        </p:spPr>
        <p:txBody>
          <a:bodyPr>
            <a:normAutofit/>
          </a:bodyPr>
          <a:lstStyle/>
          <a:p>
            <a:r>
              <a:rPr lang="ru-RU" sz="3600" dirty="0">
                <a:effectLst/>
                <a:latin typeface="Times New Roman" panose="02020603050405020304" pitchFamily="18" charset="0"/>
                <a:cs typeface="Times New Roman" panose="02020603050405020304" pitchFamily="18" charset="0"/>
              </a:rPr>
              <a:t> используется один кабель, именуемый магистралью, к которому подключены все компьютеры сети. Данная топология является наиболее простой и распространенной реализацией сети.</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528" y="1630136"/>
            <a:ext cx="3423557" cy="4313682"/>
          </a:xfrm>
          <a:prstGeom prst="rect">
            <a:avLst/>
          </a:prstGeom>
        </p:spPr>
      </p:pic>
    </p:spTree>
    <p:extLst>
      <p:ext uri="{BB962C8B-B14F-4D97-AF65-F5344CB8AC3E}">
        <p14:creationId xmlns:p14="http://schemas.microsoft.com/office/powerpoint/2010/main" val="43552414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8163" y="0"/>
            <a:ext cx="10783094" cy="1905000"/>
          </a:xfrm>
        </p:spPr>
        <p:txBody>
          <a:bodyPr>
            <a:normAutofit/>
          </a:bodyPr>
          <a:lstStyle/>
          <a:p>
            <a:r>
              <a:rPr lang="ru-RU" sz="4400" dirty="0">
                <a:effectLst/>
                <a:latin typeface="Times New Roman" panose="02020603050405020304" pitchFamily="18" charset="0"/>
                <a:cs typeface="Times New Roman" panose="02020603050405020304" pitchFamily="18" charset="0"/>
              </a:rPr>
              <a:t>Преимущества и недостатки сетей топологии шина:</a:t>
            </a:r>
            <a:endParaRPr lang="ru-RU"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22514" y="1752601"/>
            <a:ext cx="10524897" cy="4898570"/>
          </a:xfrm>
        </p:spPr>
        <p:txBody>
          <a:bodyPr>
            <a:normAutofit/>
          </a:bodyPr>
          <a:lstStyle/>
          <a:p>
            <a:pPr marL="0" indent="0">
              <a:buNone/>
            </a:pPr>
            <a:r>
              <a:rPr lang="ru-RU" sz="3600" dirty="0">
                <a:effectLst/>
                <a:latin typeface="Times New Roman" panose="02020603050405020304" pitchFamily="18" charset="0"/>
                <a:cs typeface="Times New Roman" panose="02020603050405020304" pitchFamily="18" charset="0"/>
              </a:rPr>
              <a:t>Преимущества сетей шинной топологии: </a:t>
            </a:r>
            <a:endParaRPr lang="ru-RU" sz="36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отказ одного из узлов не влияет на работу сети в целом; </a:t>
            </a:r>
            <a:endParaRPr lang="ru-RU" sz="24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сеть легко настраивается; </a:t>
            </a:r>
            <a:endParaRPr lang="ru-RU" sz="24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устойчивость к неисправностям отдельных узлов. </a:t>
            </a:r>
            <a:endParaRPr lang="ru-RU" sz="2400" dirty="0" smtClean="0">
              <a:effectLst/>
              <a:latin typeface="Times New Roman" panose="02020603050405020304" pitchFamily="18" charset="0"/>
              <a:cs typeface="Times New Roman" panose="02020603050405020304" pitchFamily="18" charset="0"/>
            </a:endParaRPr>
          </a:p>
          <a:p>
            <a:pPr marL="0" indent="0">
              <a:buNone/>
            </a:pPr>
            <a:r>
              <a:rPr lang="ru-RU" sz="3600" dirty="0" smtClean="0">
                <a:effectLst/>
                <a:latin typeface="Times New Roman" panose="02020603050405020304" pitchFamily="18" charset="0"/>
                <a:cs typeface="Times New Roman" panose="02020603050405020304" pitchFamily="18" charset="0"/>
              </a:rPr>
              <a:t>Недостатки </a:t>
            </a:r>
            <a:r>
              <a:rPr lang="ru-RU" sz="3600" dirty="0">
                <a:effectLst/>
                <a:latin typeface="Times New Roman" panose="02020603050405020304" pitchFamily="18" charset="0"/>
                <a:cs typeface="Times New Roman" panose="02020603050405020304" pitchFamily="18" charset="0"/>
              </a:rPr>
              <a:t>сетей шинной топологии: </a:t>
            </a:r>
            <a:endParaRPr lang="ru-RU" sz="36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разрыв кабеля влияет на работу всей сети; </a:t>
            </a:r>
            <a:endParaRPr lang="ru-RU" sz="24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ограничение по длине кабеля и количеству рабочих станций; </a:t>
            </a:r>
            <a:endParaRPr lang="ru-RU" sz="2400" dirty="0" smtClean="0">
              <a:effectLst/>
              <a:latin typeface="Times New Roman" panose="02020603050405020304" pitchFamily="18" charset="0"/>
              <a:cs typeface="Times New Roman" panose="02020603050405020304" pitchFamily="18" charset="0"/>
            </a:endParaRPr>
          </a:p>
          <a:p>
            <a:pPr marL="0" indent="0">
              <a:buNone/>
            </a:pPr>
            <a:r>
              <a:rPr lang="ru-RU" sz="2400" dirty="0" smtClean="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трудно определить неполадки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2968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TM03457485[[fn=Сетка]]</Template>
  <TotalTime>154</TotalTime>
  <Words>414</Words>
  <Application>Microsoft Office PowerPoint</Application>
  <PresentationFormat>Произвольный</PresentationFormat>
  <Paragraphs>54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Сетка</vt:lpstr>
      <vt:lpstr> Презентация на тему: «локальная компьютерная сеть»</vt:lpstr>
      <vt:lpstr>Введение. </vt:lpstr>
      <vt:lpstr>Цели и задачи</vt:lpstr>
      <vt:lpstr>Сетевые топологии.</vt:lpstr>
      <vt:lpstr>Топология «звезда»</vt:lpstr>
      <vt:lpstr> Как это работает ? </vt:lpstr>
      <vt:lpstr>Преимущества и недостатки сетей топологии звезда:</vt:lpstr>
      <vt:lpstr>«Шинная» топология</vt:lpstr>
      <vt:lpstr>Преимущества и недостатки сетей топологии шина:</vt:lpstr>
      <vt:lpstr> Топология «кольцо»</vt:lpstr>
      <vt:lpstr>Преимущества и недостатки сетей топологии «кольцо» :</vt:lpstr>
      <vt:lpstr>Заключение.</vt:lpstr>
      <vt:lpstr>Список использованных источников:</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“Компьютеры-телефоны” </dc:title>
  <dc:creator>User12</dc:creator>
  <cp:lastModifiedBy>Adminis</cp:lastModifiedBy>
  <cp:revision>18</cp:revision>
  <dcterms:created xsi:type="dcterms:W3CDTF">2019-12-11T05:06:30Z</dcterms:created>
  <dcterms:modified xsi:type="dcterms:W3CDTF">2019-12-24T06:55:00Z</dcterms:modified>
</cp:coreProperties>
</file>