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6" r:id="rId4"/>
    <p:sldId id="281" r:id="rId5"/>
    <p:sldId id="279" r:id="rId6"/>
    <p:sldId id="297" r:id="rId7"/>
    <p:sldId id="296" r:id="rId8"/>
    <p:sldId id="298" r:id="rId9"/>
    <p:sldId id="307" r:id="rId10"/>
    <p:sldId id="262" r:id="rId11"/>
    <p:sldId id="299" r:id="rId12"/>
    <p:sldId id="300" r:id="rId13"/>
    <p:sldId id="274" r:id="rId14"/>
    <p:sldId id="275" r:id="rId15"/>
    <p:sldId id="276" r:id="rId16"/>
    <p:sldId id="273" r:id="rId17"/>
    <p:sldId id="295" r:id="rId18"/>
    <p:sldId id="301" r:id="rId19"/>
    <p:sldId id="302" r:id="rId20"/>
    <p:sldId id="303" r:id="rId21"/>
    <p:sldId id="308" r:id="rId22"/>
    <p:sldId id="305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0C1F3-B54D-44A9-A49D-F7B1CA49334C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94B3E-7C31-4A0A-A36A-10AB0DA03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C7B6-7419-44C5-AFD1-0FE349FF9DCF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7B683-D161-4B69-854D-EDB5F4B7E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5648" y="472514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3 курса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ФВМиЗ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группы В-312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9144000" cy="857256"/>
          </a:xfrm>
          <a:ln w="15875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1524000" indent="-1433513"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Никитина Анна Петровна</a:t>
            </a:r>
          </a:p>
          <a:p>
            <a:pPr marL="1524000" indent="-1433513" algn="just">
              <a:spcBef>
                <a:spcPts val="0"/>
              </a:spcBef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Ассистент кафедры эпизоотологии, паразитологии и ветеринарно-санитарной экспертизы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24000" algn="just">
              <a:spcBef>
                <a:spcPts val="0"/>
              </a:spcBef>
            </a:pPr>
            <a:endParaRPr lang="ru-RU" sz="1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918648" cy="21876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Тромбоз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Классификация</a:t>
            </a:r>
            <a:endParaRPr lang="ru-RU" sz="3200" b="1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132856"/>
            <a:ext cx="84249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По внешнему виду и микроскопическому строению различают: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Красные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Белые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Смешанные</a:t>
            </a:r>
            <a:endParaRPr lang="ru-RU" sz="36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Классификация</a:t>
            </a:r>
            <a:endParaRPr lang="ru-RU" sz="3200" b="1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132856"/>
            <a:ext cx="84249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По внешнему виду и микроскопическому строению различают: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Красные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Белые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Смешанные</a:t>
            </a:r>
            <a:endParaRPr lang="ru-RU" sz="36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008112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Классификация</a:t>
            </a:r>
            <a:endParaRPr lang="ru-RU" sz="3200" b="1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132856"/>
            <a:ext cx="842493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sz="3600" dirty="0" smtClean="0">
                <a:latin typeface="Arial Black" pitchFamily="34" charset="0"/>
              </a:rPr>
              <a:t>По внешнему виду и микроскопическому строению различают: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Красные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Белые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latin typeface="Arial Black" pitchFamily="34" charset="0"/>
              </a:rPr>
              <a:t> Смешанные</a:t>
            </a:r>
            <a:endParaRPr lang="ru-RU" sz="36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1691680" y="1196752"/>
            <a:ext cx="5857875" cy="928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268760"/>
            <a:ext cx="81369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тромб.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 быстром образовании он состоит главным образом из сети фибрина, эритроцитов и имеет красный цвет.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Красные тромбы напоминают посмертные свертки крови, заполняют они весь просвет сосуда.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5" name="Picture 3" descr="ÐÐ°ÑÑÐ¸Ð½ÐºÐ¸ Ð¿Ð¾ Ð·Ð°Ð¿ÑÐ¾ÑÑ Ð±ÐµÐ»ÑÐµ ÑÑÐ¾Ð¼Ð±Ñ"/>
          <p:cNvPicPr>
            <a:picLocks noChangeAspect="1" noChangeArrowheads="1"/>
          </p:cNvPicPr>
          <p:nvPr/>
        </p:nvPicPr>
        <p:blipFill>
          <a:blip r:embed="rId5" cstate="print"/>
          <a:srcRect t="8839"/>
          <a:stretch>
            <a:fillRect/>
          </a:stretch>
        </p:blipFill>
        <p:spPr bwMode="auto">
          <a:xfrm>
            <a:off x="1547664" y="2924944"/>
            <a:ext cx="6192688" cy="3659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1691680" y="1196752"/>
            <a:ext cx="5857875" cy="785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24944"/>
            <a:ext cx="5832648" cy="3493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1520" y="1196752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Белый тромб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Тромб образуется очень медленно, в его состав входят преимущественно фибрин, лейкоциты, кровяные пластинки и он имеет белый цвет.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Белые тромбы – плотной консистенции, на поверхности неровные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ÐÐ°ÑÑÐ¸Ð½ÐºÐ¸ Ð¿Ð¾ Ð·Ð°Ð¿ÑÐ¾ÑÑ Ð±ÐµÐ»ÑÐµ ÑÑÐ¾Ð¼Ð±Ñ"/>
          <p:cNvPicPr>
            <a:picLocks noChangeAspect="1" noChangeArrowheads="1"/>
          </p:cNvPicPr>
          <p:nvPr/>
        </p:nvPicPr>
        <p:blipFill>
          <a:blip r:embed="rId5" cstate="print"/>
          <a:srcRect b="7601"/>
          <a:stretch>
            <a:fillRect/>
          </a:stretch>
        </p:blipFill>
        <p:spPr bwMode="auto">
          <a:xfrm>
            <a:off x="1547664" y="2132856"/>
            <a:ext cx="6336704" cy="4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1340768"/>
            <a:ext cx="8568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Смешанный тромб.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Тромб с чередованием белых и красных участков.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611560" y="105273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Times New Roman" pitchFamily="18" charset="0"/>
              </a:rPr>
              <a:t>Классификация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060848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 Black" pitchFamily="34" charset="0"/>
              </a:rPr>
              <a:t>По отношению тромбов к сосудистой стенке различают: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latin typeface="Arial Black" pitchFamily="34" charset="0"/>
              </a:rPr>
              <a:t> Пристеночные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600" dirty="0" smtClean="0">
                <a:latin typeface="Arial Black" pitchFamily="34" charset="0"/>
              </a:rPr>
              <a:t> Закупоривающие</a:t>
            </a:r>
            <a:r>
              <a:rPr lang="ru-RU" sz="4000" dirty="0" smtClean="0">
                <a:latin typeface="Arial Black" pitchFamily="34" charset="0"/>
              </a:rPr>
              <a:t>.</a:t>
            </a:r>
            <a:endParaRPr lang="ru-RU" sz="4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95536" y="1268760"/>
            <a:ext cx="82809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Пристеночные тромбы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развиваются в крупных сосудах при относительно быстром токе крови и в полостях сердца. Локализуются они на поврежденных участках эндотелия, состоят из тромбоцитов, лейкоцитов и фибрина, на эндокарде они имеют вид небольших пристеночных наложений, а на клапанах сердца – вид массивных отложений фибрина.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Закупоривающие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тромбы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образуются преимущественно в более мелких сосудах, обычно из пристеночных тромбов путем наращивания.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55679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Тромб у </a:t>
            </a:r>
            <a:r>
              <a:rPr lang="ru-RU" sz="2000" dirty="0" err="1" smtClean="0">
                <a:latin typeface="Arial Black" pitchFamily="34" charset="0"/>
              </a:rPr>
              <a:t>бифуркаци</a:t>
            </a:r>
            <a:r>
              <a:rPr lang="ru-RU" sz="2000" dirty="0" smtClean="0">
                <a:latin typeface="Arial Black" pitchFamily="34" charset="0"/>
              </a:rPr>
              <a:t> аорты, на поверхности </a:t>
            </a:r>
            <a:r>
              <a:rPr lang="ru-RU" sz="2000" dirty="0" err="1" smtClean="0">
                <a:latin typeface="Arial Black" pitchFamily="34" charset="0"/>
              </a:rPr>
              <a:t>атероматозной</a:t>
            </a:r>
            <a:r>
              <a:rPr lang="ru-RU" sz="2000" dirty="0" smtClean="0">
                <a:latin typeface="Arial Black" pitchFamily="34" charset="0"/>
              </a:rPr>
              <a:t> язвы, </a:t>
            </a:r>
            <a:r>
              <a:rPr lang="ru-RU" sz="2000" dirty="0" err="1" smtClean="0">
                <a:latin typeface="Arial Black" pitchFamily="34" charset="0"/>
              </a:rPr>
              <a:t>обтурирующий</a:t>
            </a:r>
            <a:r>
              <a:rPr lang="ru-RU" sz="2000" dirty="0" smtClean="0">
                <a:latin typeface="Arial Black" pitchFamily="34" charset="0"/>
              </a:rPr>
              <a:t> просвет левой подвздошной артерии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s://slide-share.ru/image/5862099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3240360" cy="4896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687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Тромбы на поверхности створок аортального клапана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0962" name="Picture 2" descr="https://slide-share.ru/image/58621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060848"/>
            <a:ext cx="7416824" cy="4422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196752"/>
            <a:ext cx="84249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Тромбоз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новолат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hrоmbōsis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 - свёртывание от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др.-греч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Arial Black" pitchFamily="34" charset="0"/>
              </a:rPr>
              <a:t>tρόμβος </a:t>
            </a:r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-сгусток) - прижизненное свертывание крови в кровеносных сосудах или полостях сердца.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1412776"/>
            <a:ext cx="599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Тромб в ушке левого предсердия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5058" name="Picture 2" descr="https://slide-share.ru/image/586210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204864"/>
            <a:ext cx="7672750" cy="3910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268760"/>
            <a:ext cx="2654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Тромб в </a:t>
            </a:r>
            <a:r>
              <a:rPr lang="ru-RU" sz="2400" dirty="0" smtClean="0">
                <a:latin typeface="Arial Black" pitchFamily="34" charset="0"/>
              </a:rPr>
              <a:t>аорте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ÐÐ°ÑÑÐ¸Ð½ÐºÐ¸ Ð¿Ð¾ Ð·Ð°Ð¿ÑÐ¾ÑÑ ÑÑÐ¾Ð¼Ð±Ð¾Ð· Ð¶Ð¸Ð²Ð¾ÑÐ½ÑÑ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772816"/>
            <a:ext cx="7128792" cy="47458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1628800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 Организация тромба, прорастание его соединительной тканью. Обычно уже через 3-4 дня тромб прочно фиксируется к стенке сосуда и начинает подвергаться организации. В организующийся тромб вместе с соединительной тканью врастают молодые сосуды.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 Иногда под влиянием протеолитических ферментов происходят разжижение и рассасывание тромботических масс.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Заголовок 16"/>
          <p:cNvSpPr txBox="1">
            <a:spLocks/>
          </p:cNvSpPr>
          <p:nvPr/>
        </p:nvSpPr>
        <p:spPr>
          <a:xfrm>
            <a:off x="611560" y="105273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+mj-ea"/>
                <a:cs typeface="Times New Roman" pitchFamily="18" charset="0"/>
              </a:rPr>
              <a:t>Исходы тромбоза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438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132856"/>
            <a:ext cx="828092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Спасибо за внимание!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ÐÐ°ÑÑÐ¸Ð½ÐºÐ¸ Ð¿Ð¾ Ð·Ð°Ð¿ÑÐ¾ÑÑ ÑÐµÑÐ´Ñ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878497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ÐÐ°ÑÑÐ¸Ð½ÐºÐ¸ Ð¿Ð¾ Ð·Ð°Ð¿ÑÐ¾ÑÑ Ð·Ð°ÐºÑÐ¿Ð¾ÑÐ¸Ð²Ð°ÑÑÐ¸Ð¹ ÑÑÐ¾Ð¼Ð±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7704856" cy="35718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 Black" pitchFamily="34" charset="0"/>
              </a:rPr>
              <a:t>Образовавшиеся сгустки –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тромбы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- нарушают кровообращение.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Тромб</a:t>
            </a:r>
            <a:r>
              <a:rPr lang="ru-RU" sz="2800" dirty="0" smtClean="0">
                <a:latin typeface="Arial Black" pitchFamily="34" charset="0"/>
              </a:rPr>
              <a:t> состоит из свернувшегося фибрина кровяной плазмы, кровяных пластинок (тромбоцитов), эритроцитов, лейкоцитов.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1268760"/>
            <a:ext cx="8715404" cy="5286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Этиология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застойные гиперемии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Black" pitchFamily="34" charset="0"/>
              </a:rPr>
              <a:t> варикозные расширения вен и аневризмы артерий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Black" pitchFamily="34" charset="0"/>
              </a:rPr>
              <a:t> замедление тока крови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Black" pitchFamily="34" charset="0"/>
              </a:rPr>
              <a:t> повышение свертываемости крови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Black" pitchFamily="34" charset="0"/>
              </a:rPr>
              <a:t> нарушение взаимодействия свертывающей и </a:t>
            </a:r>
            <a:r>
              <a:rPr lang="ru-RU" sz="2000" dirty="0" err="1" smtClean="0">
                <a:latin typeface="Arial Black" pitchFamily="34" charset="0"/>
              </a:rPr>
              <a:t>антисвертывающей</a:t>
            </a:r>
            <a:r>
              <a:rPr lang="ru-RU" sz="2000" dirty="0" smtClean="0">
                <a:latin typeface="Arial Black" pitchFamily="34" charset="0"/>
              </a:rPr>
              <a:t> систем 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Arial Black" pitchFamily="34" charset="0"/>
              </a:rPr>
              <a:t> денатурация и преципитация белков плазмы под влиянием ферментов, токсинов и антигенов и вследствие агглютинации эритроцитов при стазах (гиалиновые тромбы).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196752"/>
            <a:ext cx="856895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Патогенез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1-я - стадия агглютинации тромбоцитов (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сосудисто-тромбоцитарная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). </a:t>
            </a:r>
            <a:r>
              <a:rPr lang="ru-RU" sz="2000" dirty="0" smtClean="0">
                <a:latin typeface="Arial Black" pitchFamily="34" charset="0"/>
              </a:rPr>
              <a:t>Адгезия тромбоцитов к обнаженному коллагену в месте повреждения эндотелиальной выстилки. Склеивание тромбоцитов (</a:t>
            </a:r>
            <a:r>
              <a:rPr lang="ru-RU" sz="2000" dirty="0" err="1" smtClean="0">
                <a:latin typeface="Arial Black" pitchFamily="34" charset="0"/>
              </a:rPr>
              <a:t>конглютинация</a:t>
            </a:r>
            <a:r>
              <a:rPr lang="ru-RU" sz="2000" dirty="0" smtClean="0">
                <a:latin typeface="Arial Black" pitchFamily="34" charset="0"/>
              </a:rPr>
              <a:t>).</a:t>
            </a:r>
          </a:p>
          <a:p>
            <a:pPr lvl="0" algn="just">
              <a:spcBef>
                <a:spcPct val="20000"/>
              </a:spcBef>
              <a:spcAft>
                <a:spcPts val="1200"/>
              </a:spcAft>
              <a:defRPr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3314" name="Picture 2" descr="https://slide-share.ru/image/5862090.jpeg"/>
          <p:cNvPicPr>
            <a:picLocks noChangeAspect="1" noChangeArrowheads="1"/>
          </p:cNvPicPr>
          <p:nvPr/>
        </p:nvPicPr>
        <p:blipFill>
          <a:blip r:embed="rId5" cstate="print"/>
          <a:srcRect t="9256"/>
          <a:stretch>
            <a:fillRect/>
          </a:stretch>
        </p:blipFill>
        <p:spPr bwMode="auto">
          <a:xfrm>
            <a:off x="395535" y="3356992"/>
            <a:ext cx="3921811" cy="3183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https://slide-share.ru/image/5862091.jpeg"/>
          <p:cNvPicPr>
            <a:picLocks noChangeAspect="1" noChangeArrowheads="1"/>
          </p:cNvPicPr>
          <p:nvPr/>
        </p:nvPicPr>
        <p:blipFill>
          <a:blip r:embed="rId6" cstate="print"/>
          <a:srcRect t="4651"/>
          <a:stretch>
            <a:fillRect/>
          </a:stretch>
        </p:blipFill>
        <p:spPr bwMode="auto">
          <a:xfrm>
            <a:off x="4716016" y="3356992"/>
            <a:ext cx="3927070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lide-share.ru/image/586209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03849" y="1772815"/>
            <a:ext cx="3024336" cy="6768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31103" t="-3457" b="59373"/>
          <a:stretch>
            <a:fillRect/>
          </a:stretch>
        </p:blipFill>
        <p:spPr bwMode="auto">
          <a:xfrm>
            <a:off x="4139952" y="6525344"/>
            <a:ext cx="5004048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196752"/>
            <a:ext cx="856895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Патогенез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2-я - стадия коагуляции фибриногена (плазменная). </a:t>
            </a:r>
            <a:r>
              <a:rPr lang="ru-RU" sz="2000" dirty="0" smtClean="0">
                <a:latin typeface="Arial Black" pitchFamily="34" charset="0"/>
              </a:rPr>
              <a:t>Трансформация фибриногена в нити фибрина, образующие рыхлый сверток и в нем (как в сети) задерживаются форменные элементы и компоненты плазмы крови с развитием последующих стадий. </a:t>
            </a:r>
          </a:p>
          <a:p>
            <a:pPr lvl="0" algn="just">
              <a:defRPr/>
            </a:pP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196752"/>
            <a:ext cx="856895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Патогенез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3-я - стадия агглютинации эритроцитов. </a:t>
            </a:r>
            <a:r>
              <a:rPr lang="ru-RU" sz="2000" dirty="0" smtClean="0">
                <a:latin typeface="Arial Black" pitchFamily="34" charset="0"/>
              </a:rPr>
              <a:t>Склеивание эритроцитов при медленном кровотоке.</a:t>
            </a:r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6866" name="Picture 2" descr="https://slide-share.ru/image/5862094.jpeg"/>
          <p:cNvPicPr>
            <a:picLocks noChangeAspect="1" noChangeArrowheads="1"/>
          </p:cNvPicPr>
          <p:nvPr/>
        </p:nvPicPr>
        <p:blipFill>
          <a:blip r:embed="rId5" cstate="print"/>
          <a:srcRect t="14915"/>
          <a:stretch>
            <a:fillRect/>
          </a:stretch>
        </p:blipFill>
        <p:spPr bwMode="auto">
          <a:xfrm>
            <a:off x="1403648" y="2780928"/>
            <a:ext cx="5275128" cy="3717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196752"/>
            <a:ext cx="856895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Патогенез</a:t>
            </a:r>
          </a:p>
          <a:p>
            <a:pPr lvl="0" indent="450000" algn="just">
              <a:spcAft>
                <a:spcPts val="240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4-я - стадия преципитации плазменных белков.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В результате ретракции из образовавшегося сгустка отжимается жидкость       белки плазмы и белки из распавшихся форменных элементов крови подвергаются преципитации            сверток уплотняется                      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превра</a:t>
            </a:r>
            <a:r>
              <a:rPr lang="ru-RU" sz="2000" dirty="0" err="1" smtClean="0">
                <a:latin typeface="Arial Black" pitchFamily="34" charset="0"/>
              </a:rPr>
              <a:t>превращается</a:t>
            </a:r>
            <a:r>
              <a:rPr lang="ru-RU" sz="2000" dirty="0" smtClean="0">
                <a:latin typeface="Arial Black" pitchFamily="34" charset="0"/>
              </a:rPr>
              <a:t> в тромб, закрывающий дефект стенки сосуда или сердца, но может закрыть и весь просвет сосуда, прекратив тем самым кровоток.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3928" y="2708920"/>
            <a:ext cx="720080" cy="144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788024" y="3356992"/>
            <a:ext cx="720080" cy="144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7544" y="3645024"/>
            <a:ext cx="720080" cy="144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85728"/>
            <a:ext cx="571472" cy="57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196" r="3760" b="2039"/>
          <a:stretch>
            <a:fillRect/>
          </a:stretch>
        </p:blipFill>
        <p:spPr bwMode="auto">
          <a:xfrm>
            <a:off x="0" y="928670"/>
            <a:ext cx="9144000" cy="1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42852"/>
            <a:ext cx="828677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профессионального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«Чувашская государственная сельскохозяйственная академия»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-325" b="59373"/>
          <a:stretch>
            <a:fillRect/>
          </a:stretch>
        </p:blipFill>
        <p:spPr bwMode="auto">
          <a:xfrm>
            <a:off x="1857356" y="6551431"/>
            <a:ext cx="7286644" cy="3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286776" y="6524646"/>
            <a:ext cx="781561" cy="25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ЧГСХА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23528" y="1196752"/>
            <a:ext cx="8568952" cy="5661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24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itchFamily="18" charset="0"/>
              </a:rPr>
              <a:t>Патогенез</a:t>
            </a:r>
          </a:p>
          <a:p>
            <a:pPr lvl="0" indent="450000" algn="just">
              <a:defRPr/>
            </a:pPr>
            <a:r>
              <a:rPr lang="ru-RU" sz="2000" dirty="0" smtClean="0">
                <a:latin typeface="Arial Black" pitchFamily="34" charset="0"/>
              </a:rPr>
              <a:t>При большой скорости движения крови осевшие тромбоциты, их остатки и фибрин смываются и уносятся движущейся кровью. В венах тромбы развиваются в 5 раз чаще, чем в артериях.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 t="23581" r="462" b="14680"/>
          <a:stretch>
            <a:fillRect/>
          </a:stretch>
        </p:blipFill>
        <p:spPr bwMode="auto">
          <a:xfrm>
            <a:off x="899592" y="3356992"/>
            <a:ext cx="7584777" cy="3240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922</Words>
  <Application>Microsoft Office PowerPoint</Application>
  <PresentationFormat>Экран (4:3)</PresentationFormat>
  <Paragraphs>134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Тромбоз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Классификация</vt:lpstr>
      <vt:lpstr>Классификация</vt:lpstr>
      <vt:lpstr>Классификация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ЧСХА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Пользователь Windows</cp:lastModifiedBy>
  <cp:revision>190</cp:revision>
  <dcterms:created xsi:type="dcterms:W3CDTF">2015-04-14T09:50:55Z</dcterms:created>
  <dcterms:modified xsi:type="dcterms:W3CDTF">2019-05-21T21:10:18Z</dcterms:modified>
</cp:coreProperties>
</file>