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62" r:id="rId4"/>
    <p:sldId id="258" r:id="rId5"/>
    <p:sldId id="287" r:id="rId6"/>
    <p:sldId id="266" r:id="rId7"/>
    <p:sldId id="286" r:id="rId8"/>
    <p:sldId id="260" r:id="rId9"/>
    <p:sldId id="285" r:id="rId10"/>
    <p:sldId id="261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84" r:id="rId19"/>
    <p:sldId id="281" r:id="rId20"/>
    <p:sldId id="282" r:id="rId21"/>
    <p:sldId id="283" r:id="rId22"/>
    <p:sldId id="288" r:id="rId23"/>
    <p:sldId id="289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66" d="100"/>
          <a:sy n="66" d="100"/>
        </p:scale>
        <p:origin x="-147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9625C-340D-46B6-8E8E-1E502445224A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DB22A-DB4B-4B26-9B20-1A04484CA1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7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114735-079F-45AA-8FEF-D26CACB574BD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7230DA-9CCD-4958-A2A5-B1DD93987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933056"/>
            <a:ext cx="3632448" cy="2088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8691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78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768" y="-13921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7200" y="1700808"/>
            <a:ext cx="78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Невская битва</a:t>
            </a:r>
          </a:p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Ледовое побоище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601308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студентка Кирюшкина Ульяна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6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268761"/>
            <a:ext cx="8064896" cy="5184576"/>
          </a:xfrm>
        </p:spPr>
        <p:txBody>
          <a:bodyPr>
            <a:normAutofit/>
          </a:bodyPr>
          <a:lstStyle/>
          <a:p>
            <a:pPr fontAlgn="base"/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627926" cy="2665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6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93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0"/>
            <a:ext cx="91085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96552" y="2564904"/>
            <a:ext cx="9916503" cy="105425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Ледовое побоище 5 апреля 1242год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96552" y="404664"/>
            <a:ext cx="9540552" cy="6453336"/>
          </a:xfrm>
        </p:spPr>
        <p:txBody>
          <a:bodyPr/>
          <a:lstStyle/>
          <a:p>
            <a:pPr algn="ctr"/>
            <a:r>
              <a:rPr lang="ru-RU" b="1" dirty="0" smtClean="0"/>
              <a:t>Однако опасность сохранялась . В том же, 1240г. Ливонские рыцари овладели важной псковской крепостью Изборском, а затем с помощью измены посадника захватили Псков.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8208912" cy="4363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53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616624"/>
          </a:xfrm>
        </p:spPr>
        <p:txBody>
          <a:bodyPr/>
          <a:lstStyle/>
          <a:p>
            <a:r>
              <a:rPr lang="ru-RU" b="1" dirty="0" smtClean="0"/>
              <a:t>Взяв Псков, войска Ордена вторглись в новгородские владения , построили крепость на месте новгородского укрепления Копорье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8491" y="188640"/>
            <a:ext cx="7411902" cy="3815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" y="1628800"/>
            <a:ext cx="6207343" cy="319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78321"/>
            <a:ext cx="4791410" cy="276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6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7674" y="0"/>
            <a:ext cx="8121224" cy="5865514"/>
          </a:xfrm>
        </p:spPr>
        <p:txBody>
          <a:bodyPr/>
          <a:lstStyle/>
          <a:p>
            <a:r>
              <a:rPr lang="ru-RU" b="1" dirty="0" smtClean="0"/>
              <a:t>5 апреля 1242г. Состоялось знаменитое Ледовое побоище. Рыцари, по своему обыкновению, построились узким и глубоким клином-*свиньей*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8491" y="0"/>
            <a:ext cx="499134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568952" cy="55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4625"/>
            <a:ext cx="8928992" cy="2448271"/>
          </a:xfrm>
        </p:spPr>
        <p:txBody>
          <a:bodyPr/>
          <a:lstStyle/>
          <a:p>
            <a:r>
              <a:rPr lang="ru-RU" b="1" dirty="0"/>
              <a:t>Пехота, состоявшая из зависимых эстов, двигалась внутри конной пехоты Предполагая , что крестоносцы постараются ударить в центр русской позиции , Александр Невский расположил в середине своего войска новгородских пеших ратников, защищенных тяжелыми дощатыми доспехами , а на флангах- конную дружину.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208912" cy="452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96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16633"/>
            <a:ext cx="8121224" cy="6009530"/>
          </a:xfrm>
        </p:spPr>
        <p:txBody>
          <a:bodyPr/>
          <a:lstStyle/>
          <a:p>
            <a:r>
              <a:rPr lang="ru-RU" b="1" dirty="0" err="1" smtClean="0"/>
              <a:t>Ливонцы</a:t>
            </a:r>
            <a:r>
              <a:rPr lang="ru-RU" b="1" dirty="0" smtClean="0"/>
              <a:t> потеснили стоявшую в центре пехоту , но в результате оказались окружены русской конницей. Ее флангового удара войска Ордена не выдержали и обратились в бегство.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Ледов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407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1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964487" cy="3096343"/>
          </a:xfrm>
        </p:spPr>
        <p:txBody>
          <a:bodyPr/>
          <a:lstStyle/>
          <a:p>
            <a:r>
              <a:rPr lang="ru-RU" sz="2800" b="1" dirty="0" smtClean="0"/>
              <a:t>А</a:t>
            </a:r>
            <a:r>
              <a:rPr lang="ru-RU" b="1" dirty="0" smtClean="0"/>
              <a:t>прельский лед трескался и проваливался под тяжестью закованных в латы </a:t>
            </a:r>
            <a:r>
              <a:rPr lang="ru-RU" b="1" dirty="0" err="1" smtClean="0"/>
              <a:t>всаднитков.Многоие</a:t>
            </a:r>
            <a:r>
              <a:rPr lang="ru-RU" b="1" dirty="0" smtClean="0"/>
              <a:t> воины Ордена </a:t>
            </a:r>
            <a:r>
              <a:rPr lang="ru-RU" b="1" dirty="0" err="1" smtClean="0"/>
              <a:t>утонули,другие</a:t>
            </a:r>
            <a:r>
              <a:rPr lang="ru-RU" b="1" dirty="0" smtClean="0"/>
              <a:t> оказались в </a:t>
            </a:r>
            <a:r>
              <a:rPr lang="ru-RU" b="1" dirty="0" err="1" smtClean="0"/>
              <a:t>плену.Новгородская</a:t>
            </a:r>
            <a:r>
              <a:rPr lang="ru-RU" b="1" dirty="0" smtClean="0"/>
              <a:t> летопись сообщалась , что погибло «чуди без числа ,а немцев 400, а 50 руками </a:t>
            </a:r>
            <a:r>
              <a:rPr lang="ru-RU" b="1" dirty="0" err="1" smtClean="0"/>
              <a:t>яша</a:t>
            </a:r>
            <a:r>
              <a:rPr lang="ru-RU" b="1" dirty="0" smtClean="0"/>
              <a:t> (взято в плен)». В самых крупных битвах средневековья погибло , как правило , не более несколько десятков рыцарей.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ataille_peipus_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874846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92397" cy="622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756263" cy="1054250"/>
          </a:xfrm>
        </p:spPr>
        <p:txBody>
          <a:bodyPr/>
          <a:lstStyle/>
          <a:p>
            <a:r>
              <a:rPr lang="ru-RU" sz="4000" b="1" dirty="0" smtClean="0"/>
              <a:t>Вооружение войн</a:t>
            </a:r>
            <a:endParaRPr lang="ru-RU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4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223073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16824" cy="792088"/>
          </a:xfrm>
        </p:spPr>
        <p:txBody>
          <a:bodyPr/>
          <a:lstStyle/>
          <a:p>
            <a:r>
              <a:rPr lang="ru-RU" sz="4400" dirty="0" smtClean="0"/>
              <a:t>«Кто с мечом к нам придет ,от меча и погибнет»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3060891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Памятник Александру Невскому</a:t>
            </a:r>
          </a:p>
          <a:p>
            <a:pPr algn="ctr"/>
            <a:r>
              <a:rPr lang="ru-RU" sz="3600" b="1" dirty="0" smtClean="0"/>
              <a:t> в Санкт-Петербурге</a:t>
            </a:r>
            <a:endParaRPr lang="ru-RU" sz="36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59" y="-73180"/>
            <a:ext cx="9263859" cy="693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0892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Gothic Std B" pitchFamily="34" charset="-128"/>
              </a:rPr>
              <a:t>Невская битва 23 июля 1240 год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1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71" y="692696"/>
            <a:ext cx="5159759" cy="568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92080" y="2492896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Памятник Александру Невскому в Великом Новгороде</a:t>
            </a:r>
            <a:endParaRPr lang="ru-RU" sz="32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k-dhwRMJ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834279" cy="5976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2348880"/>
            <a:ext cx="3923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Памятник дружине Александру Невскому в Пскове </a:t>
            </a:r>
            <a:endParaRPr lang="ru-RU" sz="36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" y="548678"/>
            <a:ext cx="5760640" cy="58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26126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Памятник во Владимире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24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829553" cy="56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0187" y="1062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Памятник в Курске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186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764704"/>
            <a:ext cx="8388424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1)В каком году произошла Невская битва</a:t>
            </a:r>
            <a:r>
              <a:rPr lang="en-US" b="1" dirty="0" smtClean="0"/>
              <a:t>?</a:t>
            </a:r>
          </a:p>
          <a:p>
            <a:pPr algn="ctr"/>
            <a:r>
              <a:rPr lang="en-US" dirty="0" smtClean="0"/>
              <a:t>1240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1241год</a:t>
            </a:r>
          </a:p>
          <a:p>
            <a:pPr algn="ctr"/>
            <a:r>
              <a:rPr lang="ru-RU" dirty="0" smtClean="0"/>
              <a:t>1242год</a:t>
            </a:r>
          </a:p>
          <a:p>
            <a:pPr algn="ctr"/>
            <a:endParaRPr lang="ru-RU" dirty="0" smtClean="0"/>
          </a:p>
          <a:p>
            <a:r>
              <a:rPr lang="ru-RU" b="1" dirty="0" smtClean="0"/>
              <a:t>2)Имя </a:t>
            </a:r>
            <a:r>
              <a:rPr lang="ru-RU" b="1" dirty="0" err="1" smtClean="0"/>
              <a:t>новгородского,князя</a:t>
            </a:r>
            <a:r>
              <a:rPr lang="ru-RU" b="1" dirty="0" smtClean="0"/>
              <a:t> победившего шведов</a:t>
            </a:r>
            <a:r>
              <a:rPr lang="en-US" b="1" dirty="0" smtClean="0"/>
              <a:t>?</a:t>
            </a:r>
            <a:endParaRPr lang="ru-RU" b="1" dirty="0" smtClean="0"/>
          </a:p>
          <a:p>
            <a:pPr algn="ctr"/>
            <a:r>
              <a:rPr lang="ru-RU" dirty="0" smtClean="0"/>
              <a:t>Владимир </a:t>
            </a:r>
          </a:p>
          <a:p>
            <a:pPr algn="ctr"/>
            <a:r>
              <a:rPr lang="ru-RU" dirty="0" smtClean="0"/>
              <a:t>Ярослав</a:t>
            </a:r>
          </a:p>
          <a:p>
            <a:pPr algn="ctr"/>
            <a:r>
              <a:rPr lang="ru-RU" dirty="0" smtClean="0"/>
              <a:t>Александр</a:t>
            </a:r>
          </a:p>
          <a:p>
            <a:pPr algn="ctr"/>
            <a:endParaRPr lang="ru-RU" dirty="0" smtClean="0"/>
          </a:p>
          <a:p>
            <a:r>
              <a:rPr lang="ru-RU" b="1" dirty="0" smtClean="0"/>
              <a:t>3) На какой реке произошла битва</a:t>
            </a:r>
            <a:r>
              <a:rPr lang="en-US" b="1" dirty="0" smtClean="0"/>
              <a:t>?</a:t>
            </a:r>
          </a:p>
          <a:p>
            <a:pPr algn="ctr"/>
            <a:r>
              <a:rPr lang="ru-RU" dirty="0" smtClean="0"/>
              <a:t>Днепр</a:t>
            </a:r>
          </a:p>
          <a:p>
            <a:pPr algn="ctr"/>
            <a:r>
              <a:rPr lang="ru-RU" dirty="0" smtClean="0"/>
              <a:t>Угра</a:t>
            </a:r>
          </a:p>
          <a:p>
            <a:pPr algn="ctr"/>
            <a:r>
              <a:rPr lang="ru-RU" dirty="0" smtClean="0"/>
              <a:t>Нева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756263" cy="1054250"/>
          </a:xfrm>
        </p:spPr>
        <p:txBody>
          <a:bodyPr/>
          <a:lstStyle/>
          <a:p>
            <a:r>
              <a:rPr lang="ru-RU" dirty="0" smtClean="0"/>
              <a:t>Тест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8640"/>
            <a:ext cx="7920879" cy="593752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4) С кем была битва на реке</a:t>
            </a:r>
            <a:r>
              <a:rPr lang="en-US" b="1" dirty="0" smtClean="0"/>
              <a:t>?</a:t>
            </a:r>
            <a:endParaRPr lang="ru-RU" b="1" dirty="0" smtClean="0"/>
          </a:p>
          <a:p>
            <a:pPr algn="ctr"/>
            <a:r>
              <a:rPr lang="ru-RU" dirty="0" smtClean="0"/>
              <a:t>Монголами </a:t>
            </a:r>
          </a:p>
          <a:p>
            <a:pPr algn="ctr"/>
            <a:r>
              <a:rPr lang="ru-RU" dirty="0" smtClean="0"/>
              <a:t>Шведами</a:t>
            </a:r>
          </a:p>
          <a:p>
            <a:pPr algn="ctr"/>
            <a:endParaRPr lang="ru-RU" dirty="0" smtClean="0"/>
          </a:p>
          <a:p>
            <a:r>
              <a:rPr lang="ru-RU" b="1" dirty="0" smtClean="0"/>
              <a:t>5)Кто одержал победу</a:t>
            </a:r>
            <a:r>
              <a:rPr lang="en-US" b="1" dirty="0" smtClean="0"/>
              <a:t>?</a:t>
            </a:r>
          </a:p>
          <a:p>
            <a:pPr algn="ctr"/>
            <a:r>
              <a:rPr lang="ru-RU" dirty="0" smtClean="0"/>
              <a:t>Русские</a:t>
            </a:r>
          </a:p>
          <a:p>
            <a:pPr algn="ctr"/>
            <a:r>
              <a:rPr lang="ru-RU" dirty="0" smtClean="0"/>
              <a:t>Шведы</a:t>
            </a:r>
          </a:p>
          <a:p>
            <a:pPr algn="ctr"/>
            <a:r>
              <a:rPr lang="ru-RU" dirty="0" smtClean="0"/>
              <a:t>Монголы</a:t>
            </a:r>
          </a:p>
          <a:p>
            <a:pPr algn="ctr"/>
            <a:endParaRPr lang="ru-RU" dirty="0" smtClean="0"/>
          </a:p>
          <a:p>
            <a:r>
              <a:rPr lang="ru-RU" b="1" dirty="0" smtClean="0"/>
              <a:t>6) Какое прозвище получил новгородский князь</a:t>
            </a:r>
            <a:r>
              <a:rPr lang="en-US" b="1" dirty="0" smtClean="0"/>
              <a:t>?</a:t>
            </a:r>
          </a:p>
          <a:p>
            <a:pPr algn="ctr"/>
            <a:r>
              <a:rPr lang="ru-RU" dirty="0" smtClean="0"/>
              <a:t>Мудрый </a:t>
            </a:r>
          </a:p>
          <a:p>
            <a:pPr algn="ctr"/>
            <a:r>
              <a:rPr lang="ru-RU" dirty="0" smtClean="0"/>
              <a:t>Вещий</a:t>
            </a:r>
          </a:p>
          <a:p>
            <a:pPr algn="ctr"/>
            <a:r>
              <a:rPr lang="ru-RU" dirty="0" smtClean="0"/>
              <a:t>Невский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8491" y="0"/>
            <a:ext cx="7051862" cy="57015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1" y="0"/>
            <a:ext cx="7833192" cy="6126163"/>
          </a:xfrm>
        </p:spPr>
        <p:txBody>
          <a:bodyPr/>
          <a:lstStyle/>
          <a:p>
            <a:r>
              <a:rPr lang="ru-RU" b="1" dirty="0" smtClean="0"/>
              <a:t>1) В каком году произошло Ледовое побоище</a:t>
            </a:r>
            <a:r>
              <a:rPr lang="en-US" b="1" dirty="0" smtClean="0"/>
              <a:t>?</a:t>
            </a:r>
            <a:endParaRPr lang="ru-RU" b="1" dirty="0" smtClean="0"/>
          </a:p>
          <a:p>
            <a:pPr algn="ctr"/>
            <a:r>
              <a:rPr lang="ru-RU" dirty="0" smtClean="0"/>
              <a:t>1240год</a:t>
            </a:r>
          </a:p>
          <a:p>
            <a:pPr algn="ctr"/>
            <a:r>
              <a:rPr lang="ru-RU" dirty="0" smtClean="0"/>
              <a:t>1241год</a:t>
            </a:r>
          </a:p>
          <a:p>
            <a:pPr algn="ctr"/>
            <a:r>
              <a:rPr lang="ru-RU" dirty="0" smtClean="0"/>
              <a:t>1242год</a:t>
            </a:r>
          </a:p>
          <a:p>
            <a:r>
              <a:rPr lang="ru-RU" b="1" dirty="0" smtClean="0"/>
              <a:t>2)Ледовое побоище произошло на озере</a:t>
            </a:r>
            <a:r>
              <a:rPr lang="en-US" b="1" dirty="0" smtClean="0"/>
              <a:t>?</a:t>
            </a:r>
          </a:p>
          <a:p>
            <a:pPr algn="ctr"/>
            <a:r>
              <a:rPr lang="ru-RU" dirty="0" err="1" smtClean="0"/>
              <a:t>Ладожнеское</a:t>
            </a:r>
            <a:endParaRPr lang="ru-RU" dirty="0" smtClean="0"/>
          </a:p>
          <a:p>
            <a:pPr algn="ctr"/>
            <a:r>
              <a:rPr lang="ru-RU" dirty="0" smtClean="0"/>
              <a:t>Онежское</a:t>
            </a:r>
          </a:p>
          <a:p>
            <a:pPr algn="ctr"/>
            <a:r>
              <a:rPr lang="ru-RU" dirty="0" smtClean="0"/>
              <a:t>Чудское</a:t>
            </a:r>
          </a:p>
          <a:p>
            <a:r>
              <a:rPr lang="ru-RU" b="1" dirty="0" smtClean="0"/>
              <a:t>3)В Ледовом побоище войска под руководством Александра Невского противостояли войскам</a:t>
            </a:r>
            <a:r>
              <a:rPr lang="en-US" b="1" dirty="0" smtClean="0"/>
              <a:t>?</a:t>
            </a:r>
          </a:p>
          <a:p>
            <a:pPr algn="ctr"/>
            <a:r>
              <a:rPr lang="ru-RU" dirty="0" smtClean="0"/>
              <a:t>Литвы</a:t>
            </a:r>
          </a:p>
          <a:p>
            <a:pPr algn="ctr"/>
            <a:r>
              <a:rPr lang="ru-RU" dirty="0" smtClean="0"/>
              <a:t>Швеции</a:t>
            </a:r>
          </a:p>
          <a:p>
            <a:pPr algn="ctr"/>
            <a:r>
              <a:rPr lang="ru-RU" dirty="0" smtClean="0"/>
              <a:t>Золотой Орды</a:t>
            </a:r>
          </a:p>
          <a:p>
            <a:pPr algn="ctr"/>
            <a:r>
              <a:rPr lang="ru-RU" dirty="0" smtClean="0"/>
              <a:t>Ливонского ордена</a:t>
            </a:r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8491" y="260648"/>
            <a:ext cx="7123870" cy="3095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755576" y="836712"/>
            <a:ext cx="7834313" cy="5589587"/>
          </a:xfrm>
        </p:spPr>
        <p:txBody>
          <a:bodyPr/>
          <a:lstStyle/>
          <a:p>
            <a:r>
              <a:rPr lang="ru-RU" b="1" dirty="0" smtClean="0"/>
              <a:t>4) Как построили свои войска немецкие рыцари</a:t>
            </a:r>
            <a:r>
              <a:rPr lang="en-US" b="1" dirty="0" smtClean="0"/>
              <a:t>?</a:t>
            </a:r>
            <a:endParaRPr lang="ru-RU" b="1" dirty="0" smtClean="0"/>
          </a:p>
          <a:p>
            <a:pPr algn="ctr"/>
            <a:r>
              <a:rPr lang="ru-RU" dirty="0" smtClean="0"/>
              <a:t>По прямой</a:t>
            </a:r>
          </a:p>
          <a:p>
            <a:pPr algn="ctr"/>
            <a:r>
              <a:rPr lang="ru-RU" dirty="0" smtClean="0"/>
              <a:t>Клином</a:t>
            </a:r>
          </a:p>
          <a:p>
            <a:pPr algn="ctr"/>
            <a:r>
              <a:rPr lang="ru-RU" dirty="0" smtClean="0"/>
              <a:t>Кругом</a:t>
            </a:r>
          </a:p>
          <a:p>
            <a:r>
              <a:rPr lang="ru-RU" b="1" dirty="0" smtClean="0"/>
              <a:t>5)Кому </a:t>
            </a:r>
            <a:r>
              <a:rPr lang="ru-RU" b="1" dirty="0" err="1" smtClean="0"/>
              <a:t>пренадлежат</a:t>
            </a:r>
            <a:r>
              <a:rPr lang="ru-RU" b="1" dirty="0" smtClean="0"/>
              <a:t> слова</a:t>
            </a:r>
            <a:r>
              <a:rPr lang="en-US" b="1" dirty="0" smtClean="0"/>
              <a:t>:</a:t>
            </a:r>
            <a:r>
              <a:rPr lang="ru-RU" b="1" dirty="0" smtClean="0"/>
              <a:t> «Кто с мечом к нам </a:t>
            </a:r>
            <a:r>
              <a:rPr lang="ru-RU" b="1" dirty="0" err="1" smtClean="0"/>
              <a:t>придет,от</a:t>
            </a:r>
            <a:r>
              <a:rPr lang="ru-RU" b="1" dirty="0" smtClean="0"/>
              <a:t> меча и погибнет»</a:t>
            </a:r>
          </a:p>
          <a:p>
            <a:pPr algn="ctr"/>
            <a:r>
              <a:rPr lang="ru-RU" dirty="0" smtClean="0"/>
              <a:t>Ярославу Мудрому</a:t>
            </a:r>
          </a:p>
          <a:p>
            <a:pPr algn="ctr"/>
            <a:r>
              <a:rPr lang="ru-RU" dirty="0" smtClean="0"/>
              <a:t>Александру Невскому</a:t>
            </a:r>
          </a:p>
          <a:p>
            <a:pPr algn="ctr"/>
            <a:r>
              <a:rPr lang="ru-RU" dirty="0" smtClean="0"/>
              <a:t>Юрию Долгорукому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4971"/>
            <a:ext cx="7920880" cy="5834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642771" y="548680"/>
            <a:ext cx="45719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8011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1240 году в устье Невы высадился шведский отряд во главе с одним из родственников короля , носившим титул ярла.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990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45237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300192" y="1268760"/>
            <a:ext cx="2227325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7290" y="260648"/>
            <a:ext cx="8926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Новгороде тогда княжил сын Ярослава Всеволодовича,19-летний князь Александр. Появление шведов ,  было для него неожиданностью . Во всяком случае в течении 1239г. Александр возводил укрепления  на реке </a:t>
            </a:r>
            <a:r>
              <a:rPr lang="ru-RU" sz="2000" b="1" dirty="0" err="1" smtClean="0"/>
              <a:t>Шелони</a:t>
            </a:r>
            <a:r>
              <a:rPr lang="ru-RU" sz="2000" b="1" dirty="0" smtClean="0"/>
              <a:t> южнее </a:t>
            </a:r>
            <a:r>
              <a:rPr lang="ru-RU" sz="2000" b="1" dirty="0" err="1" smtClean="0"/>
              <a:t>Новгорода,ожидая</a:t>
            </a:r>
            <a:r>
              <a:rPr lang="ru-RU" sz="2000" b="1" dirty="0" smtClean="0"/>
              <a:t> , нападения именно с этой стороны ,из Литвы. 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0499"/>
            <a:ext cx="576064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4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754713" cy="1910716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Командование армии взял на себя зять шведского короля - Биргер. Передвигаясь вглубь страны, его армия остановилась на левом берегу Невы, недалеко от устья Ижоры. Шведы были настолько уверены в своей победе, что, если верить некоторым источникам, отправили молодому князю Александру послание, в котором говорилось «Мы здесь и мы пленим тебя и твою землю».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>Что касается действий Александра, то он имел точные сведения о передвижении шведской армии, поскольку в Новгороде была хорошо налажена </a:t>
            </a:r>
            <a:r>
              <a:rPr lang="ru-RU" sz="2400" dirty="0" err="1">
                <a:solidFill>
                  <a:srgbClr val="000000"/>
                </a:solidFill>
              </a:rPr>
              <a:t>разведческая</a:t>
            </a:r>
            <a:r>
              <a:rPr lang="ru-RU" sz="2400" dirty="0">
                <a:solidFill>
                  <a:srgbClr val="000000"/>
                </a:solidFill>
              </a:rPr>
              <a:t> деятельность. Молодой князь решил использовать фактор внезапности, собрав городское ополчение и совершив стремительный марш к месту, где остановилась шведская армия. Во время передвижения войск к нему примыкали </a:t>
            </a:r>
            <a:r>
              <a:rPr lang="ru-RU" sz="2400" dirty="0" smtClean="0">
                <a:solidFill>
                  <a:srgbClr val="000000"/>
                </a:solidFill>
              </a:rPr>
              <a:t>все новые отряды.</a:t>
            </a: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1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260648"/>
            <a:ext cx="9145015" cy="2016224"/>
          </a:xfrm>
        </p:spPr>
        <p:txBody>
          <a:bodyPr>
            <a:noAutofit/>
          </a:bodyPr>
          <a:lstStyle/>
          <a:p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7267886" cy="1945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2" y="1556792"/>
            <a:ext cx="839843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6442888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ожесточенном бою шведы были разбиты и бежали.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001" y="43497"/>
            <a:ext cx="8244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</a:rPr>
              <a:t>План молодого князя заключался в следующем:</a:t>
            </a:r>
          </a:p>
          <a:p>
            <a:pPr algn="just">
              <a:buFont typeface="Arial"/>
              <a:buChar char="•"/>
            </a:pPr>
            <a:r>
              <a:rPr lang="ru-RU" sz="2000" b="1" dirty="0">
                <a:solidFill>
                  <a:srgbClr val="000000"/>
                </a:solidFill>
              </a:rPr>
              <a:t>Ополченцы должны были отрезать шведам путь к отступлению к кораблям.</a:t>
            </a:r>
          </a:p>
          <a:p>
            <a:pPr algn="just">
              <a:buFont typeface="Arial"/>
              <a:buChar char="•"/>
            </a:pPr>
            <a:r>
              <a:rPr lang="ru-RU" sz="2000" b="1" dirty="0">
                <a:solidFill>
                  <a:srgbClr val="000000"/>
                </a:solidFill>
              </a:rPr>
              <a:t>Внезапный и мощный удар конницы должен был нанести решающее поражение противнику.</a:t>
            </a:r>
          </a:p>
        </p:txBody>
      </p:sp>
    </p:spTree>
    <p:extLst>
      <p:ext uri="{BB962C8B-B14F-4D97-AF65-F5344CB8AC3E}">
        <p14:creationId xmlns:p14="http://schemas.microsoft.com/office/powerpoint/2010/main" val="19826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9834" y="260648"/>
            <a:ext cx="7745505" cy="3877815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Русское войско нанесло внезапный удар по разработанному плану. Шведы не ожидали такого поворота событий, вследствие чего в их рядах началась паника. Эта паника усугублялось тем, что в короткие сроки после начала битвы был убит шведский епископ, был уничтожен шатер Биргера, а ополченцы уничтожили 3 шведских корабля. Внезапность удара, а также крупные успехи русского войска, вынудили шведов отступить.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855563" cy="308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1" y="1484784"/>
            <a:ext cx="799287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Сам князь встретился на поле боя со шведским предводителем и ранил его в лицо.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977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628800"/>
            <a:ext cx="4337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Разгром врага был полным, а молодой князь за мужество и отвагу получил прозвище Невский. Этой блестящей победой в Невской битве Русь надолго остановила шведскую агрессию на восток и сохранила за собой выход к Балтике</a:t>
            </a:r>
            <a:r>
              <a:rPr lang="ru-RU" b="1" i="1" dirty="0">
                <a:solidFill>
                  <a:srgbClr val="000000"/>
                </a:solidFill>
                <a:latin typeface="Open Sans"/>
              </a:rPr>
              <a:t>.</a:t>
            </a:r>
            <a:endParaRPr lang="ru-RU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3" y="476672"/>
            <a:ext cx="3946426" cy="569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834</TotalTime>
  <Words>648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Командование армии взял на себя зять шведского короля - Биргер. Передвигаясь вглубь страны, его армия остановилась на левом берегу Невы, недалеко от устья Ижоры. Шведы были настолько уверены в своей победе, что, если верить некоторым источникам, отправили молодому князю Александру послание, в котором говорилось «Мы здесь и мы пленим тебя и твою землю». Что касается действий Александра, то он имел точные сведения о передвижении шведской армии, поскольку в Новгороде была хорошо налажена разведческая деятельность. Молодой князь решил использовать фактор внезапности, собрав городское ополчение и совершив стремительный марш к месту, где остановилась шведская армия. Во время передвижения войск к нему примыкали все новые отряды.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Ледовое побоище 5 апреля 1242год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Вооружение войн</vt:lpstr>
      <vt:lpstr>«Кто с мечом к нам придет ,от меча и погибнет»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Истории невская битва. Ледовое побоище</dc:title>
  <dc:creator>Муж</dc:creator>
  <cp:lastModifiedBy>Кирюшкина Ульяна</cp:lastModifiedBy>
  <cp:revision>56</cp:revision>
  <dcterms:created xsi:type="dcterms:W3CDTF">2018-10-17T12:47:58Z</dcterms:created>
  <dcterms:modified xsi:type="dcterms:W3CDTF">2019-06-16T10:25:16Z</dcterms:modified>
</cp:coreProperties>
</file>