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0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1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Лист1!$D$6:$D$10</c:f>
              <c:strCache>
                <c:ptCount val="5"/>
                <c:pt idx="0">
                  <c:v>Соперничество</c:v>
                </c:pt>
                <c:pt idx="1">
                  <c:v>Компромисс</c:v>
                </c:pt>
                <c:pt idx="2">
                  <c:v>Сотрудничество</c:v>
                </c:pt>
                <c:pt idx="3">
                  <c:v>Избегание</c:v>
                </c:pt>
                <c:pt idx="4">
                  <c:v>Приспособление</c:v>
                </c:pt>
              </c:strCache>
            </c:strRef>
          </c:cat>
          <c:val>
            <c:numRef>
              <c:f>Лист1!$E$6:$E$10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27-4B95-8EF1-9F94FB631B5D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Лист1!$D$6:$D$10</c:f>
              <c:strCache>
                <c:ptCount val="5"/>
                <c:pt idx="0">
                  <c:v>Соперничество</c:v>
                </c:pt>
                <c:pt idx="1">
                  <c:v>Компромисс</c:v>
                </c:pt>
                <c:pt idx="2">
                  <c:v>Сотрудничество</c:v>
                </c:pt>
                <c:pt idx="3">
                  <c:v>Избегание</c:v>
                </c:pt>
                <c:pt idx="4">
                  <c:v>Приспособление</c:v>
                </c:pt>
              </c:strCache>
            </c:strRef>
          </c:cat>
          <c:val>
            <c:numRef>
              <c:f>Лист1!$F$6:$F$10</c:f>
              <c:numCache>
                <c:formatCode>0%</c:formatCode>
                <c:ptCount val="5"/>
                <c:pt idx="0">
                  <c:v>0.4</c:v>
                </c:pt>
                <c:pt idx="1">
                  <c:v>0.30000000000000004</c:v>
                </c:pt>
                <c:pt idx="2">
                  <c:v>8.0000000000000016E-2</c:v>
                </c:pt>
                <c:pt idx="3">
                  <c:v>0.14000000000000001</c:v>
                </c:pt>
                <c:pt idx="4">
                  <c:v>6.0000000000000012E-2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27-4B95-8EF1-9F94FB631B5D}"/>
            </c:ext>
          </c:extLst>
        </c:ser>
        <c:dLbls>
          <c:showVal val="1"/>
        </c:dLbls>
        <c:overlap val="-25"/>
        <c:axId val="149540864"/>
        <c:axId val="149542400"/>
      </c:barChart>
      <c:catAx>
        <c:axId val="14954086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49542400"/>
        <c:crosses val="autoZero"/>
        <c:auto val="1"/>
        <c:lblAlgn val="ctr"/>
        <c:lblOffset val="100"/>
      </c:catAx>
      <c:valAx>
        <c:axId val="14954240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49540864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Лист1!$D$32:$D$33</c:f>
              <c:strCache>
                <c:ptCount val="2"/>
                <c:pt idx="0">
                  <c:v>Деструктивный способ поведения</c:v>
                </c:pt>
                <c:pt idx="1">
                  <c:v>Конструктивный способ поведения</c:v>
                </c:pt>
              </c:strCache>
            </c:strRef>
          </c:cat>
          <c:val>
            <c:numRef>
              <c:f>Лист1!$E$32:$E$33</c:f>
              <c:numCache>
                <c:formatCode>0%</c:formatCode>
                <c:ptCount val="2"/>
                <c:pt idx="0">
                  <c:v>0.4</c:v>
                </c:pt>
                <c:pt idx="1">
                  <c:v>0.60000000000000009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5B-43D6-AC0A-8D481D35B45C}"/>
            </c:ext>
          </c:extLst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Лист1!$D$45:$D$47</c:f>
              <c:strCache>
                <c:ptCount val="3"/>
                <c:pt idx="0">
                  <c:v>Принятие</c:v>
                </c:pt>
                <c:pt idx="1">
                  <c:v>Принятие решений</c:v>
                </c:pt>
                <c:pt idx="2">
                  <c:v>Конфликтность</c:v>
                </c:pt>
              </c:strCache>
            </c:strRef>
          </c:cat>
          <c:val>
            <c:numRef>
              <c:f>Лист1!$E$45:$E$47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0.30000000000000004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C2-45B6-A804-BB3CD9FAA803}"/>
            </c:ext>
          </c:extLst>
        </c:ser>
        <c:dLbls>
          <c:showVal val="1"/>
        </c:dLbls>
        <c:overlap val="-25"/>
        <c:axId val="187956608"/>
        <c:axId val="192218240"/>
      </c:barChart>
      <c:catAx>
        <c:axId val="18795660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2218240"/>
        <c:crosses val="autoZero"/>
        <c:auto val="1"/>
        <c:lblAlgn val="ctr"/>
        <c:lblOffset val="100"/>
      </c:catAx>
      <c:valAx>
        <c:axId val="192218240"/>
        <c:scaling>
          <c:orientation val="minMax"/>
        </c:scaling>
        <c:delete val="1"/>
        <c:axPos val="l"/>
        <c:numFmt formatCode="0%" sourceLinked="1"/>
        <c:tickLblPos val="nextTo"/>
        <c:crossAx val="187956608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48200"/>
            <a:ext cx="6768752" cy="457200"/>
          </a:xfrm>
        </p:spPr>
        <p:txBody>
          <a:bodyPr>
            <a:noAutofit/>
          </a:bodyPr>
          <a:lstStyle/>
          <a:p>
            <a:pPr algn="l"/>
            <a:r>
              <a:rPr lang="ru-RU" sz="1000" dirty="0" smtClean="0"/>
              <a:t>Студент: Канарейкина Т.А.Гр.СПм-117</a:t>
            </a:r>
          </a:p>
          <a:p>
            <a:pPr algn="l"/>
            <a:r>
              <a:rPr lang="ru-RU" sz="1000" dirty="0" smtClean="0"/>
              <a:t>Научный руководитель: к.п.н., доцент, зав. Каф. СПП Данилова М.В.</a:t>
            </a:r>
            <a:endParaRPr lang="ru-RU" sz="1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/>
              <a:t>ОСОБЕННОСТИ ДЕТСКО-РОДИТЕЛЬСКИХ КОНФЛИКТОВ В УСЛОВИЯХ НЕПОЛНОЙ СЕМЬИ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04664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Министерство науки и высшего образования Российской Федерации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высшего образования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«Владимирский государственный университет </a:t>
            </a:r>
            <a:b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имени Александра Григорьевича и Николая Григорьевича Столетовых»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(ВлГУ)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31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8372"/>
            <a:ext cx="8856984" cy="1039427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теста «Самооценка конструктивного поведения в конфликте»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34168637"/>
              </p:ext>
            </p:extLst>
          </p:nvPr>
        </p:nvGraphicFramePr>
        <p:xfrm>
          <a:off x="323528" y="2057400"/>
          <a:ext cx="8496944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481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исследования по методике </a:t>
            </a:r>
            <a:r>
              <a:rPr lang="ru-RU" dirty="0" err="1" smtClean="0"/>
              <a:t>дроп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06661421"/>
              </p:ext>
            </p:extLst>
          </p:nvPr>
        </p:nvGraphicFramePr>
        <p:xfrm>
          <a:off x="251520" y="177281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9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Программа формирования навыков конструктивного разрешения детско-родительских конфликтов в неполных семьях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5728740"/>
              </p:ext>
            </p:extLst>
          </p:nvPr>
        </p:nvGraphicFramePr>
        <p:xfrm>
          <a:off x="539552" y="1844824"/>
          <a:ext cx="8064895" cy="47548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30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4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297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Мероприятие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744" marR="6074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Задачи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744" marR="6074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083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Проблемная лекция: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 dirty="0">
                          <a:effectLst/>
                        </a:rPr>
                        <a:t> «Возраст и специфика конфликтов»;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 dirty="0">
                          <a:effectLst/>
                        </a:rPr>
                        <a:t>«Конфликты с подростками: особенности разрешения».</a:t>
                      </a:r>
                      <a:endParaRPr lang="ru-RU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0744" marR="6074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>
                          <a:effectLst/>
                        </a:rPr>
                        <a:t>Рассмотрение причин возникновения конфликтов в семье;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>
                          <a:effectLst/>
                        </a:rPr>
                        <a:t>Обсуждение вопросов по семейным взаимоотношениям, интересующих участников проекта и целевую аудиторию.</a:t>
                      </a:r>
                      <a:endParaRPr lang="ru-RU" sz="16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0744" marR="6074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975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Тренинги: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>
                          <a:effectLst/>
                        </a:rPr>
                        <a:t> «Управление конфликтами: стратегия сотрудничества»;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>
                          <a:effectLst/>
                        </a:rPr>
                        <a:t>«Управление конфликтами: стратегия компромисса»;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>
                          <a:effectLst/>
                        </a:rPr>
                        <a:t>«Тренинг конструктивного взаимодействия».</a:t>
                      </a:r>
                      <a:endParaRPr lang="ru-RU" sz="16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0744" marR="6074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 dirty="0">
                          <a:effectLst/>
                        </a:rPr>
                        <a:t>Формирование конструктивных навыков поведения в конфликтных ситуациях у подростков;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 dirty="0">
                          <a:effectLst/>
                        </a:rPr>
                        <a:t>Организация взаимодействия родителей и детей с использованием стратегии сотрудничества и компромисса.</a:t>
                      </a:r>
                      <a:endParaRPr lang="ru-RU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0744" marR="6074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39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5980780"/>
              </p:ext>
            </p:extLst>
          </p:nvPr>
        </p:nvGraphicFramePr>
        <p:xfrm>
          <a:off x="251520" y="1655833"/>
          <a:ext cx="8496944" cy="49621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92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044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000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Мероприятие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744" marR="6074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Задачи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744" marR="6074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749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Дискуссии: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«Моя семья – мое богатство»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«Конфликты в семье: пути предупреждения». 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(Итоговое задание для подростков – создать модель позитивного взаимодействия в семье).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670" marR="5467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Привлечение студентов к обсуждению проблемы детско-родительских взаимоотношений;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Способствование обмена опытом между родителями.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Обучение родителей педагогическим основам по проблеме поощрения и наказания.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670" marR="5467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749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Дискуссии: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>
                          <a:effectLst/>
                        </a:rPr>
                        <a:t>«Моя семья – мое богатство»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>
                          <a:effectLst/>
                        </a:rPr>
                        <a:t>«Конфликты в семье: пути предупреждения». 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(Итоговое задание для подростков – создать модель позитивного взаимодействия в семье).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670" marR="5467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Привлечение студентов к обсуждению проблемы детско-родительских взаимоотношений;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Способствование обмена опытом между родителями.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Обучение родителей педагогическим основам по проблеме поощрения и наказания.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670" marR="5467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51520" y="54868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Программа формирования навыков конструктивного разрешения детско-родительских конфликтов в неполных семьях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4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6449649"/>
              </p:ext>
            </p:extLst>
          </p:nvPr>
        </p:nvGraphicFramePr>
        <p:xfrm>
          <a:off x="642910" y="1714488"/>
          <a:ext cx="8136904" cy="425132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57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79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141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Мероприятие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744" marR="6074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Задачи</a:t>
                      </a:r>
                    </a:p>
                  </a:txBody>
                  <a:tcPr marL="60744" marR="6074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99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Занятия с элементами </a:t>
                      </a:r>
                      <a:r>
                        <a:rPr lang="ru-RU" sz="1400" dirty="0" err="1">
                          <a:effectLst/>
                        </a:rPr>
                        <a:t>арттерапии</a:t>
                      </a:r>
                      <a:r>
                        <a:rPr lang="ru-RU" sz="1400" dirty="0">
                          <a:effectLst/>
                        </a:rPr>
                        <a:t> и </a:t>
                      </a:r>
                      <a:r>
                        <a:rPr lang="ru-RU" sz="1400" dirty="0" err="1">
                          <a:effectLst/>
                        </a:rPr>
                        <a:t>игротерапии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>
                          <a:effectLst/>
                        </a:rPr>
                        <a:t>Построение конструктивного диалога между родителями и детьми.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995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Ролевые и деловые игры: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«Коммуникативная компетентность: шаг навстречу»;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«Как стать справедливым родителем».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Моделирование реальных конфликтных ситуаций и их разрешение.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99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Подготовка и проведение итоговой конференции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Подведение итогов реализации мероприятий проекта;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Представление результатов научно-исследовательской работы.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620689"/>
            <a:ext cx="8260672" cy="736609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Программа формирования навыков конструктивного разрешения детско-родительских конфликтов в неполных семьях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6000768"/>
          <a:ext cx="8143932" cy="6400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59829"/>
                <a:gridCol w="5084103"/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Занятия с элементами </a:t>
                      </a:r>
                      <a:r>
                        <a:rPr lang="ru-RU" sz="1400" dirty="0" err="1">
                          <a:effectLst/>
                        </a:rPr>
                        <a:t>библиотерапии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670" marR="5467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effectLst/>
                        </a:rPr>
                        <a:t>Анализ художественной литературы по проблеме детско-родительских конфликтов.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670" marR="546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47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8229600" cy="3260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Таким образом, </a:t>
            </a:r>
            <a:r>
              <a:rPr lang="ru-RU" dirty="0" smtClean="0"/>
              <a:t>посредством эмпирического исследования подтверждена актуальность гармонизации </a:t>
            </a:r>
            <a:r>
              <a:rPr lang="ru-RU" dirty="0"/>
              <a:t>детско-родительских взаимоотношений, преодоления деструктивных конфликтов в диаде «родитель-подросток» посредством формирования конструктивных навыков разрешения конфликтов в неполной семье. </a:t>
            </a:r>
            <a:endParaRPr lang="ru-RU" dirty="0" smtClean="0"/>
          </a:p>
          <a:p>
            <a:pPr algn="ctr"/>
            <a:r>
              <a:rPr lang="ru-RU" dirty="0" smtClean="0"/>
              <a:t>Особенности программы по формированию навыков конструктивного разрешения конфликтов в условиях неполной семьи: взаимодействие родителей и детей в процессе реализации мероприятий программы, повышени</a:t>
            </a:r>
            <a:r>
              <a:rPr lang="ru-RU" dirty="0" smtClean="0"/>
              <a:t>е уровня конфликтной компетентности родителей.</a:t>
            </a: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52600"/>
            <a:ext cx="8496944" cy="4700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71500" lvl="0" indent="-457200" algn="just">
              <a:buFont typeface="+mj-lt"/>
              <a:buAutoNum type="arabicPeriod"/>
            </a:pPr>
            <a:r>
              <a:rPr lang="ru-RU" dirty="0" err="1" smtClean="0"/>
              <a:t>Башкин</a:t>
            </a:r>
            <a:r>
              <a:rPr lang="ru-RU" dirty="0"/>
              <a:t>, М.В. Конфликтная компетентность личности : автореферат </a:t>
            </a:r>
            <a:r>
              <a:rPr lang="ru-RU" dirty="0" err="1"/>
              <a:t>дис</a:t>
            </a:r>
            <a:r>
              <a:rPr lang="ru-RU" dirty="0"/>
              <a:t>. ... кандидата психологических наук : 19.00.05, 19.00.01 [Текст] / М. В. </a:t>
            </a:r>
            <a:r>
              <a:rPr lang="ru-RU" dirty="0" err="1"/>
              <a:t>Башкин</a:t>
            </a:r>
            <a:r>
              <a:rPr lang="ru-RU" dirty="0"/>
              <a:t>; [Место защиты: Ярослав. гос. ун-т им. П.Г. Демидова]. – Ярославль, 2009. – 26 с.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ru-RU" dirty="0"/>
              <a:t>Гришина, Н.В. Психология конфликта: учебное пособие для студентов высших учебных заведений, обучающихся по направлению и специальностям психологии [Текст] / Н.В. Гришина.  – 3-е изд. – М.: Питер, 2015. – 574 с. 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ru-RU" dirty="0" err="1"/>
              <a:t>Гиппенрейтер</a:t>
            </a:r>
            <a:r>
              <a:rPr lang="ru-RU" dirty="0"/>
              <a:t>, Ю.Б. Общаться с ребенком… Как? [Текст] / Ю.Б. </a:t>
            </a:r>
            <a:r>
              <a:rPr lang="ru-RU" dirty="0" err="1"/>
              <a:t>Гиппенрейтер</a:t>
            </a:r>
            <a:r>
              <a:rPr lang="ru-RU" dirty="0"/>
              <a:t>. – М.: МАСС МЕДИА, 1995. – 163 с. 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ru-RU" dirty="0"/>
              <a:t>Проект «</a:t>
            </a:r>
            <a:r>
              <a:rPr lang="ru-RU" dirty="0" err="1"/>
              <a:t>Конфликтологическая</a:t>
            </a:r>
            <a:r>
              <a:rPr lang="ru-RU" dirty="0"/>
              <a:t> компетентность как составляющая социального взаимодействия в семье» 2015-2016 гг. [Электронный ресурс]. – Режим доступа: http://mddou6posad.ucoz.net/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dirty="0" err="1"/>
              <a:t>akademiya</a:t>
            </a:r>
            <a:r>
              <a:rPr lang="ru-RU" dirty="0"/>
              <a:t>/proekt.pdf (дата обращения: </a:t>
            </a:r>
            <a:r>
              <a:rPr lang="ru-RU" dirty="0" smtClean="0"/>
              <a:t>12.04.2019).</a:t>
            </a:r>
            <a:endParaRPr lang="ru-RU" dirty="0"/>
          </a:p>
          <a:p>
            <a:pPr marL="571500" lvl="0" indent="-457200" algn="just">
              <a:buFont typeface="+mj-lt"/>
              <a:buAutoNum type="arabicPeriod"/>
            </a:pPr>
            <a:r>
              <a:rPr lang="ru-RU" dirty="0"/>
              <a:t>Число неполных семей в РФ [Электронный ресурс] – Режим доступа: https://ria.ru/society/20120426/635705515.html (</a:t>
            </a:r>
            <a:r>
              <a:rPr lang="ru-RU" dirty="0" smtClean="0"/>
              <a:t>18.04.2019).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41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12976"/>
            <a:ext cx="8260672" cy="103942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11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Актуальность</a:t>
            </a:r>
          </a:p>
          <a:p>
            <a:r>
              <a:rPr lang="ru-RU" dirty="0" smtClean="0"/>
              <a:t>Подходы к формированию навыков конструктивного разрешения конфликтов в неполных семьях</a:t>
            </a:r>
          </a:p>
          <a:p>
            <a:r>
              <a:rPr lang="ru-RU" dirty="0" smtClean="0"/>
              <a:t>Эмпирическое исследование</a:t>
            </a:r>
          </a:p>
          <a:p>
            <a:r>
              <a:rPr lang="ru-RU" dirty="0" smtClean="0"/>
              <a:t>Программа формирования </a:t>
            </a:r>
            <a:r>
              <a:rPr lang="ru-RU" dirty="0"/>
              <a:t>навыков конструктивного разрешения детско-родительских конфликтов в неполных </a:t>
            </a:r>
            <a:r>
              <a:rPr lang="ru-RU" dirty="0" smtClean="0"/>
              <a:t>семьях</a:t>
            </a:r>
          </a:p>
          <a:p>
            <a:r>
              <a:rPr lang="ru-RU" dirty="0" smtClean="0"/>
              <a:t>Заключение </a:t>
            </a:r>
          </a:p>
          <a:p>
            <a:r>
              <a:rPr lang="ru-RU" dirty="0" smtClean="0"/>
              <a:t>Список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07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7565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dirty="0" smtClean="0"/>
              <a:t>Увеличение </a:t>
            </a:r>
            <a:r>
              <a:rPr lang="ru-RU" dirty="0"/>
              <a:t>числа разводов и распространения неполных (материнских и отцовских) семей. </a:t>
            </a:r>
            <a:endParaRPr lang="ru-RU" dirty="0" smtClean="0"/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Число неполных </a:t>
            </a:r>
            <a:r>
              <a:rPr lang="ru-RU" dirty="0"/>
              <a:t>семей за последние годы увеличилось до 30 процентов, их общее количество составляет 6,2 миллиона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869160"/>
            <a:ext cx="45720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dirty="0"/>
              <a:t>Институт семьи претерпел значительные изменения, одним из которых является отмеченное еще А.Г. Харчевым в прошлом столетии как </a:t>
            </a:r>
            <a:r>
              <a:rPr lang="ru-RU" u="sng" dirty="0"/>
              <a:t>«разделение родительства и семьи», </a:t>
            </a:r>
            <a:r>
              <a:rPr lang="ru-RU" dirty="0"/>
              <a:t>точнее, супружества. </a:t>
            </a:r>
          </a:p>
        </p:txBody>
      </p:sp>
      <p:pic>
        <p:nvPicPr>
          <p:cNvPr id="4098" name="Picture 2" descr="https://im0-tub-ru.yandex.net/i?id=aaa60b7684d119481b972eb2d7c7b0cf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873" y="4869160"/>
            <a:ext cx="2077927" cy="153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98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1084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Изучению особенностей детско-родительских </a:t>
            </a:r>
            <a:r>
              <a:rPr lang="ru-RU" dirty="0"/>
              <a:t>конфликтов посвящены работы Н.А. Рождественской, А.М. Мамоновой, А.В. Палагиной, Е.В. </a:t>
            </a:r>
            <a:r>
              <a:rPr lang="ru-RU" dirty="0" smtClean="0"/>
              <a:t>Сидоренко и др. </a:t>
            </a:r>
            <a:endParaRPr lang="ru-RU" dirty="0"/>
          </a:p>
          <a:p>
            <a:endParaRPr lang="ru-RU" dirty="0"/>
          </a:p>
        </p:txBody>
      </p:sp>
      <p:pic>
        <p:nvPicPr>
          <p:cNvPr id="5124" name="Picture 4" descr="https://png.pngtree.com/element_origin_min_pic/17/03/12/2dee87f12ca485c08f55149ca7a5d9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687094"/>
            <a:ext cx="1152128" cy="95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78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Подход </a:t>
            </a:r>
            <a:r>
              <a:rPr lang="ru-RU" dirty="0" smtClean="0"/>
              <a:t>К. Томаса, который выделяет основные стратегии поведения в конфликте. Условно данные стратегии можно разделить на два измерения, или модели. </a:t>
            </a:r>
          </a:p>
          <a:p>
            <a:pPr lvl="0"/>
            <a:r>
              <a:rPr lang="ru-RU" u="sng" dirty="0" smtClean="0"/>
              <a:t>первое измерение</a:t>
            </a:r>
            <a:r>
              <a:rPr lang="ru-RU" dirty="0" smtClean="0"/>
              <a:t> – кооперация (учет интересов других людей, вовлеченных в конфликт) – конструктивная модель. </a:t>
            </a:r>
          </a:p>
          <a:p>
            <a:pPr lvl="0"/>
            <a:r>
              <a:rPr lang="ru-RU" u="sng" dirty="0" smtClean="0"/>
              <a:t>второе измерение</a:t>
            </a:r>
            <a:r>
              <a:rPr lang="ru-RU" dirty="0" smtClean="0"/>
              <a:t> – напористость (настойчивость в защите собственных интересов) – деструктивная модель.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И.В. Гребенников выделяет условия предупреждения детско-родительского конфликта: </a:t>
            </a:r>
          </a:p>
          <a:p>
            <a:r>
              <a:rPr lang="ru-RU" dirty="0" smtClean="0"/>
              <a:t>гуманность </a:t>
            </a:r>
            <a:r>
              <a:rPr lang="ru-RU" dirty="0" smtClean="0"/>
              <a:t>и милосердие к растущему человеку; </a:t>
            </a:r>
          </a:p>
          <a:p>
            <a:r>
              <a:rPr lang="ru-RU" dirty="0" smtClean="0"/>
              <a:t>вовлечение </a:t>
            </a:r>
            <a:r>
              <a:rPr lang="ru-RU" dirty="0" smtClean="0"/>
              <a:t>детей в жизнедеятельность семьи как ее равноправных участников; </a:t>
            </a:r>
            <a:endParaRPr lang="ru-RU" dirty="0" smtClean="0"/>
          </a:p>
          <a:p>
            <a:r>
              <a:rPr lang="ru-RU" dirty="0" smtClean="0"/>
              <a:t>открытость </a:t>
            </a:r>
            <a:r>
              <a:rPr lang="ru-RU" dirty="0" smtClean="0"/>
              <a:t>и доверительность отношений с детьми; </a:t>
            </a:r>
          </a:p>
          <a:p>
            <a:r>
              <a:rPr lang="ru-RU" dirty="0" smtClean="0"/>
              <a:t>оптимистичность </a:t>
            </a:r>
            <a:r>
              <a:rPr lang="ru-RU" dirty="0" smtClean="0"/>
              <a:t>взаимоотношений в семье; </a:t>
            </a:r>
          </a:p>
          <a:p>
            <a:r>
              <a:rPr lang="ru-RU" dirty="0" smtClean="0"/>
              <a:t>последовательность </a:t>
            </a:r>
            <a:r>
              <a:rPr lang="ru-RU" dirty="0" smtClean="0"/>
              <a:t>в своих требованиях (не требовать невозможного); </a:t>
            </a:r>
          </a:p>
          <a:p>
            <a:r>
              <a:rPr lang="ru-RU" dirty="0" smtClean="0"/>
              <a:t>оказание </a:t>
            </a:r>
            <a:r>
              <a:rPr lang="ru-RU" dirty="0" smtClean="0"/>
              <a:t>посильной помощи своему ребенку, готовность отвечать на </a:t>
            </a:r>
            <a:r>
              <a:rPr lang="ru-RU" dirty="0" smtClean="0"/>
              <a:t>вопросы.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8195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Интересным является исследование Ю.Б. </a:t>
            </a:r>
            <a:r>
              <a:rPr lang="ru-RU" dirty="0" err="1" smtClean="0"/>
              <a:t>Гиппенрейтер</a:t>
            </a:r>
            <a:r>
              <a:rPr lang="ru-RU" dirty="0" smtClean="0"/>
              <a:t>, которая модифицировала модель семейного воспитания Т. Гордона с учетом закономерностей психического развития. </a:t>
            </a:r>
            <a:endParaRPr lang="ru-RU" dirty="0" smtClean="0"/>
          </a:p>
          <a:p>
            <a:pPr algn="ctr"/>
            <a:r>
              <a:rPr lang="ru-RU" dirty="0" smtClean="0"/>
              <a:t>Автор </a:t>
            </a:r>
            <a:r>
              <a:rPr lang="ru-RU" dirty="0" smtClean="0"/>
              <a:t>«Уроки общения» включают в себя такие проблемы: что такое безусловное принятие ребенка, как можно и нужно оказывать помощь ребенку, как слушать ребенка, как относиться к чувствам родителей, как решать конфликты в семье и поддерживать дисциплину 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Эмпирическое исследование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5486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/>
              <a:t>Цель исследования </a:t>
            </a:r>
            <a:r>
              <a:rPr lang="ru-RU" dirty="0" smtClean="0"/>
              <a:t>- выявление </a:t>
            </a:r>
            <a:r>
              <a:rPr lang="ru-RU" dirty="0"/>
              <a:t>особенностей детско-родительских конфликтов в неполных семьях. </a:t>
            </a:r>
            <a:endParaRPr lang="ru-RU" dirty="0" smtClean="0"/>
          </a:p>
          <a:p>
            <a:pPr algn="ctr"/>
            <a:r>
              <a:rPr lang="ru-RU" b="1" dirty="0" smtClean="0"/>
              <a:t>В исследовании принимали участие </a:t>
            </a:r>
            <a:r>
              <a:rPr lang="ru-RU" dirty="0" smtClean="0"/>
              <a:t>50 неполных семей: подростки в возрасте от 12 до 14 лет и их родители в возрасте от 35 до 45 лет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b="1" dirty="0" smtClean="0"/>
              <a:t>Методики: 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методика </a:t>
            </a:r>
            <a:r>
              <a:rPr lang="ru-RU" dirty="0"/>
              <a:t>предрасположенности личности к конфликтному поведению К. Томаса (адаптация Н.В. Гришиной</a:t>
            </a:r>
            <a:r>
              <a:rPr lang="ru-RU" dirty="0" smtClean="0"/>
              <a:t>)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тест «Самооценка конструктивного поведения в </a:t>
            </a:r>
            <a:r>
              <a:rPr lang="ru-RU" dirty="0" smtClean="0"/>
              <a:t>конфликте»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методика </a:t>
            </a:r>
            <a:r>
              <a:rPr lang="ru-RU" dirty="0"/>
              <a:t>«Детско-родительские отношения подростков» О.А. Карабановой, П.В. Трояновской.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20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исследования по методике К. Томаса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626470"/>
              </p:ext>
            </p:extLst>
          </p:nvPr>
        </p:nvGraphicFramePr>
        <p:xfrm>
          <a:off x="323528" y="1844824"/>
          <a:ext cx="84249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139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97</TotalTime>
  <Words>950</Words>
  <Application>Microsoft Office PowerPoint</Application>
  <PresentationFormat>Экран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Аптека</vt:lpstr>
      <vt:lpstr>ОСОБЕННОСТИ ДЕТСКО-РОДИТЕЛЬСКИХ КОНФЛИКТОВ В УСЛОВИЯХ НЕПОЛНОЙ СЕМЬИ</vt:lpstr>
      <vt:lpstr>ПЛАН</vt:lpstr>
      <vt:lpstr>Актуальность</vt:lpstr>
      <vt:lpstr>Подходы</vt:lpstr>
      <vt:lpstr>ПОДХОДЫ</vt:lpstr>
      <vt:lpstr>ПОДХОДЫ</vt:lpstr>
      <vt:lpstr>ПОДХОДЫ</vt:lpstr>
      <vt:lpstr>Эмпирическое исследование</vt:lpstr>
      <vt:lpstr>Результаты исследования по методике К. Томаса</vt:lpstr>
      <vt:lpstr>Результаты теста «Самооценка конструктивного поведения в конфликте» </vt:lpstr>
      <vt:lpstr>Результаты исследования по методике дроп</vt:lpstr>
      <vt:lpstr>Программа формирования навыков конструктивного разрешения детско-родительских конфликтов в неполных семьях </vt:lpstr>
      <vt:lpstr>Слайд 13</vt:lpstr>
      <vt:lpstr>Программа формирования навыков конструктивного разрешения детско-родительских конфликтов в неполных семьях </vt:lpstr>
      <vt:lpstr>заключение</vt:lpstr>
      <vt:lpstr>Список литературы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НАВЫКОВ КОНСТРУКТИВНОГО РАЗРЕШЕНИЯ КОНФЛИКТОВ В НЕПОЛНЫХ СЕМЬЯх</dc:title>
  <dc:creator>Admin</dc:creator>
  <cp:lastModifiedBy>Euros</cp:lastModifiedBy>
  <cp:revision>30</cp:revision>
  <dcterms:created xsi:type="dcterms:W3CDTF">2019-03-25T11:04:11Z</dcterms:created>
  <dcterms:modified xsi:type="dcterms:W3CDTF">2019-05-13T19:33:50Z</dcterms:modified>
</cp:coreProperties>
</file>