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47" autoAdjust="0"/>
  </p:normalViewPr>
  <p:slideViewPr>
    <p:cSldViewPr>
      <p:cViewPr varScale="1">
        <p:scale>
          <a:sx n="62" d="100"/>
          <a:sy n="62" d="100"/>
        </p:scale>
        <p:origin x="16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8B54D-F0E2-4655-AF76-F3B3E9A2E767}" type="datetimeFigureOut">
              <a:rPr lang="ru-RU" smtClean="0"/>
              <a:t>05.05.2019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FCFB4-15D8-4E63-B2DB-8DBD5DEC9300}" type="slidenum">
              <a:rPr lang="ru-RU" smtClean="0"/>
              <a:t>‹#›</a:t>
            </a:fld>
            <a:endParaRPr lang="ru-RU"/>
          </a:p>
        </p:txBody>
      </p:sp>
    </p:spTree>
    <p:extLst>
      <p:ext uri="{BB962C8B-B14F-4D97-AF65-F5344CB8AC3E}">
        <p14:creationId xmlns:p14="http://schemas.microsoft.com/office/powerpoint/2010/main" val="126624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3FCFB4-15D8-4E63-B2DB-8DBD5DEC9300}" type="slidenum">
              <a:rPr lang="ru-RU" smtClean="0"/>
              <a:t>1</a:t>
            </a:fld>
            <a:endParaRPr lang="ru-RU"/>
          </a:p>
        </p:txBody>
      </p:sp>
    </p:spTree>
    <p:extLst>
      <p:ext uri="{BB962C8B-B14F-4D97-AF65-F5344CB8AC3E}">
        <p14:creationId xmlns:p14="http://schemas.microsoft.com/office/powerpoint/2010/main" val="282334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3FCFB4-15D8-4E63-B2DB-8DBD5DEC9300}" type="slidenum">
              <a:rPr lang="ru-RU" smtClean="0"/>
              <a:t>19</a:t>
            </a:fld>
            <a:endParaRPr lang="ru-RU"/>
          </a:p>
        </p:txBody>
      </p:sp>
    </p:spTree>
    <p:extLst>
      <p:ext uri="{BB962C8B-B14F-4D97-AF65-F5344CB8AC3E}">
        <p14:creationId xmlns:p14="http://schemas.microsoft.com/office/powerpoint/2010/main" val="3648846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9278B37-9DEC-4C7C-AB13-8A58A3F83BEE}" type="datetimeFigureOut">
              <a:rPr lang="ru-RU" smtClean="0"/>
              <a:t>05.05.2019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13464B-8D62-4552-9C62-A7DC097A7BEA}"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278B37-9DEC-4C7C-AB13-8A58A3F83BEE}" type="datetimeFigureOut">
              <a:rPr lang="ru-RU" smtClean="0"/>
              <a:t>05.05.2019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278B37-9DEC-4C7C-AB13-8A58A3F83BEE}" type="datetimeFigureOut">
              <a:rPr lang="ru-RU" smtClean="0"/>
              <a:t>05.05.2019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79278B37-9DEC-4C7C-AB13-8A58A3F83BEE}" type="datetimeFigureOut">
              <a:rPr lang="ru-RU" smtClean="0"/>
              <a:t>05.05.2019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13464B-8D62-4552-9C62-A7DC097A7BEA}"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278B37-9DEC-4C7C-AB13-8A58A3F83BEE}" type="datetimeFigureOut">
              <a:rPr lang="ru-RU" smtClean="0"/>
              <a:t>05.05.2019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79278B37-9DEC-4C7C-AB13-8A58A3F83BEE}" type="datetimeFigureOut">
              <a:rPr lang="ru-RU" smtClean="0"/>
              <a:t>05.05.2019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9278B37-9DEC-4C7C-AB13-8A58A3F83BEE}" type="datetimeFigureOut">
              <a:rPr lang="ru-RU" smtClean="0"/>
              <a:t>05.05.2019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278B37-9DEC-4C7C-AB13-8A58A3F83BEE}" type="datetimeFigureOut">
              <a:rPr lang="ru-RU" smtClean="0"/>
              <a:t>05.05.2019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78B37-9DEC-4C7C-AB13-8A58A3F83BEE}" type="datetimeFigureOut">
              <a:rPr lang="ru-RU" smtClean="0"/>
              <a:t>05.05.2019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278B37-9DEC-4C7C-AB13-8A58A3F83BEE}" type="datetimeFigureOut">
              <a:rPr lang="ru-RU" smtClean="0"/>
              <a:t>05.05.2019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278B37-9DEC-4C7C-AB13-8A58A3F83BEE}" type="datetimeFigureOut">
              <a:rPr lang="ru-RU" smtClean="0"/>
              <a:t>05.05.2019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13464B-8D62-4552-9C62-A7DC097A7BE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9278B37-9DEC-4C7C-AB13-8A58A3F83BEE}" type="datetimeFigureOut">
              <a:rPr lang="ru-RU" smtClean="0"/>
              <a:t>05.05.2019</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A13464B-8D62-4552-9C62-A7DC097A7BE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http://him.1september.ru/2005/02/13-6.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http://him.1september.ru/2005/02/15-4.jpg" TargetMode="External"/><Relationship Id="rId5" Type="http://schemas.openxmlformats.org/officeDocument/2006/relationships/image" Target="../media/image21.jpeg"/><Relationship Id="rId4" Type="http://schemas.openxmlformats.org/officeDocument/2006/relationships/image" Target="http://him.1september.ru/2005/02/13-5.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him.1september.ru/2005/06/22-2.jpg" TargetMode="External"/><Relationship Id="rId7" Type="http://schemas.openxmlformats.org/officeDocument/2006/relationships/image" Target="http://him.1september.ru/2005/02/15-1.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http://him.1september.ru/2005/06/22-3.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http://him.1september.ru/2005/02/13-1.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him.1september.ru/2005/02/14-1.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http://him.1september.ru/2005/06/21-2.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9200" y="3886200"/>
            <a:ext cx="7601272" cy="2639144"/>
          </a:xfrm>
        </p:spPr>
        <p:txBody>
          <a:bodyPr>
            <a:normAutofit fontScale="92500" lnSpcReduction="10000"/>
          </a:bodyPr>
          <a:lstStyle/>
          <a:p>
            <a:pPr lvl="0" algn="r">
              <a:spcBef>
                <a:spcPts val="600"/>
              </a:spcBef>
              <a:spcAft>
                <a:spcPts val="0"/>
              </a:spcAft>
              <a:buClr>
                <a:srgbClr val="F3A447"/>
              </a:buClr>
              <a:buSzPct val="85000"/>
            </a:pPr>
            <a:r>
              <a:rPr lang="ru-RU" sz="2200" b="1" spc="100" dirty="0" smtClean="0">
                <a:solidFill>
                  <a:schemeClr val="tx1"/>
                </a:solidFill>
                <a:latin typeface="Constantia"/>
              </a:rPr>
              <a:t>Выполнила: </a:t>
            </a:r>
            <a:r>
              <a:rPr lang="ru-RU" sz="2200" b="1" spc="100" dirty="0" smtClean="0">
                <a:solidFill>
                  <a:schemeClr val="tx1"/>
                </a:solidFill>
                <a:latin typeface="Constantia"/>
              </a:rPr>
              <a:t>студентка 2 курса </a:t>
            </a:r>
          </a:p>
          <a:p>
            <a:pPr lvl="0" algn="r">
              <a:spcBef>
                <a:spcPts val="600"/>
              </a:spcBef>
              <a:spcAft>
                <a:spcPts val="0"/>
              </a:spcAft>
              <a:buClr>
                <a:srgbClr val="F3A447"/>
              </a:buClr>
              <a:buSzPct val="85000"/>
            </a:pPr>
            <a:r>
              <a:rPr lang="ru-RU" sz="2200" b="1" spc="100" dirty="0" smtClean="0">
                <a:solidFill>
                  <a:schemeClr val="tx1"/>
                </a:solidFill>
                <a:latin typeface="Constantia"/>
              </a:rPr>
              <a:t>Безденежных Александра</a:t>
            </a:r>
            <a:endParaRPr lang="ru-RU" sz="2200" b="1" spc="100" dirty="0" smtClean="0">
              <a:solidFill>
                <a:schemeClr val="tx1"/>
              </a:solidFill>
              <a:latin typeface="Constantia"/>
            </a:endParaRPr>
          </a:p>
          <a:p>
            <a:pPr lvl="0" algn="r">
              <a:spcBef>
                <a:spcPts val="600"/>
              </a:spcBef>
              <a:spcAft>
                <a:spcPts val="0"/>
              </a:spcAft>
              <a:buClr>
                <a:srgbClr val="F3A447"/>
              </a:buClr>
              <a:buSzPct val="85000"/>
            </a:pPr>
            <a:r>
              <a:rPr lang="ru-RU" sz="2200" b="1" spc="100" dirty="0" smtClean="0">
                <a:solidFill>
                  <a:schemeClr val="tx1"/>
                </a:solidFill>
                <a:latin typeface="Constantia"/>
              </a:rPr>
              <a:t>Научный </a:t>
            </a:r>
            <a:r>
              <a:rPr lang="ru-RU" sz="2200" b="1" spc="100" dirty="0">
                <a:solidFill>
                  <a:schemeClr val="tx1"/>
                </a:solidFill>
                <a:latin typeface="Constantia"/>
              </a:rPr>
              <a:t>руководитель:</a:t>
            </a:r>
          </a:p>
          <a:p>
            <a:pPr lvl="0" algn="r">
              <a:spcBef>
                <a:spcPts val="600"/>
              </a:spcBef>
              <a:spcAft>
                <a:spcPts val="0"/>
              </a:spcAft>
              <a:buClr>
                <a:srgbClr val="F3A447"/>
              </a:buClr>
              <a:buSzPct val="85000"/>
            </a:pPr>
            <a:r>
              <a:rPr lang="ru-RU" sz="2200" b="1" spc="100" dirty="0">
                <a:solidFill>
                  <a:schemeClr val="tx1"/>
                </a:solidFill>
                <a:latin typeface="Constantia"/>
              </a:rPr>
              <a:t>учитель химии</a:t>
            </a:r>
          </a:p>
          <a:p>
            <a:pPr lvl="0" algn="r">
              <a:spcBef>
                <a:spcPts val="600"/>
              </a:spcBef>
              <a:spcAft>
                <a:spcPts val="0"/>
              </a:spcAft>
              <a:buClr>
                <a:srgbClr val="F3A447"/>
              </a:buClr>
              <a:buSzPct val="85000"/>
            </a:pPr>
            <a:r>
              <a:rPr lang="ru-RU" sz="2200" b="1" spc="100" dirty="0" err="1" smtClean="0">
                <a:solidFill>
                  <a:schemeClr val="tx1"/>
                </a:solidFill>
                <a:latin typeface="Constantia"/>
              </a:rPr>
              <a:t>Жарнова</a:t>
            </a:r>
            <a:r>
              <a:rPr lang="ru-RU" sz="2200" b="1" spc="100" dirty="0" smtClean="0">
                <a:solidFill>
                  <a:schemeClr val="tx1"/>
                </a:solidFill>
                <a:latin typeface="Constantia"/>
              </a:rPr>
              <a:t> </a:t>
            </a:r>
            <a:r>
              <a:rPr lang="ru-RU" sz="2200" b="1" spc="100" dirty="0">
                <a:solidFill>
                  <a:schemeClr val="tx1"/>
                </a:solidFill>
                <a:latin typeface="Constantia"/>
              </a:rPr>
              <a:t>Галина Николаевна</a:t>
            </a:r>
          </a:p>
          <a:p>
            <a:pPr lvl="0">
              <a:spcBef>
                <a:spcPts val="600"/>
              </a:spcBef>
              <a:spcAft>
                <a:spcPts val="0"/>
              </a:spcAft>
              <a:buClr>
                <a:srgbClr val="F3A447"/>
              </a:buClr>
              <a:buSzPct val="85000"/>
            </a:pPr>
            <a:endParaRPr lang="ru-RU" sz="2200" b="1" spc="100" dirty="0">
              <a:solidFill>
                <a:schemeClr val="tx1"/>
              </a:solidFill>
              <a:latin typeface="Constantia"/>
            </a:endParaRPr>
          </a:p>
          <a:p>
            <a:pPr lvl="0">
              <a:spcBef>
                <a:spcPts val="600"/>
              </a:spcBef>
              <a:spcAft>
                <a:spcPts val="0"/>
              </a:spcAft>
              <a:buClr>
                <a:srgbClr val="F3A447"/>
              </a:buClr>
              <a:buSzPct val="85000"/>
            </a:pPr>
            <a:r>
              <a:rPr lang="ru-RU" sz="2200" b="1" spc="100" dirty="0" smtClean="0">
                <a:solidFill>
                  <a:schemeClr val="tx1"/>
                </a:solidFill>
                <a:latin typeface="Constantia"/>
              </a:rPr>
              <a:t>п. Решетниково</a:t>
            </a:r>
            <a:r>
              <a:rPr lang="ru-RU" sz="2200" b="1" spc="100" dirty="0" smtClean="0">
                <a:solidFill>
                  <a:schemeClr val="tx1"/>
                </a:solidFill>
                <a:latin typeface="Constantia"/>
              </a:rPr>
              <a:t> </a:t>
            </a:r>
            <a:r>
              <a:rPr lang="ru-RU" sz="2200" b="1" spc="100" dirty="0">
                <a:solidFill>
                  <a:schemeClr val="tx1"/>
                </a:solidFill>
                <a:latin typeface="Constantia"/>
              </a:rPr>
              <a:t>- </a:t>
            </a:r>
            <a:r>
              <a:rPr lang="ru-RU" sz="2200" b="1" spc="100" dirty="0" smtClean="0">
                <a:solidFill>
                  <a:schemeClr val="tx1"/>
                </a:solidFill>
                <a:latin typeface="Constantia"/>
              </a:rPr>
              <a:t>2019</a:t>
            </a:r>
            <a:endParaRPr lang="ru-RU" sz="2200" b="1" spc="100" dirty="0">
              <a:solidFill>
                <a:schemeClr val="tx1"/>
              </a:solidFill>
              <a:latin typeface="Constantia"/>
            </a:endParaRPr>
          </a:p>
          <a:p>
            <a:endParaRPr lang="ru-RU" dirty="0"/>
          </a:p>
        </p:txBody>
      </p:sp>
      <p:sp>
        <p:nvSpPr>
          <p:cNvPr id="2" name="Заголовок 1"/>
          <p:cNvSpPr>
            <a:spLocks noGrp="1"/>
          </p:cNvSpPr>
          <p:nvPr>
            <p:ph type="ctrTitle"/>
          </p:nvPr>
        </p:nvSpPr>
        <p:spPr>
          <a:xfrm>
            <a:off x="685800" y="188641"/>
            <a:ext cx="7772400" cy="2448271"/>
          </a:xfrm>
        </p:spPr>
        <p:txBody>
          <a:bodyPr/>
          <a:lstStyle/>
          <a:p>
            <a:pPr>
              <a:lnSpc>
                <a:spcPct val="115000"/>
              </a:lnSpc>
              <a:spcAft>
                <a:spcPts val="0"/>
              </a:spcAft>
            </a:pPr>
            <a:r>
              <a:rPr lang="ru-RU" sz="2400" b="1" cap="none" spc="-100" smtClean="0">
                <a:ln w="3200">
                  <a:solidFill>
                    <a:srgbClr val="444D26">
                      <a:shade val="75000"/>
                      <a:alpha val="25000"/>
                    </a:srgbClr>
                  </a:solidFill>
                  <a:prstDash val="solid"/>
                  <a:round/>
                </a:ln>
                <a:latin typeface="Constantia"/>
                <a:ea typeface="Times New Roman"/>
              </a:rPr>
              <a:t>Тема</a:t>
            </a:r>
            <a:r>
              <a:rPr lang="ru-RU" sz="2400" b="1" cap="none" spc="-100" dirty="0">
                <a:ln w="3200">
                  <a:solidFill>
                    <a:srgbClr val="444D26">
                      <a:shade val="75000"/>
                      <a:alpha val="25000"/>
                    </a:srgbClr>
                  </a:solidFill>
                  <a:prstDash val="solid"/>
                  <a:round/>
                </a:ln>
                <a:latin typeface="Constantia"/>
                <a:ea typeface="Times New Roman"/>
              </a:rPr>
              <a:t>:</a:t>
            </a:r>
            <a:br>
              <a:rPr lang="ru-RU" sz="2400" b="1" cap="none" spc="-100" dirty="0">
                <a:ln w="3200">
                  <a:solidFill>
                    <a:srgbClr val="444D26">
                      <a:shade val="75000"/>
                      <a:alpha val="25000"/>
                    </a:srgbClr>
                  </a:solidFill>
                  <a:prstDash val="solid"/>
                  <a:round/>
                </a:ln>
                <a:latin typeface="Constantia"/>
                <a:ea typeface="Times New Roman"/>
              </a:rPr>
            </a:br>
            <a:r>
              <a:rPr lang="ru-RU" sz="2400" dirty="0" smtClean="0">
                <a:solidFill>
                  <a:srgbClr val="FF0000"/>
                </a:solidFill>
                <a:latin typeface="Times New Roman"/>
                <a:ea typeface="Calibri"/>
                <a:cs typeface="Times New Roman"/>
              </a:rPr>
              <a:t>«</a:t>
            </a:r>
            <a:r>
              <a:rPr lang="ru-RU" sz="2400" dirty="0">
                <a:solidFill>
                  <a:srgbClr val="FF0000"/>
                </a:solidFill>
                <a:latin typeface="Times New Roman"/>
                <a:ea typeface="Calibri"/>
                <a:cs typeface="Times New Roman"/>
              </a:rPr>
              <a:t>Вклад учёных-химиков в развитие химической промышленности в период Великой Отечественной войны</a:t>
            </a:r>
            <a:r>
              <a:rPr lang="ru-RU" sz="2400" dirty="0" smtClean="0">
                <a:solidFill>
                  <a:srgbClr val="FF0000"/>
                </a:solidFill>
                <a:latin typeface="Times New Roman"/>
                <a:ea typeface="Calibri"/>
                <a:cs typeface="Times New Roman"/>
              </a:rPr>
              <a:t>»</a:t>
            </a:r>
            <a:endParaRPr lang="ru-RU" sz="2400" dirty="0">
              <a:solidFill>
                <a:srgbClr val="FF0000"/>
              </a:solidFill>
            </a:endParaRPr>
          </a:p>
        </p:txBody>
      </p:sp>
    </p:spTree>
    <p:extLst>
      <p:ext uri="{BB962C8B-B14F-4D97-AF65-F5344CB8AC3E}">
        <p14:creationId xmlns:p14="http://schemas.microsoft.com/office/powerpoint/2010/main" val="1103546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3082354"/>
          </a:xfrm>
        </p:spPr>
        <p:txBody>
          <a:bodyPr/>
          <a:lstStyle/>
          <a:p>
            <a:pPr indent="342900">
              <a:lnSpc>
                <a:spcPct val="150000"/>
              </a:lnSpc>
              <a:spcAft>
                <a:spcPts val="0"/>
              </a:spcAft>
            </a:pPr>
            <a:r>
              <a:rPr lang="ru-RU" sz="2000" dirty="0">
                <a:latin typeface="Times New Roman"/>
                <a:ea typeface="Times New Roman"/>
              </a:rPr>
              <a:t>В военные годы академик Алексей </a:t>
            </a:r>
            <a:r>
              <a:rPr lang="ru-RU" sz="2000" dirty="0" err="1">
                <a:latin typeface="Times New Roman"/>
                <a:ea typeface="Times New Roman"/>
              </a:rPr>
              <a:t>Евграфович</a:t>
            </a:r>
            <a:r>
              <a:rPr lang="ru-RU" sz="2000" dirty="0">
                <a:latin typeface="Times New Roman"/>
                <a:ea typeface="Times New Roman"/>
              </a:rPr>
              <a:t> </a:t>
            </a:r>
            <a:r>
              <a:rPr lang="ru-RU" sz="2000" dirty="0" smtClean="0">
                <a:latin typeface="Times New Roman"/>
                <a:ea typeface="Times New Roman"/>
              </a:rPr>
              <a:t>Фаворский </a:t>
            </a:r>
            <a:r>
              <a:rPr lang="ru-RU" sz="2000" dirty="0">
                <a:latin typeface="Times New Roman"/>
                <a:ea typeface="Times New Roman"/>
              </a:rPr>
              <a:t>нашел оригинальный путь получения </a:t>
            </a:r>
            <a:r>
              <a:rPr lang="ru-RU" sz="2000" dirty="0" err="1">
                <a:latin typeface="Times New Roman"/>
                <a:ea typeface="Times New Roman"/>
              </a:rPr>
              <a:t>изопренового</a:t>
            </a:r>
            <a:r>
              <a:rPr lang="ru-RU" sz="2000" dirty="0">
                <a:latin typeface="Times New Roman"/>
                <a:ea typeface="Times New Roman"/>
              </a:rPr>
              <a:t> синтетического каучука из угля и воды, который в дальнейшем использовали для колёсной техники, противогазов, гранат. </a:t>
            </a:r>
            <a:r>
              <a:rPr lang="ru-RU" sz="2800" dirty="0">
                <a:latin typeface="Times New Roman"/>
                <a:ea typeface="Times New Roman"/>
              </a:rPr>
              <a:t/>
            </a:r>
            <a:br>
              <a:rPr lang="ru-RU" sz="2800" dirty="0">
                <a:latin typeface="Times New Roman"/>
                <a:ea typeface="Times New Roman"/>
              </a:rPr>
            </a:br>
            <a:endParaRPr lang="ru-RU" dirty="0"/>
          </a:p>
        </p:txBody>
      </p:sp>
      <p:pic>
        <p:nvPicPr>
          <p:cNvPr id="4" name="Рисунок 3"/>
          <p:cNvPicPr/>
          <p:nvPr/>
        </p:nvPicPr>
        <p:blipFill>
          <a:blip r:embed="rId2"/>
          <a:srcRect/>
          <a:stretch>
            <a:fillRect/>
          </a:stretch>
        </p:blipFill>
        <p:spPr bwMode="auto">
          <a:xfrm>
            <a:off x="3509628" y="2636912"/>
            <a:ext cx="2160240" cy="2880320"/>
          </a:xfrm>
          <a:prstGeom prst="rect">
            <a:avLst/>
          </a:prstGeom>
          <a:noFill/>
          <a:ln w="9525">
            <a:noFill/>
            <a:miter lim="800000"/>
            <a:headEnd/>
            <a:tailEnd/>
          </a:ln>
        </p:spPr>
      </p:pic>
      <p:sp>
        <p:nvSpPr>
          <p:cNvPr id="5" name="Прямоугольник 4"/>
          <p:cNvSpPr/>
          <p:nvPr/>
        </p:nvSpPr>
        <p:spPr>
          <a:xfrm>
            <a:off x="2555776" y="5977445"/>
            <a:ext cx="4067944" cy="646331"/>
          </a:xfrm>
          <a:prstGeom prst="rect">
            <a:avLst/>
          </a:prstGeom>
        </p:spPr>
        <p:txBody>
          <a:bodyPr wrap="square">
            <a:spAutoFit/>
          </a:bodyPr>
          <a:lstStyle/>
          <a:p>
            <a:pPr algn="ctr">
              <a:spcAft>
                <a:spcPts val="0"/>
              </a:spcAft>
            </a:pPr>
            <a:r>
              <a:rPr lang="ru-RU" b="1" i="1" dirty="0" smtClean="0">
                <a:effectLst/>
                <a:latin typeface="Times New Roman"/>
                <a:ea typeface="Times New Roman"/>
              </a:rPr>
              <a:t>А.Е. Фаворский</a:t>
            </a:r>
            <a:endParaRPr lang="ru-RU" dirty="0" smtClean="0">
              <a:effectLst/>
              <a:latin typeface="Times New Roman"/>
              <a:ea typeface="Times New Roman"/>
            </a:endParaRPr>
          </a:p>
          <a:p>
            <a:pPr algn="ctr">
              <a:spcAft>
                <a:spcPts val="0"/>
              </a:spcAft>
            </a:pPr>
            <a:r>
              <a:rPr lang="ru-RU" b="1" i="1" dirty="0" smtClean="0">
                <a:effectLst/>
                <a:latin typeface="Times New Roman"/>
                <a:ea typeface="Times New Roman"/>
              </a:rPr>
              <a:t>(1860-1945)</a:t>
            </a:r>
            <a:endParaRPr lang="ru-RU" dirty="0">
              <a:effectLst/>
              <a:latin typeface="Times New Roman"/>
              <a:ea typeface="Times New Roman"/>
            </a:endParaRPr>
          </a:p>
        </p:txBody>
      </p:sp>
      <p:pic>
        <p:nvPicPr>
          <p:cNvPr id="6" name="Рисунок 5"/>
          <p:cNvPicPr/>
          <p:nvPr/>
        </p:nvPicPr>
        <p:blipFill>
          <a:blip r:embed="rId3"/>
          <a:srcRect/>
          <a:stretch>
            <a:fillRect/>
          </a:stretch>
        </p:blipFill>
        <p:spPr bwMode="auto">
          <a:xfrm>
            <a:off x="6012160" y="4293096"/>
            <a:ext cx="2951290" cy="2448272"/>
          </a:xfrm>
          <a:prstGeom prst="rect">
            <a:avLst/>
          </a:prstGeom>
          <a:noFill/>
          <a:ln w="9525">
            <a:noFill/>
            <a:miter lim="800000"/>
            <a:headEnd/>
            <a:tailEnd/>
          </a:ln>
        </p:spPr>
      </p:pic>
      <p:pic>
        <p:nvPicPr>
          <p:cNvPr id="7" name="Рисунок 6"/>
          <p:cNvPicPr/>
          <p:nvPr/>
        </p:nvPicPr>
        <p:blipFill>
          <a:blip r:embed="rId4"/>
          <a:srcRect/>
          <a:stretch>
            <a:fillRect/>
          </a:stretch>
        </p:blipFill>
        <p:spPr bwMode="auto">
          <a:xfrm>
            <a:off x="262206" y="4293096"/>
            <a:ext cx="3013649" cy="2448272"/>
          </a:xfrm>
          <a:prstGeom prst="rect">
            <a:avLst/>
          </a:prstGeom>
          <a:noFill/>
          <a:ln w="9525">
            <a:noFill/>
            <a:miter lim="800000"/>
            <a:headEnd/>
            <a:tailEnd/>
          </a:ln>
        </p:spPr>
      </p:pic>
    </p:spTree>
    <p:extLst>
      <p:ext uri="{BB962C8B-B14F-4D97-AF65-F5344CB8AC3E}">
        <p14:creationId xmlns:p14="http://schemas.microsoft.com/office/powerpoint/2010/main" val="196871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2506290"/>
          </a:xfrm>
        </p:spPr>
        <p:txBody>
          <a:bodyPr/>
          <a:lstStyle/>
          <a:p>
            <a:r>
              <a:rPr lang="ru-RU" sz="2000" dirty="0">
                <a:latin typeface="Times New Roman"/>
                <a:ea typeface="Times New Roman"/>
              </a:rPr>
              <a:t> С фронта прибывали новости, требовались снаряды в огромном количестве, для их производства необходимы: азотная кислота, толуол и другие ароматические углеводороды.  В экстренном порядке на заводах Сибири и Урала было налажено производство этих соединений. В 1941 академик Ю.Г. </a:t>
            </a:r>
            <a:r>
              <a:rPr lang="ru-RU" sz="2000" dirty="0" err="1">
                <a:latin typeface="Times New Roman"/>
                <a:ea typeface="Times New Roman"/>
              </a:rPr>
              <a:t>Мамедалиев</a:t>
            </a:r>
            <a:r>
              <a:rPr lang="ru-RU" sz="2000" dirty="0">
                <a:latin typeface="Times New Roman"/>
                <a:ea typeface="Times New Roman"/>
              </a:rPr>
              <a:t> </a:t>
            </a:r>
            <a:r>
              <a:rPr lang="ru-RU" sz="2000" dirty="0" smtClean="0">
                <a:latin typeface="Times New Roman"/>
                <a:ea typeface="Times New Roman"/>
              </a:rPr>
              <a:t>выполнил </a:t>
            </a:r>
            <a:r>
              <a:rPr lang="ru-RU" sz="2000" dirty="0">
                <a:latin typeface="Times New Roman"/>
                <a:ea typeface="Times New Roman"/>
              </a:rPr>
              <a:t>работу по синтезу толуола, получив при этом необходимый в ту пору  тротил.  </a:t>
            </a:r>
            <a:endParaRPr lang="ru-RU" sz="2000" dirty="0"/>
          </a:p>
        </p:txBody>
      </p:sp>
      <p:pic>
        <p:nvPicPr>
          <p:cNvPr id="4" name="Рисунок 3"/>
          <p:cNvPicPr/>
          <p:nvPr/>
        </p:nvPicPr>
        <p:blipFill>
          <a:blip r:embed="rId2"/>
          <a:srcRect/>
          <a:stretch>
            <a:fillRect/>
          </a:stretch>
        </p:blipFill>
        <p:spPr bwMode="auto">
          <a:xfrm>
            <a:off x="467544" y="2924944"/>
            <a:ext cx="3240360" cy="3528392"/>
          </a:xfrm>
          <a:prstGeom prst="rect">
            <a:avLst/>
          </a:prstGeom>
          <a:noFill/>
          <a:ln w="9525">
            <a:noFill/>
            <a:miter lim="800000"/>
            <a:headEnd/>
            <a:tailEnd/>
          </a:ln>
        </p:spPr>
      </p:pic>
      <p:sp>
        <p:nvSpPr>
          <p:cNvPr id="5" name="Прямоугольник 4"/>
          <p:cNvSpPr/>
          <p:nvPr/>
        </p:nvSpPr>
        <p:spPr>
          <a:xfrm>
            <a:off x="4211960" y="6021288"/>
            <a:ext cx="4572000" cy="646331"/>
          </a:xfrm>
          <a:prstGeom prst="rect">
            <a:avLst/>
          </a:prstGeom>
        </p:spPr>
        <p:txBody>
          <a:bodyPr>
            <a:spAutoFit/>
          </a:bodyPr>
          <a:lstStyle/>
          <a:p>
            <a:pPr algn="ctr">
              <a:spcAft>
                <a:spcPts val="0"/>
              </a:spcAft>
            </a:pPr>
            <a:r>
              <a:rPr lang="ru-RU" b="1" i="1" dirty="0" smtClean="0">
                <a:effectLst/>
                <a:latin typeface="Times New Roman"/>
                <a:ea typeface="Times New Roman"/>
              </a:rPr>
              <a:t>Ю.Г. </a:t>
            </a:r>
            <a:r>
              <a:rPr lang="ru-RU" b="1" i="1" dirty="0" err="1" smtClean="0">
                <a:effectLst/>
                <a:latin typeface="Times New Roman"/>
                <a:ea typeface="Times New Roman"/>
              </a:rPr>
              <a:t>Мамедалиев</a:t>
            </a:r>
            <a:endParaRPr lang="ru-RU" dirty="0" smtClean="0">
              <a:effectLst/>
              <a:latin typeface="Times New Roman"/>
              <a:ea typeface="Times New Roman"/>
            </a:endParaRPr>
          </a:p>
          <a:p>
            <a:pPr algn="ctr">
              <a:spcAft>
                <a:spcPts val="0"/>
              </a:spcAft>
            </a:pPr>
            <a:r>
              <a:rPr lang="ru-RU" b="1" i="1" dirty="0" smtClean="0">
                <a:effectLst/>
                <a:latin typeface="Times New Roman"/>
                <a:ea typeface="Times New Roman"/>
              </a:rPr>
              <a:t>(1905-1961)</a:t>
            </a:r>
            <a:endParaRPr lang="ru-RU" dirty="0">
              <a:effectLst/>
              <a:latin typeface="Times New Roman"/>
              <a:ea typeface="Times New Roman"/>
            </a:endParaRPr>
          </a:p>
        </p:txBody>
      </p:sp>
    </p:spTree>
    <p:extLst>
      <p:ext uri="{BB962C8B-B14F-4D97-AF65-F5344CB8AC3E}">
        <p14:creationId xmlns:p14="http://schemas.microsoft.com/office/powerpoint/2010/main" val="4176647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2434282"/>
          </a:xfrm>
        </p:spPr>
        <p:txBody>
          <a:bodyPr/>
          <a:lstStyle/>
          <a:p>
            <a:r>
              <a:rPr lang="ru-RU" sz="3200" dirty="0">
                <a:latin typeface="Times New Roman"/>
                <a:ea typeface="Times New Roman"/>
              </a:rPr>
              <a:t> </a:t>
            </a:r>
            <a:r>
              <a:rPr lang="ru-RU" sz="2000" spc="5" dirty="0">
                <a:latin typeface="Times New Roman"/>
                <a:ea typeface="Times New Roman"/>
              </a:rPr>
              <a:t>Академик Петр Леонидович </a:t>
            </a:r>
            <a:r>
              <a:rPr lang="ru-RU" sz="2000" spc="5" dirty="0" err="1">
                <a:latin typeface="Times New Roman"/>
                <a:ea typeface="Times New Roman"/>
              </a:rPr>
              <a:t>Капица</a:t>
            </a:r>
            <a:r>
              <a:rPr lang="ru-RU" sz="2000" spc="5" dirty="0">
                <a:latin typeface="Times New Roman"/>
                <a:ea typeface="Times New Roman"/>
              </a:rPr>
              <a:t> </a:t>
            </a:r>
            <a:r>
              <a:rPr lang="ru-RU" sz="2000" spc="5" dirty="0" smtClean="0">
                <a:latin typeface="Times New Roman"/>
                <a:ea typeface="Times New Roman"/>
              </a:rPr>
              <a:t>для </a:t>
            </a:r>
            <a:r>
              <a:rPr lang="ru-RU" sz="2000" spc="5" dirty="0">
                <a:latin typeface="Times New Roman"/>
                <a:ea typeface="Times New Roman"/>
              </a:rPr>
              <a:t>получения взрывчатых веществ горнодобывающей промышленности придумал специальное устройство </a:t>
            </a:r>
            <a:r>
              <a:rPr lang="ru-RU" sz="2000" spc="45" dirty="0">
                <a:latin typeface="Times New Roman"/>
                <a:ea typeface="Times New Roman"/>
              </a:rPr>
              <a:t>для получения в неограниченном количестве жидкого кислорода из </a:t>
            </a:r>
            <a:r>
              <a:rPr lang="ru-RU" sz="2000" spc="10" dirty="0">
                <a:latin typeface="Times New Roman"/>
                <a:ea typeface="Times New Roman"/>
              </a:rPr>
              <a:t>воздуха. В 1941 г торф или опилки пропитанные жидким кислородом использовали в виде «начинки» для авиационных бомб на аэродромах. </a:t>
            </a:r>
            <a:endParaRPr lang="ru-RU" sz="2000" dirty="0"/>
          </a:p>
        </p:txBody>
      </p:sp>
      <p:pic>
        <p:nvPicPr>
          <p:cNvPr id="4" name="Рисунок 3"/>
          <p:cNvPicPr/>
          <p:nvPr/>
        </p:nvPicPr>
        <p:blipFill>
          <a:blip r:embed="rId2"/>
          <a:srcRect/>
          <a:stretch>
            <a:fillRect/>
          </a:stretch>
        </p:blipFill>
        <p:spPr bwMode="auto">
          <a:xfrm>
            <a:off x="5652120" y="2564904"/>
            <a:ext cx="3096344" cy="4032448"/>
          </a:xfrm>
          <a:prstGeom prst="rect">
            <a:avLst/>
          </a:prstGeom>
          <a:noFill/>
          <a:ln w="9525">
            <a:noFill/>
            <a:miter lim="800000"/>
            <a:headEnd/>
            <a:tailEnd/>
          </a:ln>
        </p:spPr>
      </p:pic>
      <p:sp>
        <p:nvSpPr>
          <p:cNvPr id="5" name="Прямоугольник 4"/>
          <p:cNvSpPr/>
          <p:nvPr/>
        </p:nvSpPr>
        <p:spPr>
          <a:xfrm>
            <a:off x="611560" y="5951021"/>
            <a:ext cx="4572000" cy="769441"/>
          </a:xfrm>
          <a:prstGeom prst="rect">
            <a:avLst/>
          </a:prstGeom>
        </p:spPr>
        <p:txBody>
          <a:bodyPr>
            <a:spAutoFit/>
          </a:bodyPr>
          <a:lstStyle/>
          <a:p>
            <a:pPr algn="ctr">
              <a:spcAft>
                <a:spcPts val="0"/>
              </a:spcAft>
            </a:pPr>
            <a:r>
              <a:rPr lang="ru-RU" sz="2200" b="1" i="1" dirty="0" smtClean="0">
                <a:effectLst/>
                <a:latin typeface="Times New Roman"/>
                <a:ea typeface="Times New Roman"/>
              </a:rPr>
              <a:t>П.Л. </a:t>
            </a:r>
            <a:r>
              <a:rPr lang="ru-RU" sz="2200" b="1" i="1" dirty="0" err="1" smtClean="0">
                <a:effectLst/>
                <a:latin typeface="Times New Roman"/>
                <a:ea typeface="Times New Roman"/>
              </a:rPr>
              <a:t>Капица</a:t>
            </a:r>
            <a:endParaRPr lang="ru-RU" sz="2200" dirty="0" smtClean="0">
              <a:effectLst/>
              <a:latin typeface="Times New Roman"/>
              <a:ea typeface="Times New Roman"/>
            </a:endParaRPr>
          </a:p>
          <a:p>
            <a:pPr algn="ctr">
              <a:spcAft>
                <a:spcPts val="0"/>
              </a:spcAft>
            </a:pPr>
            <a:r>
              <a:rPr lang="ru-RU" sz="2200" b="1" i="1" dirty="0" smtClean="0">
                <a:effectLst/>
                <a:latin typeface="Times New Roman"/>
                <a:ea typeface="Times New Roman"/>
              </a:rPr>
              <a:t>(1894-1984)</a:t>
            </a:r>
            <a:endParaRPr lang="ru-RU" sz="2200" dirty="0">
              <a:effectLst/>
              <a:latin typeface="Times New Roman"/>
              <a:ea typeface="Times New Roman"/>
            </a:endParaRPr>
          </a:p>
        </p:txBody>
      </p:sp>
    </p:spTree>
    <p:extLst>
      <p:ext uri="{BB962C8B-B14F-4D97-AF65-F5344CB8AC3E}">
        <p14:creationId xmlns:p14="http://schemas.microsoft.com/office/powerpoint/2010/main" val="320623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996364"/>
            <a:ext cx="8712968" cy="1872208"/>
          </a:xfrm>
        </p:spPr>
        <p:txBody>
          <a:bodyPr/>
          <a:lstStyle/>
          <a:p>
            <a:pPr indent="792480" algn="ctr">
              <a:lnSpc>
                <a:spcPct val="150000"/>
              </a:lnSpc>
              <a:spcAft>
                <a:spcPts val="0"/>
              </a:spcAft>
            </a:pPr>
            <a:r>
              <a:rPr lang="ru-RU" sz="2000" dirty="0">
                <a:latin typeface="Times New Roman"/>
                <a:ea typeface="Times New Roman"/>
              </a:rPr>
              <a:t>Огромный вклад в создание взрывчатых веществ внесли учёные: Ю. Б. Харитон, Н. Д. Зелинский, С. С. </a:t>
            </a:r>
            <a:r>
              <a:rPr lang="ru-RU" sz="2000" dirty="0" err="1">
                <a:latin typeface="Times New Roman"/>
                <a:ea typeface="Times New Roman"/>
              </a:rPr>
              <a:t>Наметкин</a:t>
            </a:r>
            <a:r>
              <a:rPr lang="ru-RU" sz="2000" dirty="0">
                <a:latin typeface="Times New Roman"/>
                <a:ea typeface="Times New Roman"/>
              </a:rPr>
              <a:t>, Н. Н. Семенов</a:t>
            </a:r>
            <a:r>
              <a:rPr lang="ru-RU" sz="2000" i="1" dirty="0">
                <a:latin typeface="Times New Roman"/>
                <a:ea typeface="Times New Roman"/>
              </a:rPr>
              <a:t> </a:t>
            </a:r>
            <a:r>
              <a:rPr lang="ru-RU" sz="2000" dirty="0" smtClean="0">
                <a:latin typeface="Times New Roman"/>
                <a:ea typeface="Times New Roman"/>
              </a:rPr>
              <a:t>и </a:t>
            </a:r>
            <a:r>
              <a:rPr lang="ru-RU" sz="2000" dirty="0">
                <a:latin typeface="Times New Roman"/>
                <a:ea typeface="Times New Roman"/>
              </a:rPr>
              <a:t>многие другие. Благодаря им были созданы взрывчатые вещества на основе нитратов.</a:t>
            </a:r>
            <a:br>
              <a:rPr lang="ru-RU" sz="2000" dirty="0">
                <a:latin typeface="Times New Roman"/>
                <a:ea typeface="Times New Roman"/>
              </a:rPr>
            </a:br>
            <a:endParaRPr lang="ru-RU" sz="2000" dirty="0"/>
          </a:p>
        </p:txBody>
      </p:sp>
      <p:pic>
        <p:nvPicPr>
          <p:cNvPr id="4" name="Рисунок 3"/>
          <p:cNvPicPr/>
          <p:nvPr/>
        </p:nvPicPr>
        <p:blipFill>
          <a:blip r:embed="rId2"/>
          <a:srcRect/>
          <a:stretch>
            <a:fillRect/>
          </a:stretch>
        </p:blipFill>
        <p:spPr bwMode="auto">
          <a:xfrm>
            <a:off x="323528" y="1412776"/>
            <a:ext cx="1800200" cy="2306563"/>
          </a:xfrm>
          <a:prstGeom prst="rect">
            <a:avLst/>
          </a:prstGeom>
          <a:noFill/>
          <a:ln w="9525">
            <a:noFill/>
            <a:miter lim="800000"/>
            <a:headEnd/>
            <a:tailEnd/>
          </a:ln>
        </p:spPr>
      </p:pic>
      <p:sp>
        <p:nvSpPr>
          <p:cNvPr id="5" name="Прямоугольник 4"/>
          <p:cNvSpPr/>
          <p:nvPr/>
        </p:nvSpPr>
        <p:spPr>
          <a:xfrm>
            <a:off x="-774340" y="4005063"/>
            <a:ext cx="4572000" cy="646331"/>
          </a:xfrm>
          <a:prstGeom prst="rect">
            <a:avLst/>
          </a:prstGeom>
        </p:spPr>
        <p:txBody>
          <a:bodyPr>
            <a:spAutoFit/>
          </a:bodyPr>
          <a:lstStyle/>
          <a:p>
            <a:pPr algn="ctr">
              <a:spcAft>
                <a:spcPts val="0"/>
              </a:spcAft>
            </a:pPr>
            <a:r>
              <a:rPr lang="ru-RU" b="1" i="1" dirty="0" smtClean="0">
                <a:effectLst/>
                <a:latin typeface="Times New Roman"/>
                <a:ea typeface="Times New Roman"/>
              </a:rPr>
              <a:t>Ю.Б. Харитон</a:t>
            </a:r>
            <a:endParaRPr lang="ru-RU" dirty="0" smtClean="0">
              <a:effectLst/>
              <a:latin typeface="Times New Roman"/>
              <a:ea typeface="Times New Roman"/>
            </a:endParaRPr>
          </a:p>
          <a:p>
            <a:pPr algn="ctr">
              <a:spcAft>
                <a:spcPts val="0"/>
              </a:spcAft>
            </a:pPr>
            <a:r>
              <a:rPr lang="ru-RU" b="1" i="1" dirty="0" smtClean="0">
                <a:effectLst/>
                <a:latin typeface="Times New Roman"/>
                <a:ea typeface="Times New Roman"/>
              </a:rPr>
              <a:t>(1904-1996)</a:t>
            </a:r>
            <a:endParaRPr lang="ru-RU" dirty="0">
              <a:effectLst/>
              <a:latin typeface="Times New Roman"/>
              <a:ea typeface="Times New Roman"/>
            </a:endParaRPr>
          </a:p>
        </p:txBody>
      </p:sp>
      <p:pic>
        <p:nvPicPr>
          <p:cNvPr id="6" name="Рисунок 5" descr="Н.Д.Зелинский (1861–1953)"/>
          <p:cNvPicPr/>
          <p:nvPr/>
        </p:nvPicPr>
        <p:blipFill>
          <a:blip r:embed="rId3" r:link="rId4"/>
          <a:srcRect/>
          <a:stretch>
            <a:fillRect/>
          </a:stretch>
        </p:blipFill>
        <p:spPr bwMode="auto">
          <a:xfrm>
            <a:off x="2411760" y="991564"/>
            <a:ext cx="2088232" cy="2448272"/>
          </a:xfrm>
          <a:prstGeom prst="rect">
            <a:avLst/>
          </a:prstGeom>
          <a:noFill/>
          <a:ln w="9525">
            <a:noFill/>
            <a:miter lim="800000"/>
            <a:headEnd/>
            <a:tailEnd/>
          </a:ln>
        </p:spPr>
      </p:pic>
      <p:pic>
        <p:nvPicPr>
          <p:cNvPr id="7" name="Рисунок 6" descr="С.С.Наметкин (1876–1950)"/>
          <p:cNvPicPr/>
          <p:nvPr/>
        </p:nvPicPr>
        <p:blipFill>
          <a:blip r:embed="rId5" r:link="rId6"/>
          <a:srcRect/>
          <a:stretch>
            <a:fillRect/>
          </a:stretch>
        </p:blipFill>
        <p:spPr bwMode="auto">
          <a:xfrm>
            <a:off x="4644008" y="476671"/>
            <a:ext cx="2044536" cy="2592287"/>
          </a:xfrm>
          <a:prstGeom prst="rect">
            <a:avLst/>
          </a:prstGeom>
          <a:noFill/>
          <a:ln w="9525">
            <a:noFill/>
            <a:miter lim="800000"/>
            <a:headEnd/>
            <a:tailEnd/>
          </a:ln>
        </p:spPr>
      </p:pic>
      <p:pic>
        <p:nvPicPr>
          <p:cNvPr id="8" name="Рисунок 7" descr="Н.Н.Семенов (1896–1986)"/>
          <p:cNvPicPr/>
          <p:nvPr/>
        </p:nvPicPr>
        <p:blipFill>
          <a:blip r:embed="rId7" r:link="rId8"/>
          <a:srcRect/>
          <a:stretch>
            <a:fillRect/>
          </a:stretch>
        </p:blipFill>
        <p:spPr bwMode="auto">
          <a:xfrm>
            <a:off x="6948264" y="0"/>
            <a:ext cx="1944216" cy="2340577"/>
          </a:xfrm>
          <a:prstGeom prst="rect">
            <a:avLst/>
          </a:prstGeom>
          <a:noFill/>
          <a:ln w="9525">
            <a:noFill/>
            <a:miter lim="800000"/>
            <a:headEnd/>
            <a:tailEnd/>
          </a:ln>
        </p:spPr>
      </p:pic>
      <p:sp>
        <p:nvSpPr>
          <p:cNvPr id="9" name="Прямоугольник 8"/>
          <p:cNvSpPr/>
          <p:nvPr/>
        </p:nvSpPr>
        <p:spPr>
          <a:xfrm>
            <a:off x="5634372" y="2431464"/>
            <a:ext cx="4572000" cy="646331"/>
          </a:xfrm>
          <a:prstGeom prst="rect">
            <a:avLst/>
          </a:prstGeom>
        </p:spPr>
        <p:txBody>
          <a:bodyPr>
            <a:spAutoFit/>
          </a:bodyPr>
          <a:lstStyle/>
          <a:p>
            <a:pPr algn="ctr">
              <a:spcAft>
                <a:spcPts val="0"/>
              </a:spcAft>
            </a:pPr>
            <a:r>
              <a:rPr lang="ru-RU" b="1" i="1" dirty="0" err="1" smtClean="0">
                <a:effectLst/>
                <a:latin typeface="Times New Roman"/>
                <a:ea typeface="Times New Roman"/>
              </a:rPr>
              <a:t>Н.Н.Семенов</a:t>
            </a:r>
            <a:r>
              <a:rPr lang="ru-RU" b="1" i="1" dirty="0" smtClean="0">
                <a:effectLst/>
                <a:latin typeface="Times New Roman"/>
                <a:ea typeface="Times New Roman"/>
              </a:rPr>
              <a:t>  </a:t>
            </a:r>
            <a:endParaRPr lang="ru-RU" dirty="0" smtClean="0">
              <a:effectLst/>
              <a:latin typeface="Times New Roman"/>
              <a:ea typeface="Times New Roman"/>
            </a:endParaRPr>
          </a:p>
          <a:p>
            <a:pPr algn="ctr">
              <a:spcAft>
                <a:spcPts val="0"/>
              </a:spcAft>
            </a:pPr>
            <a:r>
              <a:rPr lang="ru-RU" b="1" dirty="0" smtClean="0">
                <a:effectLst/>
                <a:latin typeface="Times New Roman"/>
                <a:ea typeface="Times New Roman"/>
              </a:rPr>
              <a:t>   </a:t>
            </a:r>
            <a:r>
              <a:rPr lang="ru-RU" b="1" i="1" dirty="0" smtClean="0">
                <a:effectLst/>
                <a:latin typeface="Times New Roman"/>
                <a:ea typeface="Times New Roman"/>
              </a:rPr>
              <a:t>(1896–1986)</a:t>
            </a:r>
            <a:endParaRPr lang="ru-RU" dirty="0">
              <a:effectLst/>
              <a:latin typeface="Times New Roman"/>
              <a:ea typeface="Times New Roman"/>
            </a:endParaRPr>
          </a:p>
        </p:txBody>
      </p:sp>
      <p:sp>
        <p:nvSpPr>
          <p:cNvPr id="10" name="Прямоугольник 9"/>
          <p:cNvSpPr/>
          <p:nvPr/>
        </p:nvSpPr>
        <p:spPr>
          <a:xfrm>
            <a:off x="3455876" y="3358731"/>
            <a:ext cx="4572000" cy="646331"/>
          </a:xfrm>
          <a:prstGeom prst="rect">
            <a:avLst/>
          </a:prstGeom>
        </p:spPr>
        <p:txBody>
          <a:bodyPr>
            <a:spAutoFit/>
          </a:bodyPr>
          <a:lstStyle/>
          <a:p>
            <a:pPr algn="ctr">
              <a:spcAft>
                <a:spcPts val="0"/>
              </a:spcAft>
            </a:pPr>
            <a:r>
              <a:rPr lang="ru-RU" b="1" i="1" dirty="0" err="1" smtClean="0">
                <a:effectLst/>
                <a:latin typeface="Times New Roman"/>
                <a:ea typeface="Times New Roman"/>
              </a:rPr>
              <a:t>С.С.Наметкин</a:t>
            </a:r>
            <a:r>
              <a:rPr lang="ru-RU" b="1" i="1" dirty="0" smtClean="0">
                <a:effectLst/>
                <a:latin typeface="Times New Roman"/>
                <a:ea typeface="Times New Roman"/>
              </a:rPr>
              <a:t/>
            </a:r>
            <a:br>
              <a:rPr lang="ru-RU" b="1" i="1" dirty="0" smtClean="0">
                <a:effectLst/>
                <a:latin typeface="Times New Roman"/>
                <a:ea typeface="Times New Roman"/>
              </a:rPr>
            </a:br>
            <a:r>
              <a:rPr lang="ru-RU" b="1" i="1" dirty="0" smtClean="0">
                <a:effectLst/>
                <a:latin typeface="Times New Roman"/>
                <a:ea typeface="Times New Roman"/>
              </a:rPr>
              <a:t>   (1876–1950)</a:t>
            </a:r>
            <a:endParaRPr lang="ru-RU" dirty="0">
              <a:effectLst/>
              <a:latin typeface="Times New Roman"/>
              <a:ea typeface="Times New Roman"/>
            </a:endParaRPr>
          </a:p>
        </p:txBody>
      </p:sp>
      <p:sp>
        <p:nvSpPr>
          <p:cNvPr id="11" name="Прямоугольник 10"/>
          <p:cNvSpPr/>
          <p:nvPr/>
        </p:nvSpPr>
        <p:spPr>
          <a:xfrm>
            <a:off x="2605002" y="3534673"/>
            <a:ext cx="1701748" cy="369332"/>
          </a:xfrm>
          <a:prstGeom prst="rect">
            <a:avLst/>
          </a:prstGeom>
        </p:spPr>
        <p:txBody>
          <a:bodyPr wrap="none">
            <a:spAutoFit/>
          </a:bodyPr>
          <a:lstStyle/>
          <a:p>
            <a:r>
              <a:rPr lang="ru-RU" b="1" i="1" dirty="0" err="1" smtClean="0">
                <a:effectLst/>
                <a:latin typeface="Times New Roman"/>
                <a:ea typeface="Times New Roman"/>
              </a:rPr>
              <a:t>Н.Д.Зелинский</a:t>
            </a:r>
            <a:endParaRPr lang="ru-RU" dirty="0"/>
          </a:p>
        </p:txBody>
      </p:sp>
      <p:sp>
        <p:nvSpPr>
          <p:cNvPr id="12" name="Прямоугольник 11"/>
          <p:cNvSpPr/>
          <p:nvPr/>
        </p:nvSpPr>
        <p:spPr>
          <a:xfrm>
            <a:off x="2767226" y="3904005"/>
            <a:ext cx="1377300" cy="369332"/>
          </a:xfrm>
          <a:prstGeom prst="rect">
            <a:avLst/>
          </a:prstGeom>
        </p:spPr>
        <p:txBody>
          <a:bodyPr wrap="none">
            <a:spAutoFit/>
          </a:bodyPr>
          <a:lstStyle/>
          <a:p>
            <a:pPr>
              <a:spcAft>
                <a:spcPts val="0"/>
              </a:spcAft>
            </a:pPr>
            <a:r>
              <a:rPr lang="ru-RU" b="1" i="1" dirty="0" smtClean="0">
                <a:effectLst/>
                <a:latin typeface="Times New Roman"/>
                <a:ea typeface="Times New Roman"/>
              </a:rPr>
              <a:t>(1861–1953)</a:t>
            </a:r>
            <a:endParaRPr lang="ru-RU" dirty="0">
              <a:effectLst/>
              <a:latin typeface="Times New Roman"/>
              <a:ea typeface="Times New Roman"/>
            </a:endParaRPr>
          </a:p>
        </p:txBody>
      </p:sp>
    </p:spTree>
    <p:extLst>
      <p:ext uri="{BB962C8B-B14F-4D97-AF65-F5344CB8AC3E}">
        <p14:creationId xmlns:p14="http://schemas.microsoft.com/office/powerpoint/2010/main" val="1285937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3010346"/>
          </a:xfrm>
        </p:spPr>
        <p:txBody>
          <a:bodyPr/>
          <a:lstStyle/>
          <a:p>
            <a:r>
              <a:rPr lang="ru-RU" sz="2000" dirty="0">
                <a:latin typeface="Times New Roman"/>
                <a:ea typeface="Times New Roman"/>
              </a:rPr>
              <a:t>В военное время алюминию отводилась наиглавнейшая роль практически во всех направлениях, его использовали для создания авиатехники и взрывчатых веществ, а также для защиты самолётов. Советские лётчики при нападении на Гамбург сбрасывали ленты алюминиевой фольги, что делало невозможным распознавание вражескими силами сигналов от приближающихся самолётов. За военное время при налётах на Германию было сброшено около 20 000 т алюминиевой </a:t>
            </a:r>
            <a:r>
              <a:rPr lang="ru-RU" sz="2000" dirty="0" smtClean="0">
                <a:latin typeface="Times New Roman"/>
                <a:ea typeface="Times New Roman"/>
              </a:rPr>
              <a:t>фольги.</a:t>
            </a:r>
            <a:endParaRPr lang="ru-RU" sz="2000" dirty="0"/>
          </a:p>
        </p:txBody>
      </p:sp>
      <p:pic>
        <p:nvPicPr>
          <p:cNvPr id="5122" name="Picture 2" descr="http://im1-tub-ru.yandex.net/i?id=55020003a528723074e300940096fcfa&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77072"/>
            <a:ext cx="4032448" cy="24200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0-tub-ru.yandex.net/i?id=94e50419fb790029af06a1324004186e&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29000"/>
            <a:ext cx="410445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9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2866330"/>
          </a:xfrm>
        </p:spPr>
        <p:txBody>
          <a:bodyPr/>
          <a:lstStyle/>
          <a:p>
            <a:r>
              <a:rPr lang="ru-RU" sz="1800" dirty="0">
                <a:latin typeface="Times New Roman"/>
                <a:ea typeface="Times New Roman"/>
              </a:rPr>
              <a:t>Для начинки гранат и разрывных пуль было создано новое взрывчатое вещество кордит, состоящее на 30% из нитроглицерина и 65% </a:t>
            </a:r>
            <a:r>
              <a:rPr lang="ru-RU" sz="1800" dirty="0" smtClean="0">
                <a:latin typeface="Times New Roman"/>
                <a:ea typeface="Times New Roman"/>
              </a:rPr>
              <a:t>пироксилина.</a:t>
            </a:r>
            <a:br>
              <a:rPr lang="ru-RU" sz="1800" dirty="0" smtClean="0">
                <a:latin typeface="Times New Roman"/>
                <a:ea typeface="Times New Roman"/>
              </a:rPr>
            </a:br>
            <a:r>
              <a:rPr lang="ru-RU" sz="1800" dirty="0">
                <a:latin typeface="Times New Roman"/>
                <a:ea typeface="Times New Roman"/>
              </a:rPr>
              <a:t> Под руководством Н.Н. Семенова были созданы и совершенствованы кумулятивные снаряды, пробивающие броню толщиной 200мм, гранаты и мины для борьбы с вражескими танками. Академик Семенов разработал теорию цепных разветвлённых реакций, химики смогли в любой момент времени ускорять реакции вплоть до образования лавины, замедлять их на время и даже останавливать в любой промежуточной стадии.</a:t>
            </a:r>
            <a:endParaRPr lang="ru-RU" sz="1800" dirty="0"/>
          </a:p>
        </p:txBody>
      </p:sp>
      <p:pic>
        <p:nvPicPr>
          <p:cNvPr id="4" name="Рисунок 3"/>
          <p:cNvPicPr/>
          <p:nvPr/>
        </p:nvPicPr>
        <p:blipFill>
          <a:blip r:embed="rId2"/>
          <a:srcRect/>
          <a:stretch>
            <a:fillRect/>
          </a:stretch>
        </p:blipFill>
        <p:spPr bwMode="auto">
          <a:xfrm>
            <a:off x="1547664" y="3284984"/>
            <a:ext cx="6120680" cy="2808311"/>
          </a:xfrm>
          <a:prstGeom prst="rect">
            <a:avLst/>
          </a:prstGeom>
          <a:noFill/>
          <a:ln w="9525">
            <a:noFill/>
            <a:miter lim="800000"/>
            <a:headEnd/>
            <a:tailEnd/>
          </a:ln>
        </p:spPr>
      </p:pic>
      <p:sp>
        <p:nvSpPr>
          <p:cNvPr id="5" name="Прямоугольник 4"/>
          <p:cNvSpPr/>
          <p:nvPr/>
        </p:nvSpPr>
        <p:spPr>
          <a:xfrm>
            <a:off x="0" y="6059376"/>
            <a:ext cx="9036496" cy="1338828"/>
          </a:xfrm>
          <a:prstGeom prst="rect">
            <a:avLst/>
          </a:prstGeom>
        </p:spPr>
        <p:txBody>
          <a:bodyPr wrap="square">
            <a:spAutoFit/>
          </a:bodyPr>
          <a:lstStyle/>
          <a:p>
            <a:pPr algn="ctr">
              <a:lnSpc>
                <a:spcPct val="150000"/>
              </a:lnSpc>
              <a:spcAft>
                <a:spcPts val="0"/>
              </a:spcAft>
            </a:pPr>
            <a:r>
              <a:rPr lang="ru-RU" b="1" dirty="0" smtClean="0">
                <a:effectLst/>
                <a:latin typeface="Times New Roman"/>
                <a:ea typeface="Times New Roman"/>
              </a:rPr>
              <a:t>Бутылки с зажигательной смесью: </a:t>
            </a:r>
            <a:br>
              <a:rPr lang="ru-RU" b="1" dirty="0" smtClean="0">
                <a:effectLst/>
                <a:latin typeface="Times New Roman"/>
                <a:ea typeface="Times New Roman"/>
              </a:rPr>
            </a:br>
            <a:r>
              <a:rPr lang="ru-RU" b="1" dirty="0" smtClean="0">
                <a:effectLst/>
                <a:latin typeface="Times New Roman"/>
                <a:ea typeface="Times New Roman"/>
              </a:rPr>
              <a:t>с жидкостью КС; с горючей смесью № 1; самодельная бутылка с бензином</a:t>
            </a:r>
            <a:endParaRPr lang="ru-RU" dirty="0" smtClean="0">
              <a:effectLst/>
              <a:latin typeface="Times New Roman"/>
              <a:ea typeface="Times New Roman"/>
            </a:endParaRPr>
          </a:p>
          <a:p>
            <a:pPr>
              <a:lnSpc>
                <a:spcPct val="150000"/>
              </a:lnSpc>
              <a:spcAft>
                <a:spcPts val="0"/>
              </a:spcAft>
            </a:pPr>
            <a:r>
              <a:rPr lang="ru-RU" dirty="0" smtClean="0">
                <a:effectLst/>
                <a:latin typeface="Times New Roman"/>
                <a:ea typeface="Times New Roman"/>
              </a:rPr>
              <a:t> </a:t>
            </a:r>
            <a:endParaRPr lang="ru-RU" dirty="0">
              <a:effectLst/>
              <a:latin typeface="Times New Roman"/>
              <a:ea typeface="Times New Roman"/>
            </a:endParaRPr>
          </a:p>
        </p:txBody>
      </p:sp>
    </p:spTree>
    <p:extLst>
      <p:ext uri="{BB962C8B-B14F-4D97-AF65-F5344CB8AC3E}">
        <p14:creationId xmlns:p14="http://schemas.microsoft.com/office/powerpoint/2010/main" val="32113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5112568" cy="6754763"/>
          </a:xfrm>
        </p:spPr>
        <p:txBody>
          <a:bodyPr/>
          <a:lstStyle/>
          <a:p>
            <a:pPr indent="792480">
              <a:lnSpc>
                <a:spcPct val="150000"/>
              </a:lnSpc>
              <a:spcAft>
                <a:spcPts val="0"/>
              </a:spcAft>
            </a:pPr>
            <a:r>
              <a:rPr lang="ru-RU" sz="1800" dirty="0">
                <a:latin typeface="Times New Roman"/>
                <a:ea typeface="Times New Roman"/>
              </a:rPr>
              <a:t>В военное время использовалось всё:  «коварная смесь» - бутылки с горючей смесью, «коктейли Молотова» или «коктейли </a:t>
            </a:r>
            <a:r>
              <a:rPr lang="ru-RU" sz="1800" dirty="0" smtClean="0">
                <a:latin typeface="Times New Roman"/>
                <a:ea typeface="Times New Roman"/>
              </a:rPr>
              <a:t>смерти»</a:t>
            </a:r>
            <a:r>
              <a:rPr lang="ru-RU" sz="1800" i="1" dirty="0" smtClean="0">
                <a:latin typeface="Times New Roman"/>
                <a:ea typeface="Times New Roman"/>
              </a:rPr>
              <a:t>.</a:t>
            </a:r>
            <a:r>
              <a:rPr lang="ru-RU" sz="1800" dirty="0" smtClean="0">
                <a:latin typeface="Times New Roman"/>
                <a:ea typeface="Times New Roman"/>
              </a:rPr>
              <a:t>. </a:t>
            </a:r>
            <a:r>
              <a:rPr lang="ru-RU" sz="1800" dirty="0">
                <a:latin typeface="Times New Roman"/>
                <a:ea typeface="Times New Roman"/>
              </a:rPr>
              <a:t>Этот дешёвый и простой в изготовлении снаряд доказал свою эффективность во многих танковых сражениях Великой Отечественной войны.  Вместе с зажигательными бутылками активно использовали  термитные зажигательные средства- шары, патроны, шашки. Особенно широко их применяли партизаны, разведчики или штурмовые группы. </a:t>
            </a:r>
            <a:r>
              <a:rPr lang="ru-RU" sz="2800" dirty="0">
                <a:latin typeface="Times New Roman"/>
                <a:ea typeface="Times New Roman"/>
              </a:rPr>
              <a:t/>
            </a:r>
            <a:br>
              <a:rPr lang="ru-RU" sz="2800" dirty="0">
                <a:latin typeface="Times New Roman"/>
                <a:ea typeface="Times New Roman"/>
              </a:rPr>
            </a:br>
            <a:endParaRPr lang="ru-RU" dirty="0"/>
          </a:p>
        </p:txBody>
      </p:sp>
      <p:pic>
        <p:nvPicPr>
          <p:cNvPr id="4" name="Рисунок 3"/>
          <p:cNvPicPr/>
          <p:nvPr/>
        </p:nvPicPr>
        <p:blipFill>
          <a:blip r:embed="rId2"/>
          <a:srcRect/>
          <a:stretch>
            <a:fillRect/>
          </a:stretch>
        </p:blipFill>
        <p:spPr bwMode="auto">
          <a:xfrm>
            <a:off x="5292080" y="1772816"/>
            <a:ext cx="3672408" cy="4825727"/>
          </a:xfrm>
          <a:prstGeom prst="rect">
            <a:avLst/>
          </a:prstGeom>
          <a:noFill/>
        </p:spPr>
      </p:pic>
    </p:spTree>
    <p:extLst>
      <p:ext uri="{BB962C8B-B14F-4D97-AF65-F5344CB8AC3E}">
        <p14:creationId xmlns:p14="http://schemas.microsoft.com/office/powerpoint/2010/main" val="98188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84976" cy="2218258"/>
          </a:xfrm>
        </p:spPr>
        <p:txBody>
          <a:bodyPr/>
          <a:lstStyle/>
          <a:p>
            <a:r>
              <a:rPr lang="ru-RU" sz="2000" dirty="0">
                <a:latin typeface="Times New Roman"/>
                <a:ea typeface="Times New Roman"/>
              </a:rPr>
              <a:t>Учёные – химики создавали не только средства вооружения и военную технику, но и создавали большое количество лекарственных препаратов, которые широко использовались для лечения раненых на фронте. Например, получили новый препарат для скорейшего заживления ран   «бальзам </a:t>
            </a:r>
            <a:r>
              <a:rPr lang="ru-RU" sz="2000" dirty="0" err="1">
                <a:latin typeface="Times New Roman"/>
                <a:ea typeface="Times New Roman"/>
              </a:rPr>
              <a:t>Шостаковского</a:t>
            </a:r>
            <a:r>
              <a:rPr lang="ru-RU" sz="2000" dirty="0">
                <a:latin typeface="Times New Roman"/>
                <a:ea typeface="Times New Roman"/>
              </a:rPr>
              <a:t>» - полимер винилбутилового спирта, полученный М. Ф. </a:t>
            </a:r>
            <a:r>
              <a:rPr lang="ru-RU" sz="2000" dirty="0" err="1" smtClean="0">
                <a:latin typeface="Times New Roman"/>
                <a:ea typeface="Times New Roman"/>
              </a:rPr>
              <a:t>Шостаковским</a:t>
            </a:r>
            <a:r>
              <a:rPr lang="ru-RU" sz="2000" dirty="0" smtClean="0">
                <a:latin typeface="Times New Roman"/>
                <a:ea typeface="Times New Roman"/>
              </a:rPr>
              <a:t>.  </a:t>
            </a:r>
            <a:endParaRPr lang="ru-RU" sz="2000" dirty="0"/>
          </a:p>
        </p:txBody>
      </p:sp>
      <p:pic>
        <p:nvPicPr>
          <p:cNvPr id="4" name="Рисунок 3"/>
          <p:cNvPicPr/>
          <p:nvPr/>
        </p:nvPicPr>
        <p:blipFill>
          <a:blip r:embed="rId2"/>
          <a:srcRect/>
          <a:stretch>
            <a:fillRect/>
          </a:stretch>
        </p:blipFill>
        <p:spPr bwMode="auto">
          <a:xfrm>
            <a:off x="5652120" y="2780928"/>
            <a:ext cx="2880320" cy="3528392"/>
          </a:xfrm>
          <a:prstGeom prst="rect">
            <a:avLst/>
          </a:prstGeom>
          <a:noFill/>
          <a:ln w="9525">
            <a:noFill/>
            <a:miter lim="800000"/>
            <a:headEnd/>
            <a:tailEnd/>
          </a:ln>
        </p:spPr>
      </p:pic>
      <p:sp>
        <p:nvSpPr>
          <p:cNvPr id="5" name="Прямоугольник 4"/>
          <p:cNvSpPr/>
          <p:nvPr/>
        </p:nvSpPr>
        <p:spPr>
          <a:xfrm>
            <a:off x="107504" y="5877272"/>
            <a:ext cx="4572000" cy="830997"/>
          </a:xfrm>
          <a:prstGeom prst="rect">
            <a:avLst/>
          </a:prstGeom>
        </p:spPr>
        <p:txBody>
          <a:bodyPr>
            <a:spAutoFit/>
          </a:bodyPr>
          <a:lstStyle/>
          <a:p>
            <a:pPr algn="ctr">
              <a:spcAft>
                <a:spcPts val="0"/>
              </a:spcAft>
            </a:pPr>
            <a:r>
              <a:rPr lang="ru-RU" sz="2400" b="1" i="1" dirty="0" smtClean="0">
                <a:effectLst/>
                <a:latin typeface="Times New Roman"/>
                <a:ea typeface="Times New Roman"/>
              </a:rPr>
              <a:t>М.Ф. </a:t>
            </a:r>
            <a:r>
              <a:rPr lang="ru-RU" sz="2400" b="1" i="1" dirty="0" err="1" smtClean="0">
                <a:effectLst/>
                <a:latin typeface="Times New Roman"/>
                <a:ea typeface="Times New Roman"/>
              </a:rPr>
              <a:t>Шостаковский</a:t>
            </a:r>
            <a:endParaRPr lang="ru-RU" sz="2400" dirty="0" smtClean="0">
              <a:effectLst/>
              <a:latin typeface="Times New Roman"/>
              <a:ea typeface="Times New Roman"/>
            </a:endParaRPr>
          </a:p>
          <a:p>
            <a:pPr algn="ctr">
              <a:spcAft>
                <a:spcPts val="0"/>
              </a:spcAft>
            </a:pPr>
            <a:r>
              <a:rPr lang="ru-RU" sz="2400" b="1" i="1" dirty="0" smtClean="0">
                <a:effectLst/>
                <a:latin typeface="Times New Roman"/>
                <a:ea typeface="Times New Roman"/>
              </a:rPr>
              <a:t>(1905—1983)</a:t>
            </a:r>
            <a:endParaRPr lang="ru-RU" sz="2400" dirty="0">
              <a:effectLst/>
              <a:latin typeface="Times New Roman"/>
              <a:ea typeface="Times New Roman"/>
            </a:endParaRPr>
          </a:p>
        </p:txBody>
      </p:sp>
    </p:spTree>
    <p:extLst>
      <p:ext uri="{BB962C8B-B14F-4D97-AF65-F5344CB8AC3E}">
        <p14:creationId xmlns:p14="http://schemas.microsoft.com/office/powerpoint/2010/main" val="333335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9036496" cy="2736304"/>
          </a:xfrm>
        </p:spPr>
        <p:txBody>
          <a:bodyPr/>
          <a:lstStyle/>
          <a:p>
            <a:pPr indent="342900" algn="ctr">
              <a:lnSpc>
                <a:spcPct val="150000"/>
              </a:lnSpc>
              <a:spcAft>
                <a:spcPts val="0"/>
              </a:spcAft>
            </a:pPr>
            <a:r>
              <a:rPr lang="ru-RU" sz="2000" dirty="0">
                <a:latin typeface="Times New Roman"/>
                <a:ea typeface="Times New Roman"/>
              </a:rPr>
              <a:t>Учёные Ленинграда разработали более 60 новых лекарственных препаратов, в 1944 году было налажено производство наркозного эфира, освоен метод переливания крови.  Академик А. В. Паладин </a:t>
            </a:r>
            <a:r>
              <a:rPr lang="ru-RU" sz="2000" dirty="0" smtClean="0">
                <a:latin typeface="Times New Roman"/>
                <a:ea typeface="Times New Roman"/>
              </a:rPr>
              <a:t>синтезировал </a:t>
            </a:r>
            <a:r>
              <a:rPr lang="ru-RU" sz="2000" dirty="0">
                <a:latin typeface="Times New Roman"/>
                <a:ea typeface="Times New Roman"/>
              </a:rPr>
              <a:t>средства для </a:t>
            </a:r>
            <a:r>
              <a:rPr lang="ru-RU" sz="2000" dirty="0" smtClean="0">
                <a:latin typeface="Times New Roman"/>
                <a:ea typeface="Times New Roman"/>
              </a:rPr>
              <a:t>остановки кровотечения</a:t>
            </a:r>
            <a:r>
              <a:rPr lang="ru-RU" sz="3200" dirty="0">
                <a:latin typeface="Times New Roman"/>
                <a:ea typeface="Times New Roman"/>
              </a:rPr>
              <a:t>. </a:t>
            </a:r>
            <a:r>
              <a:rPr lang="ru-RU" sz="2800" dirty="0">
                <a:latin typeface="Times New Roman"/>
                <a:ea typeface="Times New Roman"/>
              </a:rPr>
              <a:t/>
            </a:r>
            <a:br>
              <a:rPr lang="ru-RU" sz="2800" dirty="0">
                <a:latin typeface="Times New Roman"/>
                <a:ea typeface="Times New Roman"/>
              </a:rPr>
            </a:br>
            <a:endParaRPr lang="ru-RU" dirty="0"/>
          </a:p>
        </p:txBody>
      </p:sp>
      <p:pic>
        <p:nvPicPr>
          <p:cNvPr id="4" name="Рисунок 3"/>
          <p:cNvPicPr/>
          <p:nvPr/>
        </p:nvPicPr>
        <p:blipFill>
          <a:blip r:embed="rId2"/>
          <a:srcRect/>
          <a:stretch>
            <a:fillRect/>
          </a:stretch>
        </p:blipFill>
        <p:spPr bwMode="auto">
          <a:xfrm>
            <a:off x="611560" y="3068960"/>
            <a:ext cx="2678782" cy="3096344"/>
          </a:xfrm>
          <a:prstGeom prst="rect">
            <a:avLst/>
          </a:prstGeom>
          <a:noFill/>
          <a:ln w="9525">
            <a:noFill/>
            <a:miter lim="800000"/>
            <a:headEnd/>
            <a:tailEnd/>
          </a:ln>
        </p:spPr>
      </p:pic>
      <p:sp>
        <p:nvSpPr>
          <p:cNvPr id="5" name="Прямоугольник 4"/>
          <p:cNvSpPr/>
          <p:nvPr/>
        </p:nvSpPr>
        <p:spPr>
          <a:xfrm>
            <a:off x="3779912" y="5949280"/>
            <a:ext cx="4572000" cy="707886"/>
          </a:xfrm>
          <a:prstGeom prst="rect">
            <a:avLst/>
          </a:prstGeom>
        </p:spPr>
        <p:txBody>
          <a:bodyPr>
            <a:spAutoFit/>
          </a:bodyPr>
          <a:lstStyle/>
          <a:p>
            <a:pPr algn="ctr">
              <a:spcAft>
                <a:spcPts val="0"/>
              </a:spcAft>
            </a:pPr>
            <a:r>
              <a:rPr lang="ru-RU" sz="2000" b="1" i="1" dirty="0" err="1" smtClean="0">
                <a:effectLst/>
                <a:latin typeface="Times New Roman"/>
                <a:ea typeface="Times New Roman"/>
              </a:rPr>
              <a:t>А.В.Паладин</a:t>
            </a:r>
            <a:endParaRPr lang="ru-RU" sz="2000" dirty="0" smtClean="0">
              <a:effectLst/>
              <a:latin typeface="Times New Roman"/>
              <a:ea typeface="Times New Roman"/>
            </a:endParaRPr>
          </a:p>
          <a:p>
            <a:pPr algn="ctr">
              <a:spcAft>
                <a:spcPts val="0"/>
              </a:spcAft>
            </a:pPr>
            <a:r>
              <a:rPr lang="ru-RU" sz="2000" b="1" i="1" dirty="0" smtClean="0">
                <a:effectLst/>
                <a:latin typeface="Times New Roman"/>
                <a:ea typeface="Times New Roman"/>
              </a:rPr>
              <a:t>(1885-1972)</a:t>
            </a:r>
            <a:endParaRPr lang="ru-RU" sz="2000" dirty="0">
              <a:effectLst/>
              <a:latin typeface="Times New Roman"/>
              <a:ea typeface="Times New Roman"/>
            </a:endParaRPr>
          </a:p>
        </p:txBody>
      </p:sp>
    </p:spTree>
    <p:extLst>
      <p:ext uri="{BB962C8B-B14F-4D97-AF65-F5344CB8AC3E}">
        <p14:creationId xmlns:p14="http://schemas.microsoft.com/office/powerpoint/2010/main" val="3583021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4896544" cy="5361022"/>
          </a:xfrm>
        </p:spPr>
        <p:txBody>
          <a:bodyPr/>
          <a:lstStyle/>
          <a:p>
            <a:pPr algn="ctr">
              <a:lnSpc>
                <a:spcPct val="150000"/>
              </a:lnSpc>
              <a:spcAft>
                <a:spcPts val="0"/>
              </a:spcAft>
            </a:pPr>
            <a:r>
              <a:rPr lang="ru-RU" sz="1600" dirty="0">
                <a:latin typeface="Times New Roman"/>
                <a:ea typeface="Times New Roman"/>
              </a:rPr>
              <a:t>В годы войны над фашизмом многие тысячи людей обязаны своим спасением сульфаниламидным препаратам, обладающим антибактериальными, противомикробными  свойствами. Заслуга в созданий сульфаниламидных препаратов принадлежит советскому учёному-химику  Исааку Яковлевичу </a:t>
            </a:r>
            <a:r>
              <a:rPr lang="ru-RU" sz="1600" dirty="0" err="1" smtClean="0">
                <a:latin typeface="Times New Roman"/>
                <a:ea typeface="Times New Roman"/>
              </a:rPr>
              <a:t>Постовскому</a:t>
            </a:r>
            <a:r>
              <a:rPr lang="ru-RU" sz="1600" i="1" dirty="0" smtClean="0">
                <a:latin typeface="Times New Roman"/>
                <a:ea typeface="Times New Roman"/>
              </a:rPr>
              <a:t>. </a:t>
            </a:r>
            <a:r>
              <a:rPr lang="ru-RU" sz="1600" dirty="0">
                <a:latin typeface="Times New Roman"/>
                <a:ea typeface="Times New Roman"/>
              </a:rPr>
              <a:t>Для лечения ран была предложена «паста </a:t>
            </a:r>
            <a:r>
              <a:rPr lang="ru-RU" sz="1600" dirty="0" err="1">
                <a:latin typeface="Times New Roman"/>
                <a:ea typeface="Times New Roman"/>
              </a:rPr>
              <a:t>Постовского</a:t>
            </a:r>
            <a:r>
              <a:rPr lang="ru-RU" sz="1600" dirty="0">
                <a:latin typeface="Times New Roman"/>
                <a:ea typeface="Times New Roman"/>
              </a:rPr>
              <a:t>» - смесь сульфамидных препаратов с </a:t>
            </a:r>
            <a:r>
              <a:rPr lang="ru-RU" sz="1600" dirty="0" err="1">
                <a:latin typeface="Times New Roman"/>
                <a:ea typeface="Times New Roman"/>
              </a:rPr>
              <a:t>бентонитовой</a:t>
            </a:r>
            <a:r>
              <a:rPr lang="ru-RU" sz="1600" dirty="0">
                <a:latin typeface="Times New Roman"/>
                <a:ea typeface="Times New Roman"/>
              </a:rPr>
              <a:t> глиной.</a:t>
            </a:r>
            <a:br>
              <a:rPr lang="ru-RU" sz="1600" dirty="0">
                <a:latin typeface="Times New Roman"/>
                <a:ea typeface="Times New Roman"/>
              </a:rPr>
            </a:br>
            <a:endParaRPr lang="ru-RU" sz="1600" dirty="0"/>
          </a:p>
        </p:txBody>
      </p:sp>
      <p:pic>
        <p:nvPicPr>
          <p:cNvPr id="4" name="Рисунок 3"/>
          <p:cNvPicPr/>
          <p:nvPr/>
        </p:nvPicPr>
        <p:blipFill>
          <a:blip r:embed="rId3"/>
          <a:srcRect/>
          <a:stretch>
            <a:fillRect/>
          </a:stretch>
        </p:blipFill>
        <p:spPr bwMode="auto">
          <a:xfrm>
            <a:off x="5364088" y="476672"/>
            <a:ext cx="3312368" cy="3600400"/>
          </a:xfrm>
          <a:prstGeom prst="rect">
            <a:avLst/>
          </a:prstGeom>
          <a:noFill/>
          <a:ln w="9525">
            <a:noFill/>
            <a:miter lim="800000"/>
            <a:headEnd/>
            <a:tailEnd/>
          </a:ln>
        </p:spPr>
      </p:pic>
      <p:sp>
        <p:nvSpPr>
          <p:cNvPr id="5" name="Прямоугольник 4"/>
          <p:cNvSpPr/>
          <p:nvPr/>
        </p:nvSpPr>
        <p:spPr>
          <a:xfrm>
            <a:off x="4734272" y="4653136"/>
            <a:ext cx="4572000" cy="707886"/>
          </a:xfrm>
          <a:prstGeom prst="rect">
            <a:avLst/>
          </a:prstGeom>
        </p:spPr>
        <p:txBody>
          <a:bodyPr>
            <a:spAutoFit/>
          </a:bodyPr>
          <a:lstStyle/>
          <a:p>
            <a:pPr algn="ctr">
              <a:spcAft>
                <a:spcPts val="0"/>
              </a:spcAft>
            </a:pPr>
            <a:r>
              <a:rPr lang="ru-RU" sz="2000" b="1" i="1" dirty="0" smtClean="0">
                <a:effectLst/>
                <a:latin typeface="Times New Roman"/>
                <a:ea typeface="Times New Roman"/>
              </a:rPr>
              <a:t>И.Я. </a:t>
            </a:r>
            <a:r>
              <a:rPr lang="ru-RU" sz="2000" b="1" i="1" dirty="0" err="1" smtClean="0">
                <a:effectLst/>
                <a:latin typeface="Times New Roman"/>
                <a:ea typeface="Times New Roman"/>
              </a:rPr>
              <a:t>Постовский</a:t>
            </a:r>
            <a:endParaRPr lang="ru-RU" sz="2000" dirty="0" smtClean="0">
              <a:effectLst/>
              <a:latin typeface="Times New Roman"/>
              <a:ea typeface="Times New Roman"/>
            </a:endParaRPr>
          </a:p>
          <a:p>
            <a:pPr algn="ctr">
              <a:spcAft>
                <a:spcPts val="0"/>
              </a:spcAft>
            </a:pPr>
            <a:r>
              <a:rPr lang="ru-RU" sz="2000" b="1" i="1" dirty="0" smtClean="0">
                <a:effectLst/>
                <a:latin typeface="Times New Roman"/>
                <a:ea typeface="Times New Roman"/>
              </a:rPr>
              <a:t>(1886-1957)</a:t>
            </a:r>
            <a:endParaRPr lang="ru-RU" sz="2000" dirty="0">
              <a:effectLst/>
              <a:latin typeface="Times New Roman"/>
              <a:ea typeface="Times New Roman"/>
            </a:endParaRPr>
          </a:p>
        </p:txBody>
      </p:sp>
    </p:spTree>
    <p:extLst>
      <p:ext uri="{BB962C8B-B14F-4D97-AF65-F5344CB8AC3E}">
        <p14:creationId xmlns:p14="http://schemas.microsoft.com/office/powerpoint/2010/main" val="368575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352928" cy="476672"/>
          </a:xfrm>
        </p:spPr>
        <p:txBody>
          <a:bodyPr/>
          <a:lstStyle/>
          <a:p>
            <a:pPr algn="ctr">
              <a:lnSpc>
                <a:spcPct val="150000"/>
              </a:lnSpc>
              <a:spcBef>
                <a:spcPts val="500"/>
              </a:spcBef>
              <a:spcAft>
                <a:spcPts val="500"/>
              </a:spcAft>
            </a:pPr>
            <a:r>
              <a:rPr lang="ru-RU" dirty="0"/>
              <a:t>	</a:t>
            </a:r>
            <a:r>
              <a:rPr lang="ru-RU" sz="2400" b="1" dirty="0" err="1" smtClean="0">
                <a:solidFill>
                  <a:srgbClr val="FF0000"/>
                </a:solidFill>
              </a:rPr>
              <a:t>вВЕДЕНИЕ</a:t>
            </a:r>
            <a:endParaRPr lang="ru-RU" sz="2400" b="1" dirty="0">
              <a:solidFill>
                <a:srgbClr val="FF0000"/>
              </a:solidFill>
            </a:endParaRPr>
          </a:p>
        </p:txBody>
      </p:sp>
      <p:sp>
        <p:nvSpPr>
          <p:cNvPr id="3" name="Объект 2"/>
          <p:cNvSpPr>
            <a:spLocks noGrp="1"/>
          </p:cNvSpPr>
          <p:nvPr>
            <p:ph sz="quarter" idx="13"/>
          </p:nvPr>
        </p:nvSpPr>
        <p:spPr>
          <a:xfrm>
            <a:off x="0" y="476672"/>
            <a:ext cx="8964488" cy="6192688"/>
          </a:xfrm>
        </p:spPr>
        <p:txBody>
          <a:bodyPr/>
          <a:lstStyle/>
          <a:p>
            <a:r>
              <a:rPr lang="ru-RU" sz="1800" dirty="0">
                <a:latin typeface="Times New Roman"/>
                <a:ea typeface="Times New Roman"/>
              </a:rPr>
              <a:t> </a:t>
            </a:r>
            <a:r>
              <a:rPr lang="ru-RU" sz="1900" dirty="0">
                <a:latin typeface="Times New Roman"/>
                <a:ea typeface="Times New Roman"/>
              </a:rPr>
              <a:t>Великая Отечественная война… Далекими залпами она ещё долго будет жить в сердцах людей, напоминая о великом подвиге русского народа. Война багровой нитью прошла по судьбам людей, унесла миллионы жизней, разрушила города и села. Миллионы детей остались сиротами, жены остались вдовами, матери потеряли своих сыновей и дочерей. Советский народ героически одержал победу над фашистскими завоевателями и навсегда избавил человечество от немецкой диктатуры. Героями были не только те, кто таранил вражеский самолёт,  горел в танке,  или грудью закрывал пулеметную амбразуру, спасая товарищей. Героями были все: взрослые и дети, боровшиеся с голодом и лютым морозом, с фашистам на оккупированных территориях</a:t>
            </a:r>
            <a:r>
              <a:rPr lang="ru-RU" sz="1800" dirty="0">
                <a:latin typeface="Times New Roman"/>
                <a:ea typeface="Times New Roman"/>
              </a:rPr>
              <a:t>. </a:t>
            </a:r>
            <a:endParaRPr lang="ru-RU" dirty="0"/>
          </a:p>
        </p:txBody>
      </p:sp>
      <p:pic>
        <p:nvPicPr>
          <p:cNvPr id="1029" name="Picture 5" descr="http://im0-tub-ru.yandex.net/i?id=ce68e5183b33170938a7f8b6d62533c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01008"/>
            <a:ext cx="4320480" cy="31569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im0-tub-ru.yandex.net/i?id=6cc0b67043437ca864342a360de14eb8&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3960440" cy="308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12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 y="4293096"/>
            <a:ext cx="9145674" cy="2821654"/>
          </a:xfrm>
        </p:spPr>
        <p:txBody>
          <a:bodyPr/>
          <a:lstStyle/>
          <a:p>
            <a:pPr lvl="0" indent="342900" algn="ctr">
              <a:spcBef>
                <a:spcPts val="0"/>
              </a:spcBef>
            </a:pPr>
            <a:r>
              <a:rPr lang="ru-RU" sz="2400" cap="none" spc="0" dirty="0">
                <a:solidFill>
                  <a:srgbClr val="FFFFFF"/>
                </a:solidFill>
                <a:latin typeface="Times New Roman"/>
                <a:ea typeface="Times New Roman"/>
                <a:cs typeface="+mn-cs"/>
              </a:rPr>
              <a:t>В 1942 году микробиолог Зинаида Виссарионовна </a:t>
            </a:r>
            <a:r>
              <a:rPr lang="ru-RU" sz="2400" cap="none" spc="0" dirty="0" err="1">
                <a:solidFill>
                  <a:srgbClr val="FFFFFF"/>
                </a:solidFill>
                <a:latin typeface="Times New Roman"/>
                <a:ea typeface="Times New Roman"/>
                <a:cs typeface="+mn-cs"/>
              </a:rPr>
              <a:t>Ермольева</a:t>
            </a:r>
            <a:r>
              <a:rPr lang="ru-RU" sz="2400" cap="none" spc="0" dirty="0">
                <a:solidFill>
                  <a:srgbClr val="FFFFFF"/>
                </a:solidFill>
                <a:latin typeface="Times New Roman"/>
                <a:ea typeface="Times New Roman"/>
                <a:cs typeface="+mn-cs"/>
              </a:rPr>
              <a:t>  впервые в истории Советского Союза синтезировала антибиотик </a:t>
            </a:r>
            <a:r>
              <a:rPr lang="ru-RU" sz="2400" cap="none" spc="0" dirty="0" err="1">
                <a:solidFill>
                  <a:srgbClr val="FFFFFF"/>
                </a:solidFill>
                <a:latin typeface="Times New Roman"/>
                <a:ea typeface="Times New Roman"/>
                <a:cs typeface="+mn-cs"/>
              </a:rPr>
              <a:t>бензилпенициллин</a:t>
            </a:r>
            <a:r>
              <a:rPr lang="ru-RU" sz="2400" cap="none" spc="0" dirty="0">
                <a:solidFill>
                  <a:srgbClr val="FFFFFF"/>
                </a:solidFill>
                <a:latin typeface="Times New Roman"/>
                <a:ea typeface="Times New Roman"/>
                <a:cs typeface="+mn-cs"/>
              </a:rPr>
              <a:t> и организовала его промышленное производство. Благодаря противомикробному действию антибиотиков, были вылечены такие серьёзные заболевания как газовая гангрена, столбняк, менингит, септические (гнойные) инфекции.</a:t>
            </a:r>
            <a:r>
              <a:rPr lang="ru-RU" sz="1600" cap="none" spc="0" dirty="0">
                <a:solidFill>
                  <a:srgbClr val="FFFFFF"/>
                </a:solidFill>
                <a:latin typeface="Times New Roman"/>
                <a:ea typeface="Times New Roman"/>
                <a:cs typeface="+mn-cs"/>
              </a:rPr>
              <a:t/>
            </a:r>
            <a:br>
              <a:rPr lang="ru-RU" sz="1600" cap="none" spc="0" dirty="0">
                <a:solidFill>
                  <a:srgbClr val="FFFFFF"/>
                </a:solidFill>
                <a:latin typeface="Times New Roman"/>
                <a:ea typeface="Times New Roman"/>
                <a:cs typeface="+mn-cs"/>
              </a:rPr>
            </a:br>
            <a:endParaRPr lang="ru-RU" dirty="0"/>
          </a:p>
        </p:txBody>
      </p:sp>
      <p:pic>
        <p:nvPicPr>
          <p:cNvPr id="6146" name="Picture 2" descr="Три ареста старшего брата - Пять лет жил здесь хирург Алексей Мартынов, начинавший карьеру врачом соседней Московский Информаци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832648"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61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56792"/>
            <a:ext cx="8784976" cy="6322714"/>
          </a:xfrm>
        </p:spPr>
        <p:txBody>
          <a:bodyPr/>
          <a:lstStyle/>
          <a:p>
            <a:pPr indent="342900" algn="ctr">
              <a:lnSpc>
                <a:spcPct val="150000"/>
              </a:lnSpc>
              <a:spcAft>
                <a:spcPts val="0"/>
              </a:spcAft>
            </a:pPr>
            <a:r>
              <a:rPr lang="ru-RU" sz="2800" dirty="0" smtClean="0">
                <a:solidFill>
                  <a:srgbClr val="FF0000"/>
                </a:solidFill>
                <a:latin typeface="Times New Roman"/>
                <a:ea typeface="Times New Roman"/>
              </a:rPr>
              <a:t>Заключение</a:t>
            </a:r>
            <a:r>
              <a:rPr lang="ru-RU" sz="2000" dirty="0" smtClean="0">
                <a:latin typeface="Times New Roman"/>
                <a:ea typeface="Times New Roman"/>
              </a:rPr>
              <a:t/>
            </a:r>
            <a:br>
              <a:rPr lang="ru-RU" sz="2000" dirty="0" smtClean="0">
                <a:latin typeface="Times New Roman"/>
                <a:ea typeface="Times New Roman"/>
              </a:rPr>
            </a:br>
            <a:r>
              <a:rPr lang="ru-RU" sz="2000" dirty="0" smtClean="0">
                <a:latin typeface="Times New Roman"/>
                <a:ea typeface="Times New Roman"/>
              </a:rPr>
              <a:t>Ещё </a:t>
            </a:r>
            <a:r>
              <a:rPr lang="ru-RU" sz="2000" dirty="0">
                <a:latin typeface="Times New Roman"/>
                <a:ea typeface="Times New Roman"/>
              </a:rPr>
              <a:t>долгое время можно перечислять всё то что, было сделано во благо Родины учёными-химиками. Люди умственного труда находились в одном строю с простыми солдатами. Они уходили на фронт, чтобы в руках с оружием бороться с вражескими захватчиками. Благодаря деятельности учёных-химиков уже с первых дней войны было налажено производство необходимых для фронта и тыла веществ и материалов. Разрабатывались новые химические процессы горения и горючие материалы, новые сплавы, усовершенствовались бытовые устройства, создавались новые более совершенные лекарства</a:t>
            </a:r>
            <a:r>
              <a:rPr lang="ru-RU" sz="3200" dirty="0">
                <a:latin typeface="Times New Roman"/>
                <a:ea typeface="Times New Roman"/>
              </a:rPr>
              <a:t>. </a:t>
            </a:r>
            <a:r>
              <a:rPr lang="ru-RU" sz="2800" dirty="0">
                <a:latin typeface="Times New Roman"/>
                <a:ea typeface="Times New Roman"/>
              </a:rPr>
              <a:t/>
            </a:r>
            <a:br>
              <a:rPr lang="ru-RU" sz="2800" dirty="0">
                <a:latin typeface="Times New Roman"/>
                <a:ea typeface="Times New Roman"/>
              </a:rPr>
            </a:br>
            <a:r>
              <a:rPr lang="ru-RU" sz="3200" b="1" dirty="0">
                <a:latin typeface="Times New Roman"/>
                <a:ea typeface="Times New Roman"/>
              </a:rPr>
              <a:t> </a:t>
            </a:r>
            <a:r>
              <a:rPr lang="ru-RU" sz="2800" dirty="0">
                <a:latin typeface="Times New Roman"/>
                <a:ea typeface="Times New Roman"/>
              </a:rPr>
              <a:t/>
            </a:r>
            <a:br>
              <a:rPr lang="ru-RU" sz="2800" dirty="0">
                <a:latin typeface="Times New Roman"/>
                <a:ea typeface="Times New Roman"/>
              </a:rPr>
            </a:br>
            <a:endParaRPr lang="ru-RU" dirty="0"/>
          </a:p>
        </p:txBody>
      </p:sp>
    </p:spTree>
    <p:extLst>
      <p:ext uri="{BB962C8B-B14F-4D97-AF65-F5344CB8AC3E}">
        <p14:creationId xmlns:p14="http://schemas.microsoft.com/office/powerpoint/2010/main" val="354393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lstStyle/>
          <a:p>
            <a:pPr algn="ctr"/>
            <a:r>
              <a:rPr lang="ru-RU" sz="3200" b="1" cap="none" spc="-100" dirty="0">
                <a:ln w="3200">
                  <a:solidFill>
                    <a:srgbClr val="444D26">
                      <a:shade val="75000"/>
                      <a:alpha val="25000"/>
                    </a:srgbClr>
                  </a:solidFill>
                  <a:prstDash val="solid"/>
                  <a:round/>
                </a:ln>
                <a:solidFill>
                  <a:srgbClr val="FF0000"/>
                </a:solidFill>
                <a:effectLst>
                  <a:innerShdw blurRad="50800" dist="25400" dir="13500000">
                    <a:prstClr val="black">
                      <a:alpha val="70000"/>
                    </a:prstClr>
                  </a:innerShdw>
                </a:effectLst>
                <a:latin typeface="Constantia"/>
              </a:rPr>
              <a:t>Библиографический список</a:t>
            </a:r>
            <a:endParaRPr lang="ru-RU" sz="3200" dirty="0">
              <a:solidFill>
                <a:srgbClr val="FF0000"/>
              </a:solidFill>
            </a:endParaRPr>
          </a:p>
        </p:txBody>
      </p:sp>
      <p:sp>
        <p:nvSpPr>
          <p:cNvPr id="4" name="Прямоугольник 3"/>
          <p:cNvSpPr/>
          <p:nvPr/>
        </p:nvSpPr>
        <p:spPr>
          <a:xfrm>
            <a:off x="179512" y="1124744"/>
            <a:ext cx="8712968" cy="5124480"/>
          </a:xfrm>
          <a:prstGeom prst="rect">
            <a:avLst/>
          </a:prstGeom>
        </p:spPr>
        <p:txBody>
          <a:bodyPr wrap="square">
            <a:spAutoFit/>
          </a:bodyPr>
          <a:lstStyle/>
          <a:p>
            <a:pPr>
              <a:lnSpc>
                <a:spcPct val="150000"/>
              </a:lnSpc>
              <a:spcAft>
                <a:spcPts val="0"/>
              </a:spcAft>
            </a:pPr>
            <a:r>
              <a:rPr lang="ru-RU" sz="2000" dirty="0" smtClean="0">
                <a:effectLst/>
                <a:latin typeface="Times New Roman"/>
                <a:ea typeface="Times New Roman"/>
              </a:rPr>
              <a:t>1. </a:t>
            </a:r>
            <a:r>
              <a:rPr lang="en-US" sz="2000" dirty="0" smtClean="0">
                <a:effectLst/>
                <a:latin typeface="Times New Roman"/>
                <a:ea typeface="Times New Roman"/>
              </a:rPr>
              <a:t>him</a:t>
            </a:r>
            <a:r>
              <a:rPr lang="ru-RU" sz="2000" dirty="0" smtClean="0">
                <a:effectLst/>
                <a:latin typeface="Times New Roman"/>
                <a:ea typeface="Times New Roman"/>
              </a:rPr>
              <a:t>.1</a:t>
            </a:r>
            <a:r>
              <a:rPr lang="en-US" sz="2000" dirty="0" err="1" smtClean="0">
                <a:effectLst/>
                <a:latin typeface="Times New Roman"/>
                <a:ea typeface="Times New Roman"/>
              </a:rPr>
              <a:t>september</a:t>
            </a:r>
            <a:r>
              <a:rPr lang="ru-RU" sz="2000" dirty="0" smtClean="0">
                <a:effectLst/>
                <a:latin typeface="Times New Roman"/>
                <a:ea typeface="Times New Roman"/>
              </a:rPr>
              <a:t>.</a:t>
            </a:r>
            <a:r>
              <a:rPr lang="en-US" sz="2000" dirty="0" err="1" smtClean="0">
                <a:effectLst/>
                <a:latin typeface="Times New Roman"/>
                <a:ea typeface="Times New Roman"/>
              </a:rPr>
              <a:t>ru</a:t>
            </a:r>
            <a:r>
              <a:rPr lang="ru-RU" sz="2000" dirty="0" smtClean="0">
                <a:effectLst/>
                <a:latin typeface="Times New Roman"/>
                <a:ea typeface="Times New Roman"/>
              </a:rPr>
              <a:t>/2005/02/8.</a:t>
            </a:r>
            <a:r>
              <a:rPr lang="en-US" sz="2000" dirty="0" err="1" smtClean="0">
                <a:effectLst/>
                <a:latin typeface="Times New Roman"/>
                <a:ea typeface="Times New Roman"/>
              </a:rPr>
              <a:t>htm</a:t>
            </a:r>
            <a:endParaRPr lang="ru-RU" sz="2000" dirty="0" smtClean="0">
              <a:effectLst/>
              <a:latin typeface="Times New Roman"/>
              <a:ea typeface="Times New Roman"/>
            </a:endParaRPr>
          </a:p>
          <a:p>
            <a:pPr>
              <a:lnSpc>
                <a:spcPct val="150000"/>
              </a:lnSpc>
              <a:spcAft>
                <a:spcPts val="0"/>
              </a:spcAft>
            </a:pPr>
            <a:r>
              <a:rPr lang="en-US" sz="2000" dirty="0" smtClean="0">
                <a:effectLst/>
                <a:latin typeface="Times New Roman"/>
                <a:ea typeface="Times New Roman"/>
              </a:rPr>
              <a:t>2. revolution.allbest.ru/…/00021798_0.html</a:t>
            </a:r>
            <a:endParaRPr lang="ru-RU" sz="2000" dirty="0" smtClean="0">
              <a:effectLst/>
              <a:latin typeface="Times New Roman"/>
              <a:ea typeface="Times New Roman"/>
            </a:endParaRPr>
          </a:p>
          <a:p>
            <a:pPr>
              <a:lnSpc>
                <a:spcPct val="150000"/>
              </a:lnSpc>
              <a:spcAft>
                <a:spcPts val="0"/>
              </a:spcAft>
            </a:pPr>
            <a:r>
              <a:rPr lang="en-US" sz="2000" dirty="0" smtClean="0">
                <a:effectLst/>
                <a:latin typeface="Times New Roman"/>
                <a:ea typeface="Times New Roman"/>
              </a:rPr>
              <a:t>3. school20-6b.narod.ru/victory.htm</a:t>
            </a:r>
            <a:endParaRPr lang="ru-RU" sz="2000" dirty="0" smtClean="0">
              <a:effectLst/>
              <a:latin typeface="Times New Roman"/>
              <a:ea typeface="Times New Roman"/>
            </a:endParaRPr>
          </a:p>
          <a:p>
            <a:pPr>
              <a:lnSpc>
                <a:spcPct val="150000"/>
              </a:lnSpc>
              <a:spcAft>
                <a:spcPts val="0"/>
              </a:spcAft>
            </a:pPr>
            <a:r>
              <a:rPr lang="en-US" sz="2000" dirty="0" smtClean="0">
                <a:effectLst/>
                <a:latin typeface="Times New Roman"/>
                <a:ea typeface="Times New Roman"/>
              </a:rPr>
              <a:t>4. n-t.ru/</a:t>
            </a:r>
            <a:r>
              <a:rPr lang="en-US" sz="2000" dirty="0" err="1" smtClean="0">
                <a:effectLst/>
                <a:latin typeface="Times New Roman"/>
                <a:ea typeface="Times New Roman"/>
              </a:rPr>
              <a:t>ri</a:t>
            </a:r>
            <a:r>
              <a:rPr lang="en-US" sz="2000" dirty="0" smtClean="0">
                <a:effectLst/>
                <a:latin typeface="Times New Roman"/>
                <a:ea typeface="Times New Roman"/>
              </a:rPr>
              <a:t>/</a:t>
            </a:r>
            <a:r>
              <a:rPr lang="en-US" sz="2000" dirty="0" err="1" smtClean="0">
                <a:effectLst/>
                <a:latin typeface="Times New Roman"/>
                <a:ea typeface="Times New Roman"/>
              </a:rPr>
              <a:t>gd</a:t>
            </a:r>
            <a:r>
              <a:rPr lang="en-US" sz="2000" dirty="0" smtClean="0">
                <a:effectLst/>
                <a:latin typeface="Times New Roman"/>
                <a:ea typeface="Times New Roman"/>
              </a:rPr>
              <a:t>/yd29.htm</a:t>
            </a:r>
            <a:endParaRPr lang="ru-RU" sz="2000" dirty="0" smtClean="0">
              <a:effectLst/>
              <a:latin typeface="Times New Roman"/>
              <a:ea typeface="Times New Roman"/>
            </a:endParaRPr>
          </a:p>
          <a:p>
            <a:pPr>
              <a:lnSpc>
                <a:spcPct val="150000"/>
              </a:lnSpc>
              <a:spcAft>
                <a:spcPts val="0"/>
              </a:spcAft>
            </a:pPr>
            <a:r>
              <a:rPr lang="en-US" sz="2000" dirty="0" smtClean="0">
                <a:effectLst/>
                <a:latin typeface="Times New Roman"/>
                <a:ea typeface="Times New Roman"/>
              </a:rPr>
              <a:t>5. warinform.ru/News-view-153.html</a:t>
            </a:r>
            <a:endParaRPr lang="ru-RU" sz="2000" dirty="0" smtClean="0">
              <a:effectLst/>
              <a:latin typeface="Times New Roman"/>
              <a:ea typeface="Times New Roman"/>
            </a:endParaRPr>
          </a:p>
          <a:p>
            <a:pPr>
              <a:lnSpc>
                <a:spcPct val="150000"/>
              </a:lnSpc>
              <a:spcAft>
                <a:spcPts val="0"/>
              </a:spcAft>
            </a:pPr>
            <a:r>
              <a:rPr lang="ru-RU" sz="2000" dirty="0" smtClean="0">
                <a:effectLst/>
                <a:latin typeface="Times New Roman"/>
                <a:ea typeface="Times New Roman"/>
              </a:rPr>
              <a:t>6. </a:t>
            </a:r>
            <a:r>
              <a:rPr lang="en-US" sz="2000" dirty="0" smtClean="0">
                <a:effectLst/>
                <a:latin typeface="Times New Roman"/>
                <a:ea typeface="Times New Roman"/>
              </a:rPr>
              <a:t>http://flatik.ru/uchenie-himiki-v-godi-velikoj-otechestvennoj-vojni</a:t>
            </a:r>
            <a:endParaRPr lang="ru-RU" sz="2000" dirty="0" smtClean="0">
              <a:effectLst/>
              <a:latin typeface="Times New Roman"/>
              <a:ea typeface="Times New Roman"/>
            </a:endParaRPr>
          </a:p>
          <a:p>
            <a:pPr>
              <a:lnSpc>
                <a:spcPct val="150000"/>
              </a:lnSpc>
              <a:spcAft>
                <a:spcPts val="0"/>
              </a:spcAft>
            </a:pPr>
            <a:r>
              <a:rPr lang="ru-RU" sz="2000" dirty="0" smtClean="0">
                <a:effectLst/>
                <a:latin typeface="Times New Roman"/>
                <a:ea typeface="Times New Roman"/>
              </a:rPr>
              <a:t>7.</a:t>
            </a:r>
            <a:r>
              <a:rPr lang="en-US" sz="2000" dirty="0" smtClean="0">
                <a:effectLst/>
                <a:latin typeface="Times New Roman"/>
                <a:ea typeface="Times New Roman"/>
              </a:rPr>
              <a:t>http://www.metodsgls.ru/scientific_methodical_site/gim/predmets/chemistry/olga_g/great_victory/scientific_discoveries_by_scientists_chemists/</a:t>
            </a:r>
            <a:endParaRPr lang="ru-RU" sz="2000" dirty="0" smtClean="0">
              <a:effectLst/>
              <a:latin typeface="Times New Roman"/>
              <a:ea typeface="Times New Roman"/>
            </a:endParaRPr>
          </a:p>
          <a:p>
            <a:pPr>
              <a:lnSpc>
                <a:spcPct val="150000"/>
              </a:lnSpc>
              <a:spcAft>
                <a:spcPts val="0"/>
              </a:spcAft>
            </a:pPr>
            <a:r>
              <a:rPr lang="ru-RU" sz="2000" dirty="0" smtClean="0">
                <a:latin typeface="Times New Roman"/>
                <a:ea typeface="Times New Roman"/>
              </a:rPr>
              <a:t>8.</a:t>
            </a:r>
            <a:r>
              <a:rPr lang="en-US" sz="2000" dirty="0" smtClean="0">
                <a:latin typeface="Times New Roman"/>
                <a:ea typeface="Times New Roman"/>
              </a:rPr>
              <a:t> http://vestnik.yspu.org/releases/60_let/27_2/</a:t>
            </a:r>
            <a:endParaRPr lang="ru-RU" sz="2000" dirty="0" smtClean="0">
              <a:latin typeface="Times New Roman"/>
              <a:ea typeface="Times New Roman"/>
            </a:endParaRPr>
          </a:p>
          <a:p>
            <a:pPr>
              <a:lnSpc>
                <a:spcPct val="150000"/>
              </a:lnSpc>
              <a:spcAft>
                <a:spcPts val="0"/>
              </a:spcAft>
            </a:pPr>
            <a:r>
              <a:rPr lang="ru-RU" sz="2000" dirty="0" smtClean="0">
                <a:effectLst/>
                <a:latin typeface="Times New Roman"/>
                <a:ea typeface="Times New Roman"/>
              </a:rPr>
              <a:t>9. </a:t>
            </a:r>
            <a:r>
              <a:rPr lang="en-US" sz="2000" dirty="0" smtClean="0">
                <a:effectLst/>
                <a:latin typeface="Times New Roman"/>
                <a:ea typeface="Times New Roman"/>
              </a:rPr>
              <a:t>http://www.proshkolu.ru/user/Ledy57/file/2568332/</a:t>
            </a:r>
            <a:endParaRPr lang="ru-RU" sz="2000" dirty="0" smtClean="0">
              <a:effectLst/>
              <a:latin typeface="Times New Roman"/>
              <a:ea typeface="Times New Roman"/>
            </a:endParaRPr>
          </a:p>
          <a:p>
            <a:pPr>
              <a:lnSpc>
                <a:spcPct val="150000"/>
              </a:lnSpc>
              <a:spcAft>
                <a:spcPts val="0"/>
              </a:spcAft>
            </a:pPr>
            <a:r>
              <a:rPr lang="ru-RU" sz="2000" dirty="0" smtClean="0">
                <a:effectLst/>
                <a:latin typeface="Times New Roman"/>
                <a:ea typeface="Times New Roman"/>
              </a:rPr>
              <a:t>10.</a:t>
            </a:r>
            <a:r>
              <a:rPr lang="en-US" sz="2000" dirty="0" smtClean="0">
                <a:effectLst/>
                <a:latin typeface="Times New Roman"/>
                <a:ea typeface="Times New Roman"/>
              </a:rPr>
              <a:t> http://www.myshared.ru/slide/437240/</a:t>
            </a:r>
            <a:endParaRPr lang="ru-RU" sz="2000" dirty="0">
              <a:effectLst/>
              <a:latin typeface="Times New Roman"/>
              <a:ea typeface="Times New Roman"/>
            </a:endParaRPr>
          </a:p>
        </p:txBody>
      </p:sp>
    </p:spTree>
    <p:extLst>
      <p:ext uri="{BB962C8B-B14F-4D97-AF65-F5344CB8AC3E}">
        <p14:creationId xmlns:p14="http://schemas.microsoft.com/office/powerpoint/2010/main" val="324120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80928"/>
            <a:ext cx="7924800" cy="864096"/>
          </a:xfrm>
        </p:spPr>
        <p:txBody>
          <a:bodyPr/>
          <a:lstStyle/>
          <a:p>
            <a:pPr algn="ctr"/>
            <a:r>
              <a:rPr lang="ru-RU" dirty="0" smtClean="0">
                <a:solidFill>
                  <a:srgbClr val="FF0000"/>
                </a:solidFill>
              </a:rPr>
              <a:t>Спасибо за внимание.</a:t>
            </a:r>
            <a:endParaRPr lang="ru-RU" dirty="0">
              <a:solidFill>
                <a:srgbClr val="FF0000"/>
              </a:solidFill>
            </a:endParaRPr>
          </a:p>
        </p:txBody>
      </p:sp>
    </p:spTree>
    <p:extLst>
      <p:ext uri="{BB962C8B-B14F-4D97-AF65-F5344CB8AC3E}">
        <p14:creationId xmlns:p14="http://schemas.microsoft.com/office/powerpoint/2010/main" val="36779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26343"/>
            <a:ext cx="4824536" cy="6858000"/>
          </a:xfrm>
        </p:spPr>
        <p:txBody>
          <a:bodyPr/>
          <a:lstStyle/>
          <a:p>
            <a:pPr>
              <a:lnSpc>
                <a:spcPct val="150000"/>
              </a:lnSpc>
              <a:spcAft>
                <a:spcPts val="0"/>
              </a:spcAft>
            </a:pPr>
            <a:r>
              <a:rPr lang="ru-RU" sz="1600" dirty="0" smtClean="0">
                <a:latin typeface="Times New Roman"/>
                <a:ea typeface="Times New Roman"/>
              </a:rPr>
              <a:t/>
            </a:r>
            <a:br>
              <a:rPr lang="ru-RU" sz="1600" dirty="0" smtClean="0">
                <a:latin typeface="Times New Roman"/>
                <a:ea typeface="Times New Roman"/>
              </a:rPr>
            </a:br>
            <a:r>
              <a:rPr lang="ru-RU" sz="1400" dirty="0" smtClean="0">
                <a:latin typeface="Times New Roman"/>
                <a:ea typeface="Times New Roman"/>
              </a:rPr>
              <a:t>Сегодня </a:t>
            </a:r>
            <a:r>
              <a:rPr lang="ru-RU" sz="1400" dirty="0">
                <a:latin typeface="Times New Roman"/>
                <a:ea typeface="Times New Roman"/>
              </a:rPr>
              <a:t>мы хотим напомнить имена людей, которые в силу обстоятельств военного времени были вынуждены находиться в тени, но тем не менее, принимали активное участие в войне с фашистской Германией. Это советские учёные – химики, которые своими усилиями старались укрепить обороноспособность нашей страны. Именно на плечи учёных легла непосильная ноша, обеспечить фронт и тыл самым необходимым, проведя незримую линию через конструкторские бюро и научные лаборатории.</a:t>
            </a:r>
            <a:br>
              <a:rPr lang="ru-RU" sz="1400" dirty="0">
                <a:latin typeface="Times New Roman"/>
                <a:ea typeface="Times New Roman"/>
              </a:rPr>
            </a:br>
            <a:r>
              <a:rPr lang="ru-RU" sz="1400" b="1" dirty="0">
                <a:solidFill>
                  <a:srgbClr val="FF0000"/>
                </a:solidFill>
                <a:latin typeface="Times New Roman"/>
                <a:ea typeface="Times New Roman"/>
              </a:rPr>
              <a:t>Цель данной работы: </a:t>
            </a:r>
            <a:r>
              <a:rPr lang="ru-RU" sz="1400" dirty="0">
                <a:latin typeface="Times New Roman"/>
                <a:ea typeface="Times New Roman"/>
              </a:rPr>
              <a:t>ознакомиться с вкладом отечественных учёных-химиков в победу над грозной фашисткой машиной,  напомнить о патриотизме и героизме людей науки в тяжёлое для страны время. </a:t>
            </a:r>
            <a:r>
              <a:rPr lang="ru-RU" sz="2800" dirty="0">
                <a:latin typeface="Times New Roman"/>
                <a:ea typeface="Times New Roman"/>
              </a:rPr>
              <a:t/>
            </a:r>
            <a:br>
              <a:rPr lang="ru-RU" sz="2800" dirty="0">
                <a:latin typeface="Times New Roman"/>
                <a:ea typeface="Times New Roman"/>
              </a:rPr>
            </a:br>
            <a:endParaRPr lang="ru-RU" dirty="0"/>
          </a:p>
        </p:txBody>
      </p:sp>
      <p:pic>
        <p:nvPicPr>
          <p:cNvPr id="2050" name="Picture 2" descr="http://im0-tub-ru.yandex.net/i?id=b156bd5c2221b1d1ec645c89648c749d&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153" y="548680"/>
            <a:ext cx="4320480" cy="57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8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19472"/>
            <a:ext cx="8928992" cy="2592288"/>
          </a:xfrm>
        </p:spPr>
        <p:txBody>
          <a:bodyPr/>
          <a:lstStyle/>
          <a:p>
            <a:pPr algn="ctr">
              <a:lnSpc>
                <a:spcPct val="150000"/>
              </a:lnSpc>
              <a:spcAft>
                <a:spcPts val="0"/>
              </a:spcAft>
            </a:pPr>
            <a:r>
              <a:rPr lang="ru-RU" sz="2000" b="1" dirty="0">
                <a:solidFill>
                  <a:srgbClr val="FF0000"/>
                </a:solidFill>
                <a:latin typeface="Times New Roman"/>
                <a:ea typeface="Times New Roman"/>
              </a:rPr>
              <a:t>Цели, задачи и направления </a:t>
            </a:r>
            <a:r>
              <a:rPr lang="ru-RU" sz="2000" b="1" dirty="0" smtClean="0">
                <a:solidFill>
                  <a:srgbClr val="FF0000"/>
                </a:solidFill>
                <a:latin typeface="Times New Roman"/>
                <a:ea typeface="Times New Roman"/>
              </a:rPr>
              <a:t>деятельности</a:t>
            </a:r>
            <a:br>
              <a:rPr lang="ru-RU" sz="2000" b="1" dirty="0" smtClean="0">
                <a:solidFill>
                  <a:srgbClr val="FF0000"/>
                </a:solidFill>
                <a:latin typeface="Times New Roman"/>
                <a:ea typeface="Times New Roman"/>
              </a:rPr>
            </a:br>
            <a:r>
              <a:rPr lang="ru-RU" sz="2000" b="1" dirty="0" smtClean="0">
                <a:solidFill>
                  <a:srgbClr val="FF0000"/>
                </a:solidFill>
                <a:latin typeface="Times New Roman"/>
                <a:ea typeface="Times New Roman"/>
              </a:rPr>
              <a:t> </a:t>
            </a:r>
            <a:r>
              <a:rPr lang="ru-RU" sz="2000" b="1" dirty="0">
                <a:solidFill>
                  <a:srgbClr val="FF0000"/>
                </a:solidFill>
                <a:latin typeface="Times New Roman"/>
                <a:ea typeface="Times New Roman"/>
              </a:rPr>
              <a:t>учёных </a:t>
            </a:r>
            <a:r>
              <a:rPr lang="ru-RU" sz="2000" b="1" spc="55" dirty="0">
                <a:solidFill>
                  <a:srgbClr val="FF0000"/>
                </a:solidFill>
                <a:latin typeface="Times New Roman"/>
                <a:ea typeface="Times New Roman"/>
              </a:rPr>
              <a:t>– химиков </a:t>
            </a:r>
            <a:r>
              <a:rPr lang="ru-RU" sz="2000" dirty="0">
                <a:solidFill>
                  <a:srgbClr val="FF0000"/>
                </a:solidFill>
                <a:latin typeface="Times New Roman"/>
                <a:ea typeface="Times New Roman"/>
              </a:rPr>
              <a:t/>
            </a:r>
            <a:br>
              <a:rPr lang="ru-RU" sz="2000" dirty="0">
                <a:solidFill>
                  <a:srgbClr val="FF0000"/>
                </a:solidFill>
                <a:latin typeface="Times New Roman"/>
                <a:ea typeface="Times New Roman"/>
              </a:rPr>
            </a:br>
            <a:r>
              <a:rPr lang="ru-RU" sz="2000" b="1" spc="55" dirty="0">
                <a:solidFill>
                  <a:srgbClr val="FF0000"/>
                </a:solidFill>
                <a:latin typeface="Times New Roman"/>
                <a:ea typeface="Times New Roman"/>
              </a:rPr>
              <a:t>в годы Великой Отечественной войны</a:t>
            </a:r>
            <a:r>
              <a:rPr lang="ru-RU" sz="2000" dirty="0">
                <a:latin typeface="Times New Roman"/>
                <a:ea typeface="Times New Roman"/>
              </a:rPr>
              <a:t/>
            </a:r>
            <a:br>
              <a:rPr lang="ru-RU" sz="2000" dirty="0">
                <a:latin typeface="Times New Roman"/>
                <a:ea typeface="Times New Roman"/>
              </a:rPr>
            </a:br>
            <a:endParaRPr lang="ru-RU" sz="2000" dirty="0"/>
          </a:p>
        </p:txBody>
      </p:sp>
      <p:sp>
        <p:nvSpPr>
          <p:cNvPr id="3" name="Объект 2"/>
          <p:cNvSpPr>
            <a:spLocks noGrp="1"/>
          </p:cNvSpPr>
          <p:nvPr>
            <p:ph sz="quarter" idx="13"/>
          </p:nvPr>
        </p:nvSpPr>
        <p:spPr>
          <a:xfrm>
            <a:off x="107504" y="1484784"/>
            <a:ext cx="8928992" cy="5184576"/>
          </a:xfrm>
        </p:spPr>
        <p:txBody>
          <a:bodyPr>
            <a:normAutofit/>
          </a:bodyPr>
          <a:lstStyle/>
          <a:p>
            <a:r>
              <a:rPr lang="ru-RU" sz="2000" dirty="0">
                <a:latin typeface="Times New Roman"/>
                <a:ea typeface="Times New Roman"/>
              </a:rPr>
              <a:t>В годы Великой Отечественной войны теоретические основы химии были отодвинуты на второй план и учёные вплотную занялись работой над проблемами армии, </a:t>
            </a:r>
            <a:r>
              <a:rPr lang="ru-RU" sz="2000" dirty="0" smtClean="0">
                <a:latin typeface="Times New Roman"/>
                <a:ea typeface="Times New Roman"/>
              </a:rPr>
              <a:t>флота </a:t>
            </a:r>
            <a:r>
              <a:rPr lang="ru-RU" sz="2000" dirty="0">
                <a:latin typeface="Times New Roman"/>
                <a:ea typeface="Times New Roman"/>
              </a:rPr>
              <a:t>и авиации, все знания и силы были брошены на разработку нового оружия для победы над фашистской Германией. Требовалось скорейшее внедрение достижений науки в производство. </a:t>
            </a:r>
            <a:r>
              <a:rPr lang="ru-RU" sz="2000" dirty="0" smtClean="0">
                <a:latin typeface="Times New Roman"/>
                <a:ea typeface="Times New Roman"/>
              </a:rPr>
              <a:t>Перед </a:t>
            </a:r>
            <a:r>
              <a:rPr lang="ru-RU" sz="2000" dirty="0">
                <a:latin typeface="Times New Roman"/>
                <a:ea typeface="Times New Roman"/>
              </a:rPr>
              <a:t>учёными встала серьёзная государственная задача: в короткие сроки наладить производство вооружения – кораблей, танков подводных лодок, пушек, самолетов, различных взрывчатых веществ, а также топлива для реактивных снарядов. Требовались высококачественные: бензин и каучук.  Возникла необходимость в получении легирующих  материалов для изготовления броневой стали, а также  легких сплавов для авиационной техники, лекарственных препаратов для госпиталей.</a:t>
            </a:r>
            <a:endParaRPr lang="ru-RU" sz="2000" dirty="0"/>
          </a:p>
        </p:txBody>
      </p:sp>
    </p:spTree>
    <p:extLst>
      <p:ext uri="{BB962C8B-B14F-4D97-AF65-F5344CB8AC3E}">
        <p14:creationId xmlns:p14="http://schemas.microsoft.com/office/powerpoint/2010/main" val="1280120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sz="2400" b="1" dirty="0">
                <a:solidFill>
                  <a:srgbClr val="FF0000"/>
                </a:solidFill>
                <a:latin typeface="Times New Roman"/>
                <a:ea typeface="Times New Roman"/>
              </a:rPr>
              <a:t>Основные достижения химической науки в годы войны над фашизмом</a:t>
            </a:r>
            <a:endParaRPr lang="ru-RU" sz="2400" dirty="0">
              <a:solidFill>
                <a:srgbClr val="FF0000"/>
              </a:solidFill>
            </a:endParaRPr>
          </a:p>
        </p:txBody>
      </p:sp>
      <p:sp>
        <p:nvSpPr>
          <p:cNvPr id="3" name="Объект 2"/>
          <p:cNvSpPr>
            <a:spLocks noGrp="1"/>
          </p:cNvSpPr>
          <p:nvPr>
            <p:ph sz="quarter" idx="13"/>
          </p:nvPr>
        </p:nvSpPr>
        <p:spPr>
          <a:xfrm>
            <a:off x="-180528" y="908720"/>
            <a:ext cx="9217024" cy="4806280"/>
          </a:xfrm>
        </p:spPr>
        <p:txBody>
          <a:bodyPr/>
          <a:lstStyle/>
          <a:p>
            <a:r>
              <a:rPr lang="ru-RU" sz="1800" dirty="0">
                <a:latin typeface="Times New Roman"/>
                <a:ea typeface="Times New Roman"/>
              </a:rPr>
              <a:t>Итак, задачи на период военного времени были определены.  Началась долгая кропотливая работа. Для того, чтобы создать совершенную боевую машину </a:t>
            </a:r>
            <a:r>
              <a:rPr lang="ru-RU" sz="1800" dirty="0" smtClean="0">
                <a:latin typeface="Times New Roman"/>
                <a:ea typeface="Times New Roman"/>
              </a:rPr>
              <a:t>требовались </a:t>
            </a:r>
            <a:r>
              <a:rPr lang="ru-RU" sz="1800" dirty="0">
                <a:latin typeface="Times New Roman"/>
                <a:ea typeface="Times New Roman"/>
              </a:rPr>
              <a:t>стали и сплавы, обладающие особыми свойствами: твёрдостью, прочностью и пластичностью одновременно, ударной вязкостью, а также пуле непробиваемостью. В результате кропотливой работы были созданы многочисленные сплавы на основе алюминия с примесями </a:t>
            </a:r>
            <a:r>
              <a:rPr lang="ru-RU" sz="1800" dirty="0" err="1">
                <a:latin typeface="Times New Roman"/>
                <a:ea typeface="Times New Roman"/>
              </a:rPr>
              <a:t>Mg</a:t>
            </a:r>
            <a:r>
              <a:rPr lang="ru-RU" sz="1800" dirty="0">
                <a:latin typeface="Times New Roman"/>
                <a:ea typeface="Times New Roman"/>
              </a:rPr>
              <a:t>, </a:t>
            </a:r>
            <a:r>
              <a:rPr lang="ru-RU" sz="1800" dirty="0" err="1">
                <a:latin typeface="Times New Roman"/>
                <a:ea typeface="Times New Roman"/>
              </a:rPr>
              <a:t>Мn</a:t>
            </a:r>
            <a:r>
              <a:rPr lang="ru-RU" sz="1800" dirty="0">
                <a:latin typeface="Times New Roman"/>
                <a:ea typeface="Times New Roman"/>
              </a:rPr>
              <a:t>, </a:t>
            </a:r>
            <a:r>
              <a:rPr lang="ru-RU" sz="1800" dirty="0" err="1">
                <a:latin typeface="Times New Roman"/>
                <a:ea typeface="Times New Roman"/>
              </a:rPr>
              <a:t>Cu</a:t>
            </a:r>
            <a:r>
              <a:rPr lang="ru-RU" sz="1800" dirty="0">
                <a:latin typeface="Times New Roman"/>
                <a:ea typeface="Times New Roman"/>
              </a:rPr>
              <a:t>, </a:t>
            </a:r>
            <a:r>
              <a:rPr lang="ru-RU" sz="1800" dirty="0" err="1">
                <a:latin typeface="Times New Roman"/>
                <a:ea typeface="Times New Roman"/>
              </a:rPr>
              <a:t>Ti</a:t>
            </a:r>
            <a:r>
              <a:rPr lang="ru-RU" sz="1800" dirty="0">
                <a:latin typeface="Times New Roman"/>
                <a:ea typeface="Times New Roman"/>
              </a:rPr>
              <a:t>. Самым ценным оказался дюралюминий (94% </a:t>
            </a:r>
            <a:r>
              <a:rPr lang="ru-RU" sz="1800" dirty="0" err="1">
                <a:latin typeface="Times New Roman"/>
                <a:ea typeface="Times New Roman"/>
              </a:rPr>
              <a:t>Al</a:t>
            </a:r>
            <a:r>
              <a:rPr lang="ru-RU" sz="1800" dirty="0">
                <a:latin typeface="Times New Roman"/>
                <a:ea typeface="Times New Roman"/>
              </a:rPr>
              <a:t>, 4% </a:t>
            </a:r>
            <a:r>
              <a:rPr lang="ru-RU" sz="1800" dirty="0" err="1">
                <a:latin typeface="Times New Roman"/>
                <a:ea typeface="Times New Roman"/>
              </a:rPr>
              <a:t>Cu</a:t>
            </a:r>
            <a:r>
              <a:rPr lang="ru-RU" sz="1800" dirty="0">
                <a:latin typeface="Times New Roman"/>
                <a:ea typeface="Times New Roman"/>
              </a:rPr>
              <a:t>, 0,5% </a:t>
            </a:r>
            <a:r>
              <a:rPr lang="ru-RU" sz="1800" dirty="0" err="1">
                <a:latin typeface="Times New Roman"/>
                <a:ea typeface="Times New Roman"/>
              </a:rPr>
              <a:t>Mg</a:t>
            </a:r>
            <a:r>
              <a:rPr lang="ru-RU" sz="1800" dirty="0">
                <a:latin typeface="Times New Roman"/>
                <a:ea typeface="Times New Roman"/>
              </a:rPr>
              <a:t>, 0,5% </a:t>
            </a:r>
            <a:r>
              <a:rPr lang="ru-RU" sz="1800" dirty="0" err="1">
                <a:latin typeface="Times New Roman"/>
                <a:ea typeface="Times New Roman"/>
              </a:rPr>
              <a:t>Mn</a:t>
            </a:r>
            <a:r>
              <a:rPr lang="ru-RU" sz="1800" dirty="0">
                <a:latin typeface="Times New Roman"/>
                <a:ea typeface="Times New Roman"/>
              </a:rPr>
              <a:t>, 0,5% </a:t>
            </a:r>
            <a:r>
              <a:rPr lang="ru-RU" sz="1800" dirty="0" err="1">
                <a:latin typeface="Times New Roman"/>
                <a:ea typeface="Times New Roman"/>
              </a:rPr>
              <a:t>Fe</a:t>
            </a:r>
            <a:r>
              <a:rPr lang="ru-RU" sz="1800" dirty="0">
                <a:latin typeface="Times New Roman"/>
                <a:ea typeface="Times New Roman"/>
              </a:rPr>
              <a:t>, 0,5% </a:t>
            </a:r>
            <a:r>
              <a:rPr lang="ru-RU" sz="1800" dirty="0" err="1">
                <a:latin typeface="Times New Roman"/>
                <a:ea typeface="Times New Roman"/>
              </a:rPr>
              <a:t>Si</a:t>
            </a:r>
            <a:r>
              <a:rPr lang="ru-RU" sz="1800" dirty="0">
                <a:latin typeface="Times New Roman"/>
                <a:ea typeface="Times New Roman"/>
              </a:rPr>
              <a:t>). Используя дюралюминий в своей работе были созданы конструкции самолётов </a:t>
            </a:r>
            <a:r>
              <a:rPr lang="ru-RU" sz="1800" dirty="0" err="1">
                <a:latin typeface="Times New Roman"/>
                <a:ea typeface="Times New Roman"/>
              </a:rPr>
              <a:t>С.В.Ильюшина</a:t>
            </a:r>
            <a:r>
              <a:rPr lang="ru-RU" sz="1800" dirty="0">
                <a:latin typeface="Times New Roman"/>
                <a:ea typeface="Times New Roman"/>
              </a:rPr>
              <a:t>, </a:t>
            </a:r>
            <a:r>
              <a:rPr lang="ru-RU" sz="1800" dirty="0" err="1">
                <a:latin typeface="Times New Roman"/>
                <a:ea typeface="Times New Roman"/>
              </a:rPr>
              <a:t>С.А.Лавочкина</a:t>
            </a:r>
            <a:r>
              <a:rPr lang="ru-RU" sz="1800" dirty="0">
                <a:latin typeface="Times New Roman"/>
                <a:ea typeface="Times New Roman"/>
              </a:rPr>
              <a:t>, </a:t>
            </a:r>
            <a:r>
              <a:rPr lang="ru-RU" sz="1800" dirty="0" err="1">
                <a:latin typeface="Times New Roman"/>
                <a:ea typeface="Times New Roman"/>
              </a:rPr>
              <a:t>А.Н.Туполева</a:t>
            </a:r>
            <a:r>
              <a:rPr lang="ru-RU" sz="1800" dirty="0">
                <a:latin typeface="Times New Roman"/>
                <a:ea typeface="Times New Roman"/>
              </a:rPr>
              <a:t>.</a:t>
            </a:r>
            <a:endParaRPr lang="ru-RU" dirty="0"/>
          </a:p>
        </p:txBody>
      </p:sp>
      <p:sp>
        <p:nvSpPr>
          <p:cNvPr id="5" name="Прямоугольник 4"/>
          <p:cNvSpPr/>
          <p:nvPr/>
        </p:nvSpPr>
        <p:spPr>
          <a:xfrm>
            <a:off x="3217366" y="5817210"/>
            <a:ext cx="2381250" cy="523220"/>
          </a:xfrm>
          <a:prstGeom prst="rect">
            <a:avLst/>
          </a:prstGeom>
        </p:spPr>
        <p:txBody>
          <a:bodyPr wrap="square">
            <a:spAutoFit/>
          </a:bodyPr>
          <a:lstStyle/>
          <a:p>
            <a:pPr>
              <a:spcAft>
                <a:spcPts val="0"/>
              </a:spcAft>
            </a:pPr>
            <a:r>
              <a:rPr lang="ru-RU" b="1" i="1" dirty="0" smtClean="0">
                <a:effectLst/>
                <a:latin typeface="Times New Roman"/>
                <a:ea typeface="Times New Roman"/>
              </a:rPr>
              <a:t>Истребитель Ла-5</a:t>
            </a:r>
            <a:r>
              <a:rPr lang="ru-RU" sz="2800" b="1" i="1" dirty="0" smtClean="0">
                <a:effectLst/>
                <a:latin typeface="Times New Roman"/>
                <a:ea typeface="Times New Roman"/>
              </a:rPr>
              <a:t> </a:t>
            </a:r>
            <a:endParaRPr lang="ru-RU" dirty="0"/>
          </a:p>
        </p:txBody>
      </p:sp>
      <p:pic>
        <p:nvPicPr>
          <p:cNvPr id="6" name="Рисунок 5" descr="Штурмовик ИЛ-2"/>
          <p:cNvPicPr/>
          <p:nvPr/>
        </p:nvPicPr>
        <p:blipFill>
          <a:blip r:embed="rId2" r:link="rId3"/>
          <a:srcRect/>
          <a:stretch>
            <a:fillRect/>
          </a:stretch>
        </p:blipFill>
        <p:spPr bwMode="auto">
          <a:xfrm>
            <a:off x="0" y="4365104"/>
            <a:ext cx="2597983" cy="1737484"/>
          </a:xfrm>
          <a:prstGeom prst="rect">
            <a:avLst/>
          </a:prstGeom>
          <a:noFill/>
          <a:ln w="9525">
            <a:noFill/>
            <a:miter lim="800000"/>
            <a:headEnd/>
            <a:tailEnd/>
          </a:ln>
        </p:spPr>
      </p:pic>
      <p:sp>
        <p:nvSpPr>
          <p:cNvPr id="7" name="Прямоугольник 6"/>
          <p:cNvSpPr/>
          <p:nvPr/>
        </p:nvSpPr>
        <p:spPr>
          <a:xfrm>
            <a:off x="200169" y="6309320"/>
            <a:ext cx="2205027" cy="369332"/>
          </a:xfrm>
          <a:prstGeom prst="rect">
            <a:avLst/>
          </a:prstGeom>
        </p:spPr>
        <p:txBody>
          <a:bodyPr wrap="none">
            <a:spAutoFit/>
          </a:bodyPr>
          <a:lstStyle/>
          <a:p>
            <a:r>
              <a:rPr lang="ru-RU" b="1" i="1" dirty="0" smtClean="0">
                <a:effectLst/>
                <a:latin typeface="Times New Roman"/>
                <a:ea typeface="Times New Roman"/>
              </a:rPr>
              <a:t>Штурмовик ИЛ-25 </a:t>
            </a:r>
            <a:endParaRPr lang="ru-RU" dirty="0"/>
          </a:p>
        </p:txBody>
      </p:sp>
      <p:pic>
        <p:nvPicPr>
          <p:cNvPr id="8" name="Рисунок 7" descr="Истребитель Ла-5"/>
          <p:cNvPicPr/>
          <p:nvPr/>
        </p:nvPicPr>
        <p:blipFill>
          <a:blip r:embed="rId4" r:link="rId5"/>
          <a:srcRect/>
          <a:stretch>
            <a:fillRect/>
          </a:stretch>
        </p:blipFill>
        <p:spPr bwMode="auto">
          <a:xfrm>
            <a:off x="3059832" y="3939240"/>
            <a:ext cx="2696319" cy="1877969"/>
          </a:xfrm>
          <a:prstGeom prst="rect">
            <a:avLst/>
          </a:prstGeom>
          <a:noFill/>
        </p:spPr>
      </p:pic>
      <p:pic>
        <p:nvPicPr>
          <p:cNvPr id="9" name="Рисунок 8" descr="Истребитель И-15 конструкции Н.Н.Поликарпова (содержал деревянные детали)"/>
          <p:cNvPicPr/>
          <p:nvPr/>
        </p:nvPicPr>
        <p:blipFill>
          <a:blip r:embed="rId6" r:link="rId7"/>
          <a:srcRect/>
          <a:stretch>
            <a:fillRect/>
          </a:stretch>
        </p:blipFill>
        <p:spPr bwMode="auto">
          <a:xfrm>
            <a:off x="6300192" y="3428999"/>
            <a:ext cx="2669282" cy="1804847"/>
          </a:xfrm>
          <a:prstGeom prst="rect">
            <a:avLst/>
          </a:prstGeom>
          <a:noFill/>
          <a:ln w="9525">
            <a:noFill/>
            <a:miter lim="800000"/>
            <a:headEnd/>
            <a:tailEnd/>
          </a:ln>
        </p:spPr>
      </p:pic>
      <p:sp>
        <p:nvSpPr>
          <p:cNvPr id="10" name="Прямоугольник 9"/>
          <p:cNvSpPr/>
          <p:nvPr/>
        </p:nvSpPr>
        <p:spPr>
          <a:xfrm>
            <a:off x="5959576" y="5332943"/>
            <a:ext cx="3184424" cy="1200329"/>
          </a:xfrm>
          <a:prstGeom prst="rect">
            <a:avLst/>
          </a:prstGeom>
        </p:spPr>
        <p:txBody>
          <a:bodyPr wrap="square">
            <a:spAutoFit/>
          </a:bodyPr>
          <a:lstStyle/>
          <a:p>
            <a:r>
              <a:rPr lang="ru-RU" i="1" dirty="0" smtClean="0">
                <a:effectLst/>
                <a:latin typeface="Times New Roman"/>
                <a:ea typeface="Times New Roman"/>
              </a:rPr>
              <a:t>Истребитель И-15 конструкции</a:t>
            </a:r>
            <a:br>
              <a:rPr lang="ru-RU" i="1" dirty="0" smtClean="0">
                <a:effectLst/>
                <a:latin typeface="Times New Roman"/>
                <a:ea typeface="Times New Roman"/>
              </a:rPr>
            </a:br>
            <a:r>
              <a:rPr lang="ru-RU" i="1" dirty="0" err="1" smtClean="0">
                <a:effectLst/>
                <a:latin typeface="Times New Roman"/>
                <a:ea typeface="Times New Roman"/>
              </a:rPr>
              <a:t>Н.Н.Поликарпова</a:t>
            </a:r>
            <a:r>
              <a:rPr lang="ru-RU" i="1" dirty="0" smtClean="0">
                <a:effectLst/>
                <a:latin typeface="Times New Roman"/>
                <a:ea typeface="Times New Roman"/>
              </a:rPr>
              <a:t> (содержал</a:t>
            </a:r>
            <a:br>
              <a:rPr lang="ru-RU" i="1" dirty="0" smtClean="0">
                <a:effectLst/>
                <a:latin typeface="Times New Roman"/>
                <a:ea typeface="Times New Roman"/>
              </a:rPr>
            </a:br>
            <a:r>
              <a:rPr lang="ru-RU" i="1" dirty="0" smtClean="0">
                <a:effectLst/>
                <a:latin typeface="Times New Roman"/>
                <a:ea typeface="Times New Roman"/>
              </a:rPr>
              <a:t>деревянные детали)</a:t>
            </a:r>
            <a:endParaRPr lang="ru-RU" dirty="0"/>
          </a:p>
        </p:txBody>
      </p:sp>
    </p:spTree>
    <p:extLst>
      <p:ext uri="{BB962C8B-B14F-4D97-AF65-F5344CB8AC3E}">
        <p14:creationId xmlns:p14="http://schemas.microsoft.com/office/powerpoint/2010/main" val="284791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2218258"/>
          </a:xfrm>
        </p:spPr>
        <p:txBody>
          <a:bodyPr/>
          <a:lstStyle/>
          <a:p>
            <a:r>
              <a:rPr lang="ru-RU" sz="2000" dirty="0">
                <a:latin typeface="Times New Roman"/>
                <a:ea typeface="Times New Roman"/>
              </a:rPr>
              <a:t>Для создания «Катюш» и управляемых ракетных снарядов были специально созданы сплавы алюминия с магнием и марганцем. Для изготовления скорострельных авиационных пулемётов производились сплавы из алюминия бериллия, магния и титана. Сплав титана (до 88%) с другими металлами шёл на изготовление танковой брони. </a:t>
            </a:r>
            <a:endParaRPr lang="ru-RU" sz="2000" dirty="0"/>
          </a:p>
        </p:txBody>
      </p:sp>
      <p:pic>
        <p:nvPicPr>
          <p:cNvPr id="4" name="Рисунок 3" descr="Залп реактивных минометов «катюша»"/>
          <p:cNvPicPr/>
          <p:nvPr/>
        </p:nvPicPr>
        <p:blipFill>
          <a:blip r:embed="rId2" r:link="rId3"/>
          <a:srcRect/>
          <a:stretch>
            <a:fillRect/>
          </a:stretch>
        </p:blipFill>
        <p:spPr bwMode="auto">
          <a:xfrm>
            <a:off x="323528" y="2996952"/>
            <a:ext cx="8424936" cy="2808312"/>
          </a:xfrm>
          <a:prstGeom prst="rect">
            <a:avLst/>
          </a:prstGeom>
          <a:noFill/>
          <a:ln w="9525">
            <a:noFill/>
            <a:miter lim="800000"/>
            <a:headEnd/>
            <a:tailEnd/>
          </a:ln>
        </p:spPr>
      </p:pic>
      <p:sp>
        <p:nvSpPr>
          <p:cNvPr id="5" name="Прямоугольник 4"/>
          <p:cNvSpPr/>
          <p:nvPr/>
        </p:nvSpPr>
        <p:spPr>
          <a:xfrm>
            <a:off x="2649390" y="6093296"/>
            <a:ext cx="3845220" cy="369332"/>
          </a:xfrm>
          <a:prstGeom prst="rect">
            <a:avLst/>
          </a:prstGeom>
        </p:spPr>
        <p:txBody>
          <a:bodyPr wrap="none">
            <a:spAutoFit/>
          </a:bodyPr>
          <a:lstStyle/>
          <a:p>
            <a:pPr>
              <a:spcAft>
                <a:spcPts val="0"/>
              </a:spcAft>
            </a:pPr>
            <a:r>
              <a:rPr lang="ru-RU" b="1" i="1" dirty="0" smtClean="0">
                <a:effectLst/>
                <a:latin typeface="Times New Roman"/>
                <a:ea typeface="Times New Roman"/>
              </a:rPr>
              <a:t>Реактивные миномёты «Катюша»</a:t>
            </a:r>
            <a:endParaRPr lang="ru-RU" sz="2800" dirty="0">
              <a:effectLst/>
              <a:latin typeface="Times New Roman"/>
              <a:ea typeface="Times New Roman"/>
            </a:endParaRPr>
          </a:p>
        </p:txBody>
      </p:sp>
    </p:spTree>
    <p:extLst>
      <p:ext uri="{BB962C8B-B14F-4D97-AF65-F5344CB8AC3E}">
        <p14:creationId xmlns:p14="http://schemas.microsoft.com/office/powerpoint/2010/main" val="238044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322" y="1772816"/>
            <a:ext cx="8698166" cy="2808312"/>
          </a:xfrm>
        </p:spPr>
        <p:txBody>
          <a:bodyPr/>
          <a:lstStyle/>
          <a:p>
            <a:pPr indent="342900">
              <a:lnSpc>
                <a:spcPct val="150000"/>
              </a:lnSpc>
              <a:spcAft>
                <a:spcPts val="0"/>
              </a:spcAft>
            </a:pPr>
            <a:r>
              <a:rPr lang="ru-RU" sz="2000" dirty="0">
                <a:latin typeface="Times New Roman"/>
                <a:ea typeface="Times New Roman"/>
              </a:rPr>
              <a:t>Зимой 1941 г. был разработан скоростной метод автоматической сварки под флюсом под руководством академика Е.О. Патона. Этот метод позволил в короткие сроки с 1942 по 1943 гг. наладить на Урале производство танков Т-34 и ИС-3. В сравнении с немецкими танками наши имели лучшую  проходимость, подвижность,  большой запас хода и доказывали абсолютное превосходство в броне и вооружении.  </a:t>
            </a:r>
            <a:r>
              <a:rPr lang="ru-RU" sz="2800" dirty="0">
                <a:latin typeface="Times New Roman"/>
                <a:ea typeface="Times New Roman"/>
              </a:rPr>
              <a:t/>
            </a:r>
            <a:br>
              <a:rPr lang="ru-RU" sz="2800" dirty="0">
                <a:latin typeface="Times New Roman"/>
                <a:ea typeface="Times New Roman"/>
              </a:rPr>
            </a:br>
            <a:endParaRPr lang="ru-RU" dirty="0"/>
          </a:p>
        </p:txBody>
      </p:sp>
      <p:pic>
        <p:nvPicPr>
          <p:cNvPr id="4" name="Рисунок 3" descr="Танк Т-34"/>
          <p:cNvPicPr/>
          <p:nvPr/>
        </p:nvPicPr>
        <p:blipFill>
          <a:blip r:embed="rId2" r:link="rId3"/>
          <a:srcRect/>
          <a:stretch>
            <a:fillRect/>
          </a:stretch>
        </p:blipFill>
        <p:spPr bwMode="auto">
          <a:xfrm>
            <a:off x="611560" y="4211071"/>
            <a:ext cx="3456384" cy="1882224"/>
          </a:xfrm>
          <a:prstGeom prst="rect">
            <a:avLst/>
          </a:prstGeom>
          <a:noFill/>
          <a:ln w="9525">
            <a:noFill/>
            <a:miter lim="800000"/>
            <a:headEnd/>
            <a:tailEnd/>
          </a:ln>
        </p:spPr>
      </p:pic>
      <p:pic>
        <p:nvPicPr>
          <p:cNvPr id="3074" name="Picture 2" descr="http://im2-tub-ru.yandex.net/i?id=83587f4563248dd8a1408bfe02969676&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211070"/>
            <a:ext cx="3096344" cy="18822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56176" y="6309320"/>
            <a:ext cx="1798249" cy="369332"/>
          </a:xfrm>
          <a:prstGeom prst="rect">
            <a:avLst/>
          </a:prstGeom>
        </p:spPr>
        <p:txBody>
          <a:bodyPr wrap="none">
            <a:spAutoFit/>
          </a:bodyPr>
          <a:lstStyle/>
          <a:p>
            <a:pPr indent="449580">
              <a:spcAft>
                <a:spcPts val="0"/>
              </a:spcAft>
            </a:pPr>
            <a:r>
              <a:rPr lang="ru-RU" dirty="0" smtClean="0">
                <a:effectLst/>
                <a:latin typeface="Times New Roman"/>
                <a:ea typeface="Times New Roman"/>
              </a:rPr>
              <a:t>Танк ИС - 3</a:t>
            </a:r>
            <a:endParaRPr lang="ru-RU" dirty="0">
              <a:effectLst/>
              <a:latin typeface="Times New Roman"/>
              <a:ea typeface="Times New Roman"/>
            </a:endParaRPr>
          </a:p>
        </p:txBody>
      </p:sp>
      <p:sp>
        <p:nvSpPr>
          <p:cNvPr id="6" name="Прямоугольник 5"/>
          <p:cNvSpPr/>
          <p:nvPr/>
        </p:nvSpPr>
        <p:spPr>
          <a:xfrm>
            <a:off x="1472687" y="6285798"/>
            <a:ext cx="1734129" cy="369332"/>
          </a:xfrm>
          <a:prstGeom prst="rect">
            <a:avLst/>
          </a:prstGeom>
        </p:spPr>
        <p:txBody>
          <a:bodyPr wrap="none">
            <a:spAutoFit/>
          </a:bodyPr>
          <a:lstStyle/>
          <a:p>
            <a:pPr indent="449580">
              <a:spcAft>
                <a:spcPts val="0"/>
              </a:spcAft>
            </a:pPr>
            <a:r>
              <a:rPr lang="ru-RU" dirty="0" smtClean="0">
                <a:effectLst/>
                <a:latin typeface="Times New Roman"/>
                <a:ea typeface="Times New Roman"/>
              </a:rPr>
              <a:t>Танк Т - 34</a:t>
            </a:r>
            <a:endParaRPr lang="ru-RU" dirty="0">
              <a:effectLst/>
              <a:latin typeface="Times New Roman"/>
              <a:ea typeface="Times New Roman"/>
            </a:endParaRPr>
          </a:p>
        </p:txBody>
      </p:sp>
    </p:spTree>
    <p:extLst>
      <p:ext uri="{BB962C8B-B14F-4D97-AF65-F5344CB8AC3E}">
        <p14:creationId xmlns:p14="http://schemas.microsoft.com/office/powerpoint/2010/main" val="57382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4018458"/>
          </a:xfrm>
        </p:spPr>
        <p:txBody>
          <a:bodyPr/>
          <a:lstStyle/>
          <a:p>
            <a:pPr>
              <a:lnSpc>
                <a:spcPct val="150000"/>
              </a:lnSpc>
              <a:spcAft>
                <a:spcPts val="0"/>
              </a:spcAft>
            </a:pPr>
            <a:r>
              <a:rPr lang="ru-RU" sz="3200" dirty="0">
                <a:latin typeface="Times New Roman"/>
                <a:ea typeface="Times New Roman"/>
              </a:rPr>
              <a:t> </a:t>
            </a:r>
            <a:r>
              <a:rPr lang="ru-RU" sz="1600" dirty="0">
                <a:latin typeface="Times New Roman"/>
                <a:ea typeface="Times New Roman"/>
              </a:rPr>
              <a:t>Хромовые стали использовались для изготовления корпусов подводных лодок и огнестрельных орудий, кобальтовая сталь -  магнитных мин.  Из вольфрамовых сталей и сплавов изготавливали оболочки торпед и снарядов танковую броню.</a:t>
            </a:r>
            <a:br>
              <a:rPr lang="ru-RU" sz="1600" dirty="0">
                <a:latin typeface="Times New Roman"/>
                <a:ea typeface="Times New Roman"/>
              </a:rPr>
            </a:br>
            <a:r>
              <a:rPr lang="ru-RU" sz="1600" dirty="0">
                <a:latin typeface="Times New Roman"/>
                <a:ea typeface="Times New Roman"/>
              </a:rPr>
              <a:t>        Сплав </a:t>
            </a:r>
            <a:r>
              <a:rPr lang="en-US" sz="1600" dirty="0">
                <a:latin typeface="Times New Roman"/>
                <a:ea typeface="Times New Roman"/>
              </a:rPr>
              <a:t>Cu</a:t>
            </a:r>
            <a:r>
              <a:rPr lang="ru-RU" sz="1600" dirty="0">
                <a:latin typeface="Times New Roman"/>
                <a:ea typeface="Times New Roman"/>
              </a:rPr>
              <a:t> (90%) и </a:t>
            </a:r>
            <a:r>
              <a:rPr lang="en-US" sz="1600" dirty="0" err="1">
                <a:latin typeface="Times New Roman"/>
                <a:ea typeface="Times New Roman"/>
              </a:rPr>
              <a:t>Sn</a:t>
            </a:r>
            <a:r>
              <a:rPr lang="ru-RU" sz="1600" dirty="0">
                <a:latin typeface="Times New Roman"/>
                <a:ea typeface="Times New Roman"/>
              </a:rPr>
              <a:t> (10%) называли  «пушечным металлом», применяли непосредственно для изготовления зенитных орудий и пушек, сплав </a:t>
            </a:r>
            <a:r>
              <a:rPr lang="en-US" sz="1600" dirty="0">
                <a:latin typeface="Times New Roman"/>
                <a:ea typeface="Times New Roman"/>
              </a:rPr>
              <a:t>Cu</a:t>
            </a:r>
            <a:r>
              <a:rPr lang="ru-RU" sz="1600" dirty="0">
                <a:latin typeface="Times New Roman"/>
                <a:ea typeface="Times New Roman"/>
              </a:rPr>
              <a:t> (68%) и </a:t>
            </a:r>
            <a:r>
              <a:rPr lang="en-US" sz="1600" dirty="0">
                <a:latin typeface="Times New Roman"/>
                <a:ea typeface="Times New Roman"/>
              </a:rPr>
              <a:t>Zn</a:t>
            </a:r>
            <a:r>
              <a:rPr lang="ru-RU" sz="1600" dirty="0">
                <a:latin typeface="Times New Roman"/>
                <a:ea typeface="Times New Roman"/>
              </a:rPr>
              <a:t> (32%) – латунь – использовали для изготовления патронов, артиллерийских снарядов.</a:t>
            </a:r>
            <a:br>
              <a:rPr lang="ru-RU" sz="1600" dirty="0">
                <a:latin typeface="Times New Roman"/>
                <a:ea typeface="Times New Roman"/>
              </a:rPr>
            </a:br>
            <a:r>
              <a:rPr lang="ru-RU" sz="1600" dirty="0">
                <a:latin typeface="Times New Roman"/>
                <a:ea typeface="Times New Roman"/>
              </a:rPr>
              <a:t>  	Всего для производства военной техники и оборудования за годы Великой Отечественной войны было израсходовано около 800 млн. т </a:t>
            </a:r>
            <a:r>
              <a:rPr lang="ru-RU" sz="1600" dirty="0" smtClean="0">
                <a:latin typeface="Times New Roman"/>
                <a:ea typeface="Times New Roman"/>
              </a:rPr>
              <a:t>сталей.</a:t>
            </a:r>
            <a:endParaRPr lang="ru-RU" sz="1600" dirty="0"/>
          </a:p>
        </p:txBody>
      </p:sp>
      <p:pic>
        <p:nvPicPr>
          <p:cNvPr id="4" name="Рисунок 3" descr="Подводная лодка К-21, 1940 г., СССР (одна из больших подводных лодок типа К, прозванных «Катюшами»)"/>
          <p:cNvPicPr/>
          <p:nvPr/>
        </p:nvPicPr>
        <p:blipFill>
          <a:blip r:embed="rId2" r:link="rId3"/>
          <a:srcRect/>
          <a:stretch>
            <a:fillRect/>
          </a:stretch>
        </p:blipFill>
        <p:spPr bwMode="auto">
          <a:xfrm>
            <a:off x="4427984" y="4149081"/>
            <a:ext cx="4536504" cy="2377330"/>
          </a:xfrm>
          <a:prstGeom prst="rect">
            <a:avLst/>
          </a:prstGeom>
          <a:noFill/>
          <a:ln w="9525">
            <a:noFill/>
            <a:miter lim="800000"/>
            <a:headEnd/>
            <a:tailEnd/>
          </a:ln>
        </p:spPr>
      </p:pic>
      <p:sp>
        <p:nvSpPr>
          <p:cNvPr id="5" name="Прямоугольник 4"/>
          <p:cNvSpPr/>
          <p:nvPr/>
        </p:nvSpPr>
        <p:spPr>
          <a:xfrm>
            <a:off x="107504" y="5603081"/>
            <a:ext cx="4572000" cy="923330"/>
          </a:xfrm>
          <a:prstGeom prst="rect">
            <a:avLst/>
          </a:prstGeom>
        </p:spPr>
        <p:txBody>
          <a:bodyPr>
            <a:spAutoFit/>
          </a:bodyPr>
          <a:lstStyle/>
          <a:p>
            <a:pPr>
              <a:spcAft>
                <a:spcPts val="0"/>
              </a:spcAft>
            </a:pPr>
            <a:r>
              <a:rPr lang="ru-RU" dirty="0" smtClean="0">
                <a:effectLst/>
                <a:latin typeface="Times New Roman"/>
                <a:ea typeface="Times New Roman"/>
              </a:rPr>
              <a:t> </a:t>
            </a:r>
            <a:r>
              <a:rPr lang="ru-RU" b="1" i="1" dirty="0" smtClean="0">
                <a:effectLst/>
                <a:latin typeface="Times New Roman"/>
                <a:ea typeface="Times New Roman"/>
              </a:rPr>
              <a:t>Подводная лодка К-21, </a:t>
            </a:r>
            <a:endParaRPr lang="ru-RU" sz="2800" dirty="0" smtClean="0">
              <a:effectLst/>
              <a:latin typeface="Times New Roman"/>
              <a:ea typeface="Times New Roman"/>
            </a:endParaRPr>
          </a:p>
          <a:p>
            <a:pPr>
              <a:spcAft>
                <a:spcPts val="0"/>
              </a:spcAft>
            </a:pPr>
            <a:r>
              <a:rPr lang="ru-RU" b="1" i="1" dirty="0" smtClean="0">
                <a:effectLst/>
                <a:latin typeface="Times New Roman"/>
                <a:ea typeface="Times New Roman"/>
              </a:rPr>
              <a:t> (одна из больших подводных лодок  </a:t>
            </a:r>
            <a:endParaRPr lang="ru-RU" sz="2800" dirty="0" smtClean="0">
              <a:effectLst/>
              <a:latin typeface="Times New Roman"/>
              <a:ea typeface="Times New Roman"/>
            </a:endParaRPr>
          </a:p>
          <a:p>
            <a:pPr>
              <a:spcAft>
                <a:spcPts val="0"/>
              </a:spcAft>
            </a:pPr>
            <a:r>
              <a:rPr lang="ru-RU" b="1" i="1" dirty="0" smtClean="0">
                <a:effectLst/>
                <a:latin typeface="Times New Roman"/>
                <a:ea typeface="Times New Roman"/>
              </a:rPr>
              <a:t> типа К,  прозванных «Катюшами») </a:t>
            </a:r>
            <a:endParaRPr lang="ru-RU" dirty="0"/>
          </a:p>
        </p:txBody>
      </p:sp>
    </p:spTree>
    <p:extLst>
      <p:ext uri="{BB962C8B-B14F-4D97-AF65-F5344CB8AC3E}">
        <p14:creationId xmlns:p14="http://schemas.microsoft.com/office/powerpoint/2010/main" val="97781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84976" cy="3212976"/>
          </a:xfrm>
        </p:spPr>
        <p:txBody>
          <a:bodyPr/>
          <a:lstStyle/>
          <a:p>
            <a:pPr>
              <a:lnSpc>
                <a:spcPct val="150000"/>
              </a:lnSpc>
            </a:pPr>
            <a:r>
              <a:rPr lang="ru-RU" sz="1600" dirty="0">
                <a:latin typeface="Times New Roman"/>
                <a:ea typeface="Times New Roman"/>
              </a:rPr>
              <a:t> В 1942-1943 годах был разработан рецепт получения бронестекла, под руководством профессора И.И. Китайгородского </a:t>
            </a:r>
            <a:r>
              <a:rPr lang="ru-RU" sz="1600" dirty="0" smtClean="0">
                <a:latin typeface="Times New Roman"/>
                <a:ea typeface="Times New Roman"/>
              </a:rPr>
              <a:t>прочность </a:t>
            </a:r>
            <a:r>
              <a:rPr lang="ru-RU" sz="1600" dirty="0">
                <a:latin typeface="Times New Roman"/>
                <a:ea typeface="Times New Roman"/>
              </a:rPr>
              <a:t>стекла в 25 раз превосходила прочность обычного. Данное научное открытие позволило нашим учёным создать прозрачную пуленепробиваемую броню, которую использовали для кабин самолётов, лётчики смогли более безопасно передвигаться в военное время, так как имели не только лучший обзор, но и пуленепробиваемую защиту.  и получили возможность более безопасного обзора пространства во время боя.</a:t>
            </a:r>
            <a:endParaRPr lang="ru-RU" sz="1600" dirty="0"/>
          </a:p>
        </p:txBody>
      </p:sp>
      <p:pic>
        <p:nvPicPr>
          <p:cNvPr id="4" name="Рисунок 3"/>
          <p:cNvPicPr/>
          <p:nvPr/>
        </p:nvPicPr>
        <p:blipFill>
          <a:blip r:embed="rId2"/>
          <a:srcRect/>
          <a:stretch>
            <a:fillRect/>
          </a:stretch>
        </p:blipFill>
        <p:spPr bwMode="auto">
          <a:xfrm>
            <a:off x="5076056" y="3429000"/>
            <a:ext cx="2808312" cy="3240360"/>
          </a:xfrm>
          <a:prstGeom prst="rect">
            <a:avLst/>
          </a:prstGeom>
          <a:noFill/>
          <a:ln w="9525">
            <a:noFill/>
            <a:miter lim="800000"/>
            <a:headEnd/>
            <a:tailEnd/>
          </a:ln>
        </p:spPr>
      </p:pic>
      <p:sp>
        <p:nvSpPr>
          <p:cNvPr id="5" name="Прямоугольник 4"/>
          <p:cNvSpPr/>
          <p:nvPr/>
        </p:nvSpPr>
        <p:spPr>
          <a:xfrm>
            <a:off x="323528" y="5877272"/>
            <a:ext cx="4572000" cy="646331"/>
          </a:xfrm>
          <a:prstGeom prst="rect">
            <a:avLst/>
          </a:prstGeom>
        </p:spPr>
        <p:txBody>
          <a:bodyPr>
            <a:spAutoFit/>
          </a:bodyPr>
          <a:lstStyle/>
          <a:p>
            <a:pPr algn="ctr">
              <a:spcAft>
                <a:spcPts val="0"/>
              </a:spcAft>
            </a:pPr>
            <a:r>
              <a:rPr lang="ru-RU" b="1" i="1" dirty="0" smtClean="0">
                <a:effectLst/>
                <a:latin typeface="Times New Roman"/>
                <a:ea typeface="Times New Roman"/>
              </a:rPr>
              <a:t>И.И. Китайгородский</a:t>
            </a:r>
            <a:endParaRPr lang="ru-RU" dirty="0" smtClean="0">
              <a:effectLst/>
              <a:latin typeface="Times New Roman"/>
              <a:ea typeface="Times New Roman"/>
            </a:endParaRPr>
          </a:p>
          <a:p>
            <a:pPr algn="ctr">
              <a:spcAft>
                <a:spcPts val="0"/>
              </a:spcAft>
            </a:pPr>
            <a:r>
              <a:rPr lang="ru-RU" b="1" i="1" dirty="0" smtClean="0">
                <a:effectLst/>
                <a:latin typeface="Times New Roman"/>
                <a:ea typeface="Times New Roman"/>
              </a:rPr>
              <a:t>(1914—1985)</a:t>
            </a:r>
            <a:endParaRPr lang="ru-RU" dirty="0">
              <a:effectLst/>
              <a:latin typeface="Times New Roman"/>
              <a:ea typeface="Times New Roman"/>
            </a:endParaRPr>
          </a:p>
        </p:txBody>
      </p:sp>
    </p:spTree>
    <p:extLst>
      <p:ext uri="{BB962C8B-B14F-4D97-AF65-F5344CB8AC3E}">
        <p14:creationId xmlns:p14="http://schemas.microsoft.com/office/powerpoint/2010/main" val="229030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141</TotalTime>
  <Words>1287</Words>
  <Application>Microsoft Office PowerPoint</Application>
  <PresentationFormat>Экран (4:3)</PresentationFormat>
  <Paragraphs>77</Paragraphs>
  <Slides>23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Arial Narrow</vt:lpstr>
      <vt:lpstr>Calibri</vt:lpstr>
      <vt:lpstr>Constantia</vt:lpstr>
      <vt:lpstr>Times New Roman</vt:lpstr>
      <vt:lpstr>Горизонт</vt:lpstr>
      <vt:lpstr>Тема: «Вклад учёных-химиков в развитие химической промышленности в период Великой Отечественной войны»</vt:lpstr>
      <vt:lpstr> вВЕДЕНИЕ</vt:lpstr>
      <vt:lpstr> Сегодня мы хотим напомнить имена людей, которые в силу обстоятельств военного времени были вынуждены находиться в тени, но тем не менее, принимали активное участие в войне с фашистской Германией. Это советские учёные – химики, которые своими усилиями старались укрепить обороноспособность нашей страны. Именно на плечи учёных легла непосильная ноша, обеспечить фронт и тыл самым необходимым, проведя незримую линию через конструкторские бюро и научные лаборатории. Цель данной работы: ознакомиться с вкладом отечественных учёных-химиков в победу над грозной фашисткой машиной,  напомнить о патриотизме и героизме людей науки в тяжёлое для страны время.  </vt:lpstr>
      <vt:lpstr>Цели, задачи и направления деятельности  учёных – химиков  в годы Великой Отечественной войны </vt:lpstr>
      <vt:lpstr>Основные достижения химической науки в годы войны над фашизмом</vt:lpstr>
      <vt:lpstr>Для создания «Катюш» и управляемых ракетных снарядов были специально созданы сплавы алюминия с магнием и марганцем. Для изготовления скорострельных авиационных пулемётов производились сплавы из алюминия бериллия, магния и титана. Сплав титана (до 88%) с другими металлами шёл на изготовление танковой брони. </vt:lpstr>
      <vt:lpstr>Зимой 1941 г. был разработан скоростной метод автоматической сварки под флюсом под руководством академика Е.О. Патона. Этот метод позволил в короткие сроки с 1942 по 1943 гг. наладить на Урале производство танков Т-34 и ИС-3. В сравнении с немецкими танками наши имели лучшую  проходимость, подвижность,  большой запас хода и доказывали абсолютное превосходство в броне и вооружении.   </vt:lpstr>
      <vt:lpstr> Хромовые стали использовались для изготовления корпусов подводных лодок и огнестрельных орудий, кобальтовая сталь -  магнитных мин.  Из вольфрамовых сталей и сплавов изготавливали оболочки торпед и снарядов танковую броню.         Сплав Cu (90%) и Sn (10%) называли  «пушечным металлом», применяли непосредственно для изготовления зенитных орудий и пушек, сплав Cu (68%) и Zn (32%) – латунь – использовали для изготовления патронов, артиллерийских снарядов.    Всего для производства военной техники и оборудования за годы Великой Отечественной войны было израсходовано около 800 млн. т сталей.</vt:lpstr>
      <vt:lpstr> В 1942-1943 годах был разработан рецепт получения бронестекла, под руководством профессора И.И. Китайгородского прочность стекла в 25 раз превосходила прочность обычного. Данное научное открытие позволило нашим учёным создать прозрачную пуленепробиваемую броню, которую использовали для кабин самолётов, лётчики смогли более безопасно передвигаться в военное время, так как имели не только лучший обзор, но и пуленепробиваемую защиту.  и получили возможность более безопасного обзора пространства во время боя.</vt:lpstr>
      <vt:lpstr>В военные годы академик Алексей Евграфович Фаворский нашел оригинальный путь получения изопренового синтетического каучука из угля и воды, который в дальнейшем использовали для колёсной техники, противогазов, гранат.  </vt:lpstr>
      <vt:lpstr> С фронта прибывали новости, требовались снаряды в огромном количестве, для их производства необходимы: азотная кислота, толуол и другие ароматические углеводороды.  В экстренном порядке на заводах Сибири и Урала было налажено производство этих соединений. В 1941 академик Ю.Г. Мамедалиев выполнил работу по синтезу толуола, получив при этом необходимый в ту пору  тротил.  </vt:lpstr>
      <vt:lpstr> Академик Петр Леонидович Капица для получения взрывчатых веществ горнодобывающей промышленности придумал специальное устройство для получения в неограниченном количестве жидкого кислорода из воздуха. В 1941 г торф или опилки пропитанные жидким кислородом использовали в виде «начинки» для авиационных бомб на аэродромах. </vt:lpstr>
      <vt:lpstr>Огромный вклад в создание взрывчатых веществ внесли учёные: Ю. Б. Харитон, Н. Д. Зелинский, С. С. Наметкин, Н. Н. Семенов и многие другие. Благодаря им были созданы взрывчатые вещества на основе нитратов. </vt:lpstr>
      <vt:lpstr>В военное время алюминию отводилась наиглавнейшая роль практически во всех направлениях, его использовали для создания авиатехники и взрывчатых веществ, а также для защиты самолётов. Советские лётчики при нападении на Гамбург сбрасывали ленты алюминиевой фольги, что делало невозможным распознавание вражескими силами сигналов от приближающихся самолётов. За военное время при налётах на Германию было сброшено около 20 000 т алюминиевой фольги.</vt:lpstr>
      <vt:lpstr>Для начинки гранат и разрывных пуль было создано новое взрывчатое вещество кордит, состоящее на 30% из нитроглицерина и 65% пироксилина.  Под руководством Н.Н. Семенова были созданы и совершенствованы кумулятивные снаряды, пробивающие броню толщиной 200мм, гранаты и мины для борьбы с вражескими танками. Академик Семенов разработал теорию цепных разветвлённых реакций, химики смогли в любой момент времени ускорять реакции вплоть до образования лавины, замедлять их на время и даже останавливать в любой промежуточной стадии.</vt:lpstr>
      <vt:lpstr>В военное время использовалось всё:  «коварная смесь» - бутылки с горючей смесью, «коктейли Молотова» или «коктейли смерти».. Этот дешёвый и простой в изготовлении снаряд доказал свою эффективность во многих танковых сражениях Великой Отечественной войны.  Вместе с зажигательными бутылками активно использовали  термитные зажигательные средства- шары, патроны, шашки. Особенно широко их применяли партизаны, разведчики или штурмовые группы.  </vt:lpstr>
      <vt:lpstr>Учёные – химики создавали не только средства вооружения и военную технику, но и создавали большое количество лекарственных препаратов, которые широко использовались для лечения раненых на фронте. Например, получили новый препарат для скорейшего заживления ран   «бальзам Шостаковского» - полимер винилбутилового спирта, полученный М. Ф. Шостаковским.  </vt:lpstr>
      <vt:lpstr>Учёные Ленинграда разработали более 60 новых лекарственных препаратов, в 1944 году было налажено производство наркозного эфира, освоен метод переливания крови.  Академик А. В. Паладин синтезировал средства для остановки кровотечения.  </vt:lpstr>
      <vt:lpstr>В годы войны над фашизмом многие тысячи людей обязаны своим спасением сульфаниламидным препаратам, обладающим антибактериальными, противомикробными  свойствами. Заслуга в созданий сульфаниламидных препаратов принадлежит советскому учёному-химику  Исааку Яковлевичу Постовскому. Для лечения ран была предложена «паста Постовского» - смесь сульфамидных препаратов с бентонитовой глиной. </vt:lpstr>
      <vt:lpstr>В 1942 году микробиолог Зинаида Виссарионовна Ермольева  впервые в истории Советского Союза синтезировала антибиотик бензилпенициллин и организовала его промышленное производство. Благодаря противомикробному действию антибиотиков, были вылечены такие серьёзные заболевания как газовая гангрена, столбняк, менингит, септические (гнойные) инфекции. </vt:lpstr>
      <vt:lpstr>Заключение Ещё долгое время можно перечислять всё то что, было сделано во благо Родины учёными-химиками. Люди умственного труда находились в одном строю с простыми солдатами. Они уходили на фронт, чтобы в руках с оружием бороться с вражескими захватчиками. Благодаря деятельности учёных-химиков уже с первых дней войны было налажено производство необходимых для фронта и тыла веществ и материалов. Разрабатывались новые химические процессы горения и горючие материалы, новые сплавы, усовершенствовались бытовые устройства, создавались новые более совершенные лекарства.    </vt:lpstr>
      <vt:lpstr>Библиографический список</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Фестиваль презентаций  «Великие ученые-химики» Тема: «Вклад учёных-химиков в развитие химической промышленности в период Великой Отечественной войны»</dc:title>
  <dc:creator>admin</dc:creator>
  <cp:lastModifiedBy>User</cp:lastModifiedBy>
  <cp:revision>19</cp:revision>
  <dcterms:created xsi:type="dcterms:W3CDTF">2015-03-30T17:27:29Z</dcterms:created>
  <dcterms:modified xsi:type="dcterms:W3CDTF">2019-05-05T20:20:37Z</dcterms:modified>
</cp:coreProperties>
</file>