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image" Target="../media/image7.webp"/><Relationship Id="rId1" Type="http://schemas.openxmlformats.org/officeDocument/2006/relationships/slideLayout" Target="../slideLayouts/slideLayout2.xml"/><Relationship Id="rId4" Type="http://schemas.openxmlformats.org/officeDocument/2006/relationships/image" Target="../media/image9.webp"/></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9367" y="461434"/>
            <a:ext cx="7766936" cy="719666"/>
          </a:xfrm>
        </p:spPr>
        <p:txBody>
          <a:bodyPr/>
          <a:lstStyle/>
          <a:p>
            <a:pPr algn="ctr"/>
            <a:r>
              <a:rPr lang="ru-RU" sz="1800" dirty="0" smtClean="0"/>
              <a:t>Урюпинский филиал ГАПОУ «Волгоградский медицинский колледж»</a:t>
            </a:r>
            <a:endParaRPr lang="ru-RU" sz="1800" dirty="0"/>
          </a:p>
        </p:txBody>
      </p:sp>
      <p:sp>
        <p:nvSpPr>
          <p:cNvPr id="3" name="Подзаголовок 2"/>
          <p:cNvSpPr>
            <a:spLocks noGrp="1"/>
          </p:cNvSpPr>
          <p:nvPr>
            <p:ph type="subTitle" idx="1"/>
          </p:nvPr>
        </p:nvSpPr>
        <p:spPr>
          <a:xfrm>
            <a:off x="1151467" y="2006601"/>
            <a:ext cx="7789334" cy="4660900"/>
          </a:xfrm>
        </p:spPr>
        <p:txBody>
          <a:bodyPr>
            <a:normAutofit/>
          </a:bodyPr>
          <a:lstStyle/>
          <a:p>
            <a:pPr algn="ctr"/>
            <a:r>
              <a:rPr lang="ru-RU" sz="2400" dirty="0"/>
              <a:t>Беседа с пациентом на тему</a:t>
            </a:r>
          </a:p>
          <a:p>
            <a:pPr algn="ctr"/>
            <a:r>
              <a:rPr lang="ru-RU" sz="2400" dirty="0"/>
              <a:t>“Профилактика язвенной болезни”</a:t>
            </a:r>
          </a:p>
          <a:p>
            <a:endParaRPr lang="ru-RU" dirty="0"/>
          </a:p>
          <a:p>
            <a:endParaRPr lang="ru-RU" dirty="0"/>
          </a:p>
          <a:p>
            <a:r>
              <a:rPr lang="ru-RU" dirty="0"/>
              <a:t>Выполнила</a:t>
            </a:r>
          </a:p>
          <a:p>
            <a:r>
              <a:rPr lang="ru-RU" dirty="0"/>
              <a:t>студентка 4-го курса специальности</a:t>
            </a:r>
          </a:p>
          <a:p>
            <a:r>
              <a:rPr lang="ru-RU" dirty="0"/>
              <a:t>Сестринское дело</a:t>
            </a:r>
          </a:p>
          <a:p>
            <a:r>
              <a:rPr lang="ru-RU" dirty="0"/>
              <a:t>Нурматова Камила</a:t>
            </a:r>
          </a:p>
          <a:p>
            <a:r>
              <a:rPr lang="ru-RU" dirty="0"/>
              <a:t>Преподаватель </a:t>
            </a:r>
          </a:p>
          <a:p>
            <a:r>
              <a:rPr lang="ru-RU" dirty="0"/>
              <a:t>Ивонина Т.В.</a:t>
            </a:r>
          </a:p>
          <a:p>
            <a:pPr algn="ctr"/>
            <a:r>
              <a:rPr lang="ru-RU" dirty="0"/>
              <a:t>Урюпинск 2019 г.</a:t>
            </a:r>
          </a:p>
          <a:p>
            <a:endParaRPr lang="ru-RU" dirty="0"/>
          </a:p>
        </p:txBody>
      </p:sp>
    </p:spTree>
    <p:extLst>
      <p:ext uri="{BB962C8B-B14F-4D97-AF65-F5344CB8AC3E}">
        <p14:creationId xmlns:p14="http://schemas.microsoft.com/office/powerpoint/2010/main" val="1003811036"/>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15901"/>
            <a:ext cx="8596668" cy="5825462"/>
          </a:xfrm>
        </p:spPr>
        <p:txBody>
          <a:bodyPr/>
          <a:lstStyle/>
          <a:p>
            <a:r>
              <a:rPr lang="ru-RU" sz="2400" i="1" dirty="0" smtClean="0">
                <a:solidFill>
                  <a:schemeClr val="accent1"/>
                </a:solidFill>
              </a:rPr>
              <a:t>3 принцип </a:t>
            </a:r>
            <a:r>
              <a:rPr lang="ru-RU" sz="2400" dirty="0" smtClean="0">
                <a:solidFill>
                  <a:schemeClr val="accent1"/>
                </a:solidFill>
              </a:rPr>
              <a:t>– Питание должно быть дробным и регулярным </a:t>
            </a:r>
          </a:p>
          <a:p>
            <a:endParaRPr lang="ru-RU" dirty="0"/>
          </a:p>
          <a:p>
            <a:endParaRPr lang="ru-RU" dirty="0" smtClean="0"/>
          </a:p>
          <a:p>
            <a:endParaRPr lang="ru-RU" dirty="0"/>
          </a:p>
          <a:p>
            <a:endParaRPr lang="ru-RU" dirty="0" smtClean="0"/>
          </a:p>
          <a:p>
            <a:endParaRPr lang="ru-RU" dirty="0"/>
          </a:p>
          <a:p>
            <a:endParaRPr lang="ru-RU" dirty="0" smtClean="0"/>
          </a:p>
          <a:p>
            <a:pPr marL="0" indent="0">
              <a:buNone/>
            </a:pPr>
            <a:endParaRPr lang="ru-RU" dirty="0" smtClean="0"/>
          </a:p>
          <a:p>
            <a:r>
              <a:rPr lang="ru-RU" sz="2400" i="1" dirty="0" smtClean="0">
                <a:solidFill>
                  <a:schemeClr val="accent1"/>
                </a:solidFill>
              </a:rPr>
              <a:t>4 принцип </a:t>
            </a:r>
            <a:r>
              <a:rPr lang="ru-RU" sz="2400" dirty="0" smtClean="0">
                <a:solidFill>
                  <a:schemeClr val="accent1"/>
                </a:solidFill>
              </a:rPr>
              <a:t>– </a:t>
            </a:r>
            <a:r>
              <a:rPr lang="ru-RU" sz="2400" dirty="0">
                <a:solidFill>
                  <a:schemeClr val="accent1"/>
                </a:solidFill>
              </a:rPr>
              <a:t>правильная обработка и приготовление </a:t>
            </a:r>
            <a:r>
              <a:rPr lang="ru-RU" sz="2400" dirty="0" smtClean="0">
                <a:solidFill>
                  <a:schemeClr val="accent1"/>
                </a:solidFill>
              </a:rPr>
              <a:t>продуктов</a:t>
            </a:r>
            <a:r>
              <a:rPr lang="ru-RU" sz="2400" dirty="0" smtClean="0"/>
              <a:t>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016000"/>
            <a:ext cx="5041503" cy="28829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57" y="4825999"/>
            <a:ext cx="2566986" cy="185736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403" y="4825999"/>
            <a:ext cx="2705100" cy="1857362"/>
          </a:xfrm>
          <a:prstGeom prst="rect">
            <a:avLst/>
          </a:prstGeom>
        </p:spPr>
      </p:pic>
    </p:spTree>
    <p:extLst>
      <p:ext uri="{BB962C8B-B14F-4D97-AF65-F5344CB8AC3E}">
        <p14:creationId xmlns:p14="http://schemas.microsoft.com/office/powerpoint/2010/main" val="379485098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Питание больных язвенной болезнью: </a:t>
            </a:r>
            <a:r>
              <a:rPr lang="ru-RU" i="1" u="sng" dirty="0"/>
              <a:t>диета № 1а</a:t>
            </a:r>
          </a:p>
        </p:txBody>
      </p:sp>
      <p:sp>
        <p:nvSpPr>
          <p:cNvPr id="3" name="Объект 2"/>
          <p:cNvSpPr>
            <a:spLocks noGrp="1"/>
          </p:cNvSpPr>
          <p:nvPr>
            <p:ph idx="1"/>
          </p:nvPr>
        </p:nvSpPr>
        <p:spPr>
          <a:xfrm>
            <a:off x="677334" y="2160589"/>
            <a:ext cx="5151966" cy="3880773"/>
          </a:xfrm>
        </p:spPr>
        <p:txBody>
          <a:bodyPr/>
          <a:lstStyle/>
          <a:p>
            <a:r>
              <a:rPr lang="ru-RU" dirty="0">
                <a:latin typeface="Times New Roman" panose="02020603050405020304" pitchFamily="18" charset="0"/>
                <a:cs typeface="Times New Roman" panose="02020603050405020304" pitchFamily="18" charset="0"/>
              </a:rPr>
              <a:t>Диету № 1а называют диетой с пониженной </a:t>
            </a:r>
            <a:r>
              <a:rPr lang="ru-RU" dirty="0" err="1">
                <a:latin typeface="Times New Roman" panose="02020603050405020304" pitchFamily="18" charset="0"/>
                <a:cs typeface="Times New Roman" panose="02020603050405020304" pitchFamily="18" charset="0"/>
              </a:rPr>
              <a:t>энергоценностью</a:t>
            </a:r>
            <a:r>
              <a:rPr lang="ru-RU" dirty="0">
                <a:latin typeface="Times New Roman" panose="02020603050405020304" pitchFamily="18" charset="0"/>
                <a:cs typeface="Times New Roman" panose="02020603050405020304" pitchFamily="18" charset="0"/>
              </a:rPr>
              <a:t> (за счет углеводов и незначительно — белков и жиров), в ней ограничено количество поваренной соли, исключены продукты и блюда, возбуждающие секрецию желудочного сока и раздражающие его слизистую оболочку.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Пищу </a:t>
            </a:r>
            <a:r>
              <a:rPr lang="ru-RU" dirty="0">
                <a:latin typeface="Times New Roman" panose="02020603050405020304" pitchFamily="18" charset="0"/>
                <a:cs typeface="Times New Roman" panose="02020603050405020304" pitchFamily="18" charset="0"/>
              </a:rPr>
              <a:t>для питания во время обострения язвенной болезни готовят в протертом виде, отваривают в воде или на пару, дают больному преимущественно в жидком или кашицеобразном состоянии.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200" y="1612900"/>
            <a:ext cx="3855720" cy="1606550"/>
          </a:xfrm>
          <a:prstGeom prst="rect">
            <a:avLst/>
          </a:prstGeom>
        </p:spPr>
      </p:pic>
      <p:sp>
        <p:nvSpPr>
          <p:cNvPr id="5" name="Прямоугольник 4"/>
          <p:cNvSpPr/>
          <p:nvPr/>
        </p:nvSpPr>
        <p:spPr>
          <a:xfrm>
            <a:off x="5664200" y="3644900"/>
            <a:ext cx="3609802" cy="199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Супы — слизистые, мясо и рыба — в виде суфле, овощи — гомогенизированные, каши жидкие протертые с молоком. Яйца — всмятку или в виде парового омлета. Из фруктов — кисели или желе. Творожное суфле. Исключены горячие и холодные блюда, пряности и закуски</a:t>
            </a:r>
          </a:p>
        </p:txBody>
      </p:sp>
    </p:spTree>
    <p:extLst>
      <p:ext uri="{BB962C8B-B14F-4D97-AF65-F5344CB8AC3E}">
        <p14:creationId xmlns:p14="http://schemas.microsoft.com/office/powerpoint/2010/main" val="34070297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Калорийность и меню </a:t>
            </a:r>
            <a:r>
              <a:rPr lang="ru-RU" dirty="0"/>
              <a:t>диеты № </a:t>
            </a:r>
            <a:r>
              <a:rPr lang="ru-RU" dirty="0" smtClean="0"/>
              <a:t>1</a:t>
            </a:r>
            <a:endParaRPr lang="ru-RU" dirty="0"/>
          </a:p>
        </p:txBody>
      </p:sp>
      <p:sp>
        <p:nvSpPr>
          <p:cNvPr id="3" name="Объект 2"/>
          <p:cNvSpPr>
            <a:spLocks noGrp="1"/>
          </p:cNvSpPr>
          <p:nvPr>
            <p:ph idx="1"/>
          </p:nvPr>
        </p:nvSpPr>
        <p:spPr>
          <a:xfrm>
            <a:off x="677334" y="2160589"/>
            <a:ext cx="4186404" cy="3880773"/>
          </a:xfrm>
        </p:spPr>
        <p:txBody>
          <a:bodyPr/>
          <a:lstStyle/>
          <a:p>
            <a:r>
              <a:rPr lang="ru-RU" u="sng" dirty="0">
                <a:latin typeface="Times New Roman" panose="02020603050405020304" pitchFamily="18" charset="0"/>
                <a:cs typeface="Times New Roman" panose="02020603050405020304" pitchFamily="18" charset="0"/>
              </a:rPr>
              <a:t>Калорийность диеты № 1а </a:t>
            </a:r>
            <a:r>
              <a:rPr lang="ru-RU" dirty="0">
                <a:latin typeface="Times New Roman" panose="02020603050405020304" pitchFamily="18" charset="0"/>
                <a:cs typeface="Times New Roman" panose="02020603050405020304" pitchFamily="18" charset="0"/>
              </a:rPr>
              <a:t>при язвенной болезни желудка и двенадцатиперстной кишки составляет </a:t>
            </a:r>
            <a:r>
              <a:rPr lang="ru-RU" dirty="0" smtClean="0">
                <a:latin typeface="Times New Roman" panose="02020603050405020304" pitchFamily="18" charset="0"/>
                <a:cs typeface="Times New Roman" panose="02020603050405020304" pitchFamily="18" charset="0"/>
              </a:rPr>
              <a:t>- 1900—2000 </a:t>
            </a:r>
            <a:r>
              <a:rPr lang="ru-RU" dirty="0">
                <a:latin typeface="Times New Roman" panose="02020603050405020304" pitchFamily="18" charset="0"/>
                <a:cs typeface="Times New Roman" panose="02020603050405020304" pitchFamily="18" charset="0"/>
              </a:rPr>
              <a:t>ккал</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Белков — 80 г (60—70 % животные),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Ж</a:t>
            </a:r>
            <a:r>
              <a:rPr lang="ru-RU" dirty="0" smtClean="0">
                <a:latin typeface="Times New Roman" panose="02020603050405020304" pitchFamily="18" charset="0"/>
                <a:cs typeface="Times New Roman" panose="02020603050405020304" pitchFamily="18" charset="0"/>
              </a:rPr>
              <a:t>иров </a:t>
            </a:r>
            <a:r>
              <a:rPr lang="ru-RU" dirty="0">
                <a:latin typeface="Times New Roman" panose="02020603050405020304" pitchFamily="18" charset="0"/>
                <a:cs typeface="Times New Roman" panose="02020603050405020304" pitchFamily="18" charset="0"/>
              </a:rPr>
              <a:t>— 80—90 г (20 % растительные),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У</a:t>
            </a:r>
            <a:r>
              <a:rPr lang="ru-RU" dirty="0" smtClean="0">
                <a:latin typeface="Times New Roman" panose="02020603050405020304" pitchFamily="18" charset="0"/>
                <a:cs typeface="Times New Roman" panose="02020603050405020304" pitchFamily="18" charset="0"/>
              </a:rPr>
              <a:t>глеводов </a:t>
            </a:r>
            <a:r>
              <a:rPr lang="ru-RU" dirty="0">
                <a:latin typeface="Times New Roman" panose="02020603050405020304" pitchFamily="18" charset="0"/>
                <a:cs typeface="Times New Roman" panose="02020603050405020304" pitchFamily="18" charset="0"/>
              </a:rPr>
              <a:t>— 200 г. Соли — 8 г,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С</a:t>
            </a:r>
            <a:r>
              <a:rPr lang="ru-RU" dirty="0" smtClean="0">
                <a:latin typeface="Times New Roman" panose="02020603050405020304" pitchFamily="18" charset="0"/>
                <a:cs typeface="Times New Roman" panose="02020603050405020304" pitchFamily="18" charset="0"/>
              </a:rPr>
              <a:t>вободной </a:t>
            </a:r>
            <a:r>
              <a:rPr lang="ru-RU" dirty="0">
                <a:latin typeface="Times New Roman" panose="02020603050405020304" pitchFamily="18" charset="0"/>
                <a:cs typeface="Times New Roman" panose="02020603050405020304" pitchFamily="18" charset="0"/>
              </a:rPr>
              <a:t>жидкости — 1,5 л.</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138" y="1689100"/>
            <a:ext cx="5067662" cy="4025900"/>
          </a:xfrm>
          <a:prstGeom prst="rect">
            <a:avLst/>
          </a:prstGeom>
        </p:spPr>
      </p:pic>
    </p:spTree>
    <p:extLst>
      <p:ext uri="{BB962C8B-B14F-4D97-AF65-F5344CB8AC3E}">
        <p14:creationId xmlns:p14="http://schemas.microsoft.com/office/powerpoint/2010/main" val="176990225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Диета №1б</a:t>
            </a:r>
          </a:p>
        </p:txBody>
      </p:sp>
      <p:sp>
        <p:nvSpPr>
          <p:cNvPr id="3" name="Объект 2"/>
          <p:cNvSpPr>
            <a:spLocks noGrp="1"/>
          </p:cNvSpPr>
          <p:nvPr>
            <p:ph idx="1"/>
          </p:nvPr>
        </p:nvSpPr>
        <p:spPr>
          <a:xfrm>
            <a:off x="677334" y="1257301"/>
            <a:ext cx="3170766" cy="4784062"/>
          </a:xfrm>
        </p:spPr>
        <p:txBody>
          <a:bodyPr>
            <a:normAutofit/>
          </a:bodyPr>
          <a:lstStyle/>
          <a:p>
            <a:r>
              <a:rPr lang="ru-RU" dirty="0">
                <a:latin typeface="Times New Roman" panose="02020603050405020304" pitchFamily="18" charset="0"/>
                <a:cs typeface="Times New Roman" panose="02020603050405020304" pitchFamily="18" charset="0"/>
              </a:rPr>
              <a:t>Диета № 1б при язвенной болезни желудка и 12-перстной кишки назначается в стадии затухающего обострения и как переход к диете № 1.</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Калорийность диеты — 2500—2600 ккал, белков — 90 г (60—70 % животные), жиров — 90—95 г (25 % растительные), углеводов — 300—350 г. Соли — 8—10 г, свободной жидкости — 1,5 л.</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09600"/>
            <a:ext cx="3314700" cy="1568450"/>
          </a:xfrm>
          <a:prstGeom prst="rect">
            <a:avLst/>
          </a:prstGeom>
        </p:spPr>
      </p:pic>
      <p:sp>
        <p:nvSpPr>
          <p:cNvPr id="5" name="Прямоугольник 4"/>
          <p:cNvSpPr/>
          <p:nvPr/>
        </p:nvSpPr>
        <p:spPr>
          <a:xfrm>
            <a:off x="4965700" y="2641600"/>
            <a:ext cx="2921000" cy="309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85000"/>
                    <a:lumOff val="15000"/>
                  </a:schemeClr>
                </a:solidFill>
                <a:latin typeface="Times New Roman" panose="02020603050405020304" pitchFamily="18" charset="0"/>
                <a:cs typeface="Times New Roman" panose="02020603050405020304" pitchFamily="18" charset="0"/>
              </a:rPr>
              <a:t>Режим питания при затухающем обострении язвенной болезни желудка и двенадцатиперстной кишки: 6 раз в день</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 На ночь — молоко.</a:t>
            </a:r>
          </a:p>
          <a:p>
            <a:pPr algn="ctr"/>
            <a:endParaRPr lang="ru-RU"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ru-RU" dirty="0">
                <a:solidFill>
                  <a:schemeClr val="tx1">
                    <a:lumMod val="85000"/>
                    <a:lumOff val="15000"/>
                  </a:schemeClr>
                </a:solidFill>
                <a:latin typeface="Times New Roman" panose="02020603050405020304" pitchFamily="18" charset="0"/>
                <a:cs typeface="Times New Roman" panose="02020603050405020304" pitchFamily="18" charset="0"/>
              </a:rPr>
              <a:t>В отличие от предыдущей диеты, здесь разрешаются сухари, до 100г в день; протертые супы, протертый творог, молочный или сметанный соус.</a:t>
            </a:r>
          </a:p>
        </p:txBody>
      </p:sp>
    </p:spTree>
    <p:extLst>
      <p:ext uri="{BB962C8B-B14F-4D97-AF65-F5344CB8AC3E}">
        <p14:creationId xmlns:p14="http://schemas.microsoft.com/office/powerpoint/2010/main" val="69129779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Примерное меню диеты № </a:t>
            </a:r>
            <a:r>
              <a:rPr lang="ru-RU" dirty="0" smtClean="0"/>
              <a:t>1б</a:t>
            </a:r>
            <a:endParaRPr lang="ru-RU" dirty="0"/>
          </a:p>
        </p:txBody>
      </p:sp>
      <p:sp>
        <p:nvSpPr>
          <p:cNvPr id="3" name="Объект 2"/>
          <p:cNvSpPr>
            <a:spLocks noGrp="1"/>
          </p:cNvSpPr>
          <p:nvPr>
            <p:ph idx="1"/>
          </p:nvPr>
        </p:nvSpPr>
        <p:spPr>
          <a:xfrm>
            <a:off x="677335" y="2160589"/>
            <a:ext cx="3604734" cy="4139850"/>
          </a:xfrm>
        </p:spPr>
        <p:txBody>
          <a:bodyPr>
            <a:normAutofit lnSpcReduction="10000"/>
          </a:bodyPr>
          <a:lstStyle/>
          <a:p>
            <a:r>
              <a:rPr lang="ru-RU" dirty="0">
                <a:latin typeface="Times New Roman" panose="02020603050405020304" pitchFamily="18" charset="0"/>
                <a:cs typeface="Times New Roman" panose="02020603050405020304" pitchFamily="18" charset="0"/>
              </a:rPr>
              <a:t>1-й завтрак: паровой омлет из 2 яиц, манная каша на молоке, молоко;</a:t>
            </a:r>
          </a:p>
          <a:p>
            <a:r>
              <a:rPr lang="ru-RU" dirty="0">
                <a:latin typeface="Times New Roman" panose="02020603050405020304" pitchFamily="18" charset="0"/>
                <a:cs typeface="Times New Roman" panose="02020603050405020304" pitchFamily="18" charset="0"/>
              </a:rPr>
              <a:t>2-й завтрак: молоко;</a:t>
            </a:r>
          </a:p>
          <a:p>
            <a:r>
              <a:rPr lang="ru-RU" dirty="0">
                <a:latin typeface="Times New Roman" panose="02020603050405020304" pitchFamily="18" charset="0"/>
                <a:cs typeface="Times New Roman" panose="02020603050405020304" pitchFamily="18" charset="0"/>
              </a:rPr>
              <a:t>обед: рисовый протертый молочный суп, мясное паровое суфле с картофельным пюре, яблочное желе;</a:t>
            </a:r>
          </a:p>
          <a:p>
            <a:r>
              <a:rPr lang="ru-RU" dirty="0">
                <a:latin typeface="Times New Roman" panose="02020603050405020304" pitchFamily="18" charset="0"/>
                <a:cs typeface="Times New Roman" panose="02020603050405020304" pitchFamily="18" charset="0"/>
              </a:rPr>
              <a:t>полдник: отвар шиповника, сухарики;</a:t>
            </a:r>
          </a:p>
          <a:p>
            <a:r>
              <a:rPr lang="ru-RU" dirty="0">
                <a:latin typeface="Times New Roman" panose="02020603050405020304" pitchFamily="18" charset="0"/>
                <a:cs typeface="Times New Roman" panose="02020603050405020304" pitchFamily="18" charset="0"/>
              </a:rPr>
              <a:t>ужин: творожное паровое суфле, фруктовый кисель;</a:t>
            </a:r>
          </a:p>
          <a:p>
            <a:r>
              <a:rPr lang="ru-RU" dirty="0">
                <a:latin typeface="Times New Roman" panose="02020603050405020304" pitchFamily="18" charset="0"/>
                <a:cs typeface="Times New Roman" panose="02020603050405020304" pitchFamily="18" charset="0"/>
              </a:rPr>
              <a:t>на ночь — молоко</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815" y="2528579"/>
            <a:ext cx="4110567" cy="2928939"/>
          </a:xfrm>
          <a:prstGeom prst="rect">
            <a:avLst/>
          </a:prstGeom>
        </p:spPr>
      </p:pic>
    </p:spTree>
    <p:extLst>
      <p:ext uri="{BB962C8B-B14F-4D97-AF65-F5344CB8AC3E}">
        <p14:creationId xmlns:p14="http://schemas.microsoft.com/office/powerpoint/2010/main" val="25078924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832" y="60096"/>
            <a:ext cx="8596668" cy="1320800"/>
          </a:xfrm>
        </p:spPr>
        <p:txBody>
          <a:bodyPr/>
          <a:lstStyle/>
          <a:p>
            <a:r>
              <a:rPr lang="ru-RU" i="1" dirty="0" smtClean="0"/>
              <a:t>  Диета </a:t>
            </a:r>
            <a:r>
              <a:rPr lang="ru-RU" i="1" dirty="0"/>
              <a:t>№1</a:t>
            </a:r>
          </a:p>
        </p:txBody>
      </p:sp>
      <p:sp>
        <p:nvSpPr>
          <p:cNvPr id="3" name="Объект 2"/>
          <p:cNvSpPr>
            <a:spLocks noGrp="1"/>
          </p:cNvSpPr>
          <p:nvPr>
            <p:ph idx="1"/>
          </p:nvPr>
        </p:nvSpPr>
        <p:spPr>
          <a:xfrm>
            <a:off x="309034" y="720496"/>
            <a:ext cx="3754966" cy="3880773"/>
          </a:xfrm>
        </p:spPr>
        <p:txBody>
          <a:bodyPr>
            <a:normAutofit/>
          </a:bodyPr>
          <a:lstStyle/>
          <a:p>
            <a:pPr marL="0" indent="0">
              <a:buNone/>
            </a:pPr>
            <a:r>
              <a:rPr lang="ru-RU" sz="2000" i="1" dirty="0" smtClean="0">
                <a:latin typeface="Times New Roman" panose="02020603050405020304" pitchFamily="18" charset="0"/>
                <a:cs typeface="Times New Roman" panose="02020603050405020304" pitchFamily="18" charset="0"/>
              </a:rPr>
              <a:t>Рекомендуется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большинству больных в фазе </a:t>
            </a:r>
            <a:r>
              <a:rPr lang="ru-RU" sz="2000" dirty="0" smtClean="0">
                <a:latin typeface="Times New Roman" panose="02020603050405020304" pitchFamily="18" charset="0"/>
                <a:cs typeface="Times New Roman" panose="02020603050405020304" pitchFamily="18" charset="0"/>
              </a:rPr>
              <a:t>обострения</a:t>
            </a:r>
          </a:p>
          <a:p>
            <a:pPr marL="0" indent="0">
              <a:buNone/>
            </a:pPr>
            <a:r>
              <a:rPr lang="ru-RU" sz="2000" i="1" dirty="0">
                <a:latin typeface="Times New Roman" panose="02020603050405020304" pitchFamily="18" charset="0"/>
                <a:cs typeface="Times New Roman" panose="02020603050405020304" pitchFamily="18" charset="0"/>
              </a:rPr>
              <a:t>Ее цель </a:t>
            </a:r>
            <a:r>
              <a:rPr lang="ru-RU" sz="2000" dirty="0">
                <a:latin typeface="Times New Roman" panose="02020603050405020304" pitchFamily="18" charset="0"/>
                <a:cs typeface="Times New Roman" panose="02020603050405020304" pitchFamily="18" charset="0"/>
              </a:rPr>
              <a:t>— уберечь желудок от механического и химического раздражения, обеспечить быструю эвакуацию пищи, добиться снижения секреции желудочного </a:t>
            </a:r>
            <a:r>
              <a:rPr lang="ru-RU" sz="2000" dirty="0" smtClean="0">
                <a:latin typeface="Times New Roman" panose="02020603050405020304" pitchFamily="18" charset="0"/>
                <a:cs typeface="Times New Roman" panose="02020603050405020304" pitchFamily="18" charset="0"/>
              </a:rPr>
              <a:t>сока</a:t>
            </a:r>
          </a:p>
          <a:p>
            <a:pPr marL="0" indent="0">
              <a:buNone/>
            </a:pPr>
            <a:endParaRPr lang="ru-RU" sz="20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31662153"/>
              </p:ext>
            </p:extLst>
          </p:nvPr>
        </p:nvGraphicFramePr>
        <p:xfrm>
          <a:off x="5146502" y="136296"/>
          <a:ext cx="4048298" cy="3931920"/>
        </p:xfrm>
        <a:graphic>
          <a:graphicData uri="http://schemas.openxmlformats.org/drawingml/2006/table">
            <a:tbl>
              <a:tblPr firstRow="1" bandRow="1">
                <a:tableStyleId>{5C22544A-7EE6-4342-B048-85BDC9FD1C3A}</a:tableStyleId>
              </a:tblPr>
              <a:tblGrid>
                <a:gridCol w="4048298">
                  <a:extLst>
                    <a:ext uri="{9D8B030D-6E8A-4147-A177-3AD203B41FA5}">
                      <a16:colId xmlns:a16="http://schemas.microsoft.com/office/drawing/2014/main" val="2029543626"/>
                    </a:ext>
                  </a:extLst>
                </a:gridCol>
              </a:tblGrid>
              <a:tr h="3340100">
                <a:tc>
                  <a:txBody>
                    <a:bodyPr/>
                    <a:lstStyle/>
                    <a:p>
                      <a:r>
                        <a:rPr lang="ru-RU" b="0" dirty="0" smtClean="0">
                          <a:solidFill>
                            <a:schemeClr val="tx1">
                              <a:lumMod val="75000"/>
                              <a:lumOff val="25000"/>
                            </a:schemeClr>
                          </a:solidFill>
                          <a:latin typeface="Times New Roman" panose="02020603050405020304" pitchFamily="18" charset="0"/>
                          <a:cs typeface="Times New Roman" panose="02020603050405020304" pitchFamily="18" charset="0"/>
                        </a:rPr>
                        <a:t>В рацион включают отварное мясо, рыбу, отварной картофель, отварную вермишель, лапшу, макароны, постную ветчину, докторскую колбасу, любые каши, пудинги, творог, сливочное масло, некислую сметану, некислую простоквашу, белый черствый хлеб, супы из круп, овощей, негрубые сорта мяса, птицы, рыбы (отварные, куском), спелые фрукты, ягоды в запеченном или отварном виде, ягодные и фруктовые соки, творог, молоко, омлеты, пудинги и сырники творожные.</a:t>
                      </a:r>
                      <a:endParaRPr lang="ru-RU" b="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173269615"/>
                  </a:ext>
                </a:extLst>
              </a:tr>
            </a:tbl>
          </a:graphicData>
        </a:graphic>
      </p:graphicFrame>
      <p:pic>
        <p:nvPicPr>
          <p:cNvPr id="5" name="Рисунок 4"/>
          <p:cNvPicPr>
            <a:picLocks noChangeAspect="1"/>
          </p:cNvPicPr>
          <p:nvPr/>
        </p:nvPicPr>
        <p:blipFill>
          <a:blip r:embed="rId2"/>
          <a:stretch>
            <a:fillRect/>
          </a:stretch>
        </p:blipFill>
        <p:spPr>
          <a:xfrm>
            <a:off x="127000" y="3439169"/>
            <a:ext cx="4940300" cy="341883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34" y="4144416"/>
            <a:ext cx="3170766" cy="2472266"/>
          </a:xfrm>
          <a:prstGeom prst="rect">
            <a:avLst/>
          </a:prstGeom>
        </p:spPr>
      </p:pic>
    </p:spTree>
    <p:extLst>
      <p:ext uri="{BB962C8B-B14F-4D97-AF65-F5344CB8AC3E}">
        <p14:creationId xmlns:p14="http://schemas.microsoft.com/office/powerpoint/2010/main" val="13569304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032" y="127000"/>
            <a:ext cx="8596668" cy="1320800"/>
          </a:xfrm>
        </p:spPr>
        <p:txBody>
          <a:bodyPr/>
          <a:lstStyle/>
          <a:p>
            <a:r>
              <a:rPr lang="ru-RU" dirty="0"/>
              <a:t>Стол диеты №5 при язвенной болезни</a:t>
            </a:r>
          </a:p>
        </p:txBody>
      </p:sp>
      <p:sp>
        <p:nvSpPr>
          <p:cNvPr id="3" name="Объект 2"/>
          <p:cNvSpPr>
            <a:spLocks noGrp="1"/>
          </p:cNvSpPr>
          <p:nvPr>
            <p:ph idx="1"/>
          </p:nvPr>
        </p:nvSpPr>
        <p:spPr>
          <a:xfrm>
            <a:off x="660400" y="1231900"/>
            <a:ext cx="8496300" cy="5473700"/>
          </a:xfrm>
        </p:spPr>
        <p:txBody>
          <a:bodyPr>
            <a:normAutofit fontScale="92500"/>
          </a:bodyPr>
          <a:lstStyle/>
          <a:p>
            <a:r>
              <a:rPr lang="ru-RU" dirty="0"/>
              <a:t> </a:t>
            </a:r>
            <a:r>
              <a:rPr lang="ru-RU" dirty="0">
                <a:latin typeface="Times New Roman" panose="02020603050405020304" pitchFamily="18" charset="0"/>
                <a:cs typeface="Times New Roman" panose="02020603050405020304" pitchFamily="18" charset="0"/>
              </a:rPr>
              <a:t>Блюда готовят отварными, запеченными, изредка — тушеными. Протирают только жилистое мясо и богатые клетчаткой овощи; муку и овощи не пассеруют.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Стол </a:t>
            </a:r>
            <a:r>
              <a:rPr lang="ru-RU" dirty="0">
                <a:latin typeface="Times New Roman" panose="02020603050405020304" pitchFamily="18" charset="0"/>
                <a:cs typeface="Times New Roman" panose="02020603050405020304" pitchFamily="18" charset="0"/>
              </a:rPr>
              <a:t>диеты №5 при язвенной болезни исключает употребление очень холодных блюд</a:t>
            </a:r>
            <a:r>
              <a:rPr lang="ru-RU" dirty="0" smtClean="0">
                <a:latin typeface="Times New Roman" panose="02020603050405020304" pitchFamily="18" charset="0"/>
                <a:cs typeface="Times New Roman" panose="02020603050405020304" pitchFamily="18" charset="0"/>
              </a:rPr>
              <a:t>.</a:t>
            </a:r>
          </a:p>
          <a:p>
            <a:r>
              <a:rPr lang="ru-RU" i="1" dirty="0" smtClean="0">
                <a:latin typeface="Times New Roman" panose="02020603050405020304" pitchFamily="18" charset="0"/>
                <a:cs typeface="Times New Roman" panose="02020603050405020304" pitchFamily="18" charset="0"/>
              </a:rPr>
              <a:t>Из хлебных </a:t>
            </a:r>
            <a:r>
              <a:rPr lang="ru-RU" i="1" dirty="0">
                <a:latin typeface="Times New Roman" panose="02020603050405020304" pitchFamily="18" charset="0"/>
                <a:cs typeface="Times New Roman" panose="02020603050405020304" pitchFamily="18" charset="0"/>
              </a:rPr>
              <a:t>изделий </a:t>
            </a:r>
            <a:r>
              <a:rPr lang="ru-RU" dirty="0">
                <a:latin typeface="Times New Roman" panose="02020603050405020304" pitchFamily="18" charset="0"/>
                <a:cs typeface="Times New Roman" panose="02020603050405020304" pitchFamily="18" charset="0"/>
              </a:rPr>
              <a:t>исключают очень свежий хлеб, слоеное и сдобное тесто, жареные пирожки;</a:t>
            </a:r>
          </a:p>
          <a:p>
            <a:r>
              <a:rPr lang="ru-RU" i="1" dirty="0">
                <a:latin typeface="Times New Roman" panose="02020603050405020304" pitchFamily="18" charset="0"/>
                <a:cs typeface="Times New Roman" panose="02020603050405020304" pitchFamily="18" charset="0"/>
              </a:rPr>
              <a:t>Из супов </a:t>
            </a:r>
            <a:r>
              <a:rPr lang="ru-RU" dirty="0">
                <a:latin typeface="Times New Roman" panose="02020603050405020304" pitchFamily="18" charset="0"/>
                <a:cs typeface="Times New Roman" panose="02020603050405020304" pitchFamily="18" charset="0"/>
              </a:rPr>
              <a:t>исключают мясные, рыбные и грибные бульоны, окрошку, зеленые щи;</a:t>
            </a:r>
          </a:p>
          <a:p>
            <a:r>
              <a:rPr lang="ru-RU" i="1" dirty="0">
                <a:latin typeface="Times New Roman" panose="02020603050405020304" pitchFamily="18" charset="0"/>
                <a:cs typeface="Times New Roman" panose="02020603050405020304" pitchFamily="18" charset="0"/>
              </a:rPr>
              <a:t>Из мясных продуктов </a:t>
            </a:r>
            <a:r>
              <a:rPr lang="ru-RU" dirty="0">
                <a:latin typeface="Times New Roman" panose="02020603050405020304" pitchFamily="18" charset="0"/>
                <a:cs typeface="Times New Roman" panose="02020603050405020304" pitchFamily="18" charset="0"/>
              </a:rPr>
              <a:t>— жирные сорта мяса, утку, гуся, печень, почки, мозги, копчености, большинство колбас, консервы;</a:t>
            </a:r>
          </a:p>
          <a:p>
            <a:r>
              <a:rPr lang="ru-RU" i="1" dirty="0">
                <a:latin typeface="Times New Roman" panose="02020603050405020304" pitchFamily="18" charset="0"/>
                <a:cs typeface="Times New Roman" panose="02020603050405020304" pitchFamily="18" charset="0"/>
              </a:rPr>
              <a:t>Из рыбных продуктов </a:t>
            </a:r>
            <a:r>
              <a:rPr lang="ru-RU" dirty="0">
                <a:latin typeface="Times New Roman" panose="02020603050405020304" pitchFamily="18" charset="0"/>
                <a:cs typeface="Times New Roman" panose="02020603050405020304" pitchFamily="18" charset="0"/>
              </a:rPr>
              <a:t>— жирные виды рыб, копченую и соленую рыбу, консервы;</a:t>
            </a:r>
          </a:p>
          <a:p>
            <a:r>
              <a:rPr lang="ru-RU" i="1" dirty="0">
                <a:latin typeface="Times New Roman" panose="02020603050405020304" pitchFamily="18" charset="0"/>
                <a:cs typeface="Times New Roman" panose="02020603050405020304" pitchFamily="18" charset="0"/>
              </a:rPr>
              <a:t>Из круп </a:t>
            </a:r>
            <a:r>
              <a:rPr lang="ru-RU" dirty="0">
                <a:latin typeface="Times New Roman" panose="02020603050405020304" pitchFamily="18" charset="0"/>
                <a:cs typeface="Times New Roman" panose="02020603050405020304" pitchFamily="18" charset="0"/>
              </a:rPr>
              <a:t>следует исключить бобовые;</a:t>
            </a:r>
          </a:p>
          <a:p>
            <a:r>
              <a:rPr lang="ru-RU" i="1" dirty="0">
                <a:latin typeface="Times New Roman" panose="02020603050405020304" pitchFamily="18" charset="0"/>
                <a:cs typeface="Times New Roman" panose="02020603050405020304" pitchFamily="18" charset="0"/>
              </a:rPr>
              <a:t>Из овощей </a:t>
            </a:r>
            <a:r>
              <a:rPr lang="ru-RU" dirty="0">
                <a:latin typeface="Times New Roman" panose="02020603050405020304" pitchFamily="18" charset="0"/>
                <a:cs typeface="Times New Roman" panose="02020603050405020304" pitchFamily="18" charset="0"/>
              </a:rPr>
              <a:t>— шпинат, щавель, редис, редьку, зеленый лук, чеснок, грибы, маринованные овощи;</a:t>
            </a:r>
          </a:p>
          <a:p>
            <a:r>
              <a:rPr lang="ru-RU" i="1" dirty="0">
                <a:latin typeface="Times New Roman" panose="02020603050405020304" pitchFamily="18" charset="0"/>
                <a:cs typeface="Times New Roman" panose="02020603050405020304" pitchFamily="18" charset="0"/>
              </a:rPr>
              <a:t>Из сладостей </a:t>
            </a:r>
            <a:r>
              <a:rPr lang="ru-RU" dirty="0">
                <a:latin typeface="Times New Roman" panose="02020603050405020304" pitchFamily="18" charset="0"/>
                <a:cs typeface="Times New Roman" panose="02020603050405020304" pitchFamily="18" charset="0"/>
              </a:rPr>
              <a:t>— шоколад, кремовые изделия, мороженое; из жиров — свиное, говяжье, баранье сало, кулинарные жиры.</a:t>
            </a:r>
          </a:p>
          <a:p>
            <a:r>
              <a:rPr lang="ru-RU" i="1" dirty="0">
                <a:latin typeface="Times New Roman" panose="02020603050405020304" pitchFamily="18" charset="0"/>
                <a:cs typeface="Times New Roman" panose="02020603050405020304" pitchFamily="18" charset="0"/>
              </a:rPr>
              <a:t>Из молочных продуктов </a:t>
            </a:r>
            <a:r>
              <a:rPr lang="ru-RU" dirty="0">
                <a:latin typeface="Times New Roman" panose="02020603050405020304" pitchFamily="18" charset="0"/>
                <a:cs typeface="Times New Roman" panose="02020603050405020304" pitchFamily="18" charset="0"/>
              </a:rPr>
              <a:t>следует ограничить сливки и жирное молоко, ряженку, сметану, жирный творог, соленый жирный сыр.</a:t>
            </a:r>
          </a:p>
        </p:txBody>
      </p:sp>
    </p:spTree>
    <p:extLst>
      <p:ext uri="{BB962C8B-B14F-4D97-AF65-F5344CB8AC3E}">
        <p14:creationId xmlns:p14="http://schemas.microsoft.com/office/powerpoint/2010/main" val="214848843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Примерное меню диеты № 5 при язвенной болезни</a:t>
            </a:r>
          </a:p>
        </p:txBody>
      </p:sp>
      <p:sp>
        <p:nvSpPr>
          <p:cNvPr id="3" name="Объект 2"/>
          <p:cNvSpPr>
            <a:spLocks noGrp="1"/>
          </p:cNvSpPr>
          <p:nvPr>
            <p:ph idx="1"/>
          </p:nvPr>
        </p:nvSpPr>
        <p:spPr>
          <a:xfrm>
            <a:off x="677334" y="2160589"/>
            <a:ext cx="4478866" cy="3880773"/>
          </a:xfrm>
        </p:spPr>
        <p:txBody>
          <a:bodyPr/>
          <a:lstStyle/>
          <a:p>
            <a:r>
              <a:rPr lang="ru-RU" dirty="0">
                <a:latin typeface="Times New Roman" panose="02020603050405020304" pitchFamily="18" charset="0"/>
                <a:cs typeface="Times New Roman" panose="02020603050405020304" pitchFamily="18" charset="0"/>
              </a:rPr>
              <a:t>завтрак: творог с сахаром и сметаной, овсяная молочная каша, чай;</a:t>
            </a:r>
          </a:p>
          <a:p>
            <a:r>
              <a:rPr lang="ru-RU" dirty="0">
                <a:latin typeface="Times New Roman" panose="02020603050405020304" pitchFamily="18" charset="0"/>
                <a:cs typeface="Times New Roman" panose="02020603050405020304" pitchFamily="18" charset="0"/>
              </a:rPr>
              <a:t>перекус: печеное яблоко;</a:t>
            </a:r>
          </a:p>
          <a:p>
            <a:r>
              <a:rPr lang="ru-RU" dirty="0">
                <a:latin typeface="Times New Roman" panose="02020603050405020304" pitchFamily="18" charset="0"/>
                <a:cs typeface="Times New Roman" panose="02020603050405020304" pitchFamily="18" charset="0"/>
              </a:rPr>
              <a:t>обед: овощной вегетарианский суп на растительном масле, отварная курица с рисом в молочном соусе, компот из сухофруктов;</a:t>
            </a:r>
          </a:p>
          <a:p>
            <a:r>
              <a:rPr lang="ru-RU" dirty="0">
                <a:latin typeface="Times New Roman" panose="02020603050405020304" pitchFamily="18" charset="0"/>
                <a:cs typeface="Times New Roman" panose="02020603050405020304" pitchFamily="18" charset="0"/>
              </a:rPr>
              <a:t>полдник: отвар шиповника;</a:t>
            </a:r>
          </a:p>
          <a:p>
            <a:r>
              <a:rPr lang="ru-RU" dirty="0">
                <a:latin typeface="Times New Roman" panose="02020603050405020304" pitchFamily="18" charset="0"/>
                <a:cs typeface="Times New Roman" panose="02020603050405020304" pitchFamily="18" charset="0"/>
              </a:rPr>
              <a:t>ужин: отварная рыба с картофельным пюре, ватрушка с творогом, чай;</a:t>
            </a:r>
          </a:p>
          <a:p>
            <a:r>
              <a:rPr lang="ru-RU" dirty="0">
                <a:latin typeface="Times New Roman" panose="02020603050405020304" pitchFamily="18" charset="0"/>
                <a:cs typeface="Times New Roman" panose="02020603050405020304" pitchFamily="18" charset="0"/>
              </a:rPr>
              <a:t>на ночь: кефир.</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002" y="1502156"/>
            <a:ext cx="4191000" cy="22631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100" y="3958562"/>
            <a:ext cx="3124200" cy="2082800"/>
          </a:xfrm>
          <a:prstGeom prst="rect">
            <a:avLst/>
          </a:prstGeom>
        </p:spPr>
      </p:pic>
    </p:spTree>
    <p:extLst>
      <p:ext uri="{BB962C8B-B14F-4D97-AF65-F5344CB8AC3E}">
        <p14:creationId xmlns:p14="http://schemas.microsoft.com/office/powerpoint/2010/main" val="4100088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Запретные продукты при язвенной болезни</a:t>
            </a:r>
            <a:endParaRPr lang="ru-RU" dirty="0"/>
          </a:p>
        </p:txBody>
      </p:sp>
      <p:sp>
        <p:nvSpPr>
          <p:cNvPr id="3" name="Объект 2"/>
          <p:cNvSpPr>
            <a:spLocks noGrp="1"/>
          </p:cNvSpPr>
          <p:nvPr>
            <p:ph idx="1"/>
          </p:nvPr>
        </p:nvSpPr>
        <p:spPr>
          <a:xfrm>
            <a:off x="677334" y="1930401"/>
            <a:ext cx="5926666" cy="4110962"/>
          </a:xfrm>
        </p:spPr>
        <p:txBody>
          <a:bodyPr>
            <a:normAutofit/>
          </a:bodyPr>
          <a:lstStyle/>
          <a:p>
            <a:r>
              <a:rPr lang="ru-RU" dirty="0">
                <a:latin typeface="Times New Roman" panose="02020603050405020304" pitchFamily="18" charset="0"/>
                <a:cs typeface="Times New Roman" panose="02020603050405020304" pitchFamily="18" charset="0"/>
              </a:rPr>
              <a:t>богатые экстрактивными веществами мясные и рыбные бульоны, отвары грибов и овощей;</a:t>
            </a:r>
          </a:p>
          <a:p>
            <a:r>
              <a:rPr lang="ru-RU" dirty="0">
                <a:latin typeface="Times New Roman" panose="02020603050405020304" pitchFamily="18" charset="0"/>
                <a:cs typeface="Times New Roman" panose="02020603050405020304" pitchFamily="18" charset="0"/>
              </a:rPr>
              <a:t>все жареные блюда;</a:t>
            </a:r>
          </a:p>
          <a:p>
            <a:r>
              <a:rPr lang="ru-RU" dirty="0">
                <a:latin typeface="Times New Roman" panose="02020603050405020304" pitchFamily="18" charset="0"/>
                <a:cs typeface="Times New Roman" panose="02020603050405020304" pitchFamily="18" charset="0"/>
              </a:rPr>
              <a:t>тушеные в собственном соку мясо и рыбу;</a:t>
            </a:r>
          </a:p>
          <a:p>
            <a:r>
              <a:rPr lang="ru-RU" dirty="0">
                <a:latin typeface="Times New Roman" panose="02020603050405020304" pitchFamily="18" charset="0"/>
                <a:cs typeface="Times New Roman" panose="02020603050405020304" pitchFamily="18" charset="0"/>
              </a:rPr>
              <a:t>мясные, рыбные, грибные, томатные соусы;</a:t>
            </a:r>
          </a:p>
          <a:p>
            <a:r>
              <a:rPr lang="ru-RU" dirty="0">
                <a:latin typeface="Times New Roman" panose="02020603050405020304" pitchFamily="18" charset="0"/>
                <a:cs typeface="Times New Roman" panose="02020603050405020304" pitchFamily="18" charset="0"/>
              </a:rPr>
              <a:t>соленые или копченые мясо- и рыбопродукты;</a:t>
            </a:r>
          </a:p>
          <a:p>
            <a:r>
              <a:rPr lang="ru-RU" dirty="0">
                <a:latin typeface="Times New Roman" panose="02020603050405020304" pitchFamily="18" charset="0"/>
                <a:cs typeface="Times New Roman" panose="02020603050405020304" pitchFamily="18" charset="0"/>
              </a:rPr>
              <a:t>соленые, маринованные и квашеные овощи и фрукты;</a:t>
            </a:r>
          </a:p>
          <a:p>
            <a:r>
              <a:rPr lang="ru-RU" dirty="0">
                <a:latin typeface="Times New Roman" panose="02020603050405020304" pitchFamily="18" charset="0"/>
                <a:cs typeface="Times New Roman" panose="02020603050405020304" pitchFamily="18" charset="0"/>
              </a:rPr>
              <a:t>закусочные мясные, рыбные и овощные консервы, особенно с томатной заливкой</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602" y="1930400"/>
            <a:ext cx="3324398" cy="2991958"/>
          </a:xfrm>
          <a:prstGeom prst="rect">
            <a:avLst/>
          </a:prstGeom>
        </p:spPr>
      </p:pic>
    </p:spTree>
    <p:extLst>
      <p:ext uri="{BB962C8B-B14F-4D97-AF65-F5344CB8AC3E}">
        <p14:creationId xmlns:p14="http://schemas.microsoft.com/office/powerpoint/2010/main" val="373247439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00" y="114300"/>
            <a:ext cx="8854902" cy="1282700"/>
          </a:xfrm>
        </p:spPr>
        <p:txBody>
          <a:bodyPr/>
          <a:lstStyle/>
          <a:p>
            <a:r>
              <a:rPr lang="ru-RU" dirty="0"/>
              <a:t>Запретные продукты при язвенной болезни</a:t>
            </a:r>
          </a:p>
        </p:txBody>
      </p:sp>
      <p:sp>
        <p:nvSpPr>
          <p:cNvPr id="3" name="Объект 2"/>
          <p:cNvSpPr>
            <a:spLocks noGrp="1"/>
          </p:cNvSpPr>
          <p:nvPr>
            <p:ph idx="1"/>
          </p:nvPr>
        </p:nvSpPr>
        <p:spPr>
          <a:xfrm>
            <a:off x="419100" y="1282700"/>
            <a:ext cx="8854902" cy="2514600"/>
          </a:xfrm>
        </p:spPr>
        <p:txBody>
          <a:bodyPr>
            <a:normAutofit fontScale="77500" lnSpcReduction="20000"/>
          </a:bodyPr>
          <a:lstStyle/>
          <a:p>
            <a:r>
              <a:rPr lang="ru-RU" dirty="0" smtClean="0">
                <a:latin typeface="Times New Roman" panose="02020603050405020304" pitchFamily="18" charset="0"/>
                <a:cs typeface="Times New Roman" panose="02020603050405020304" pitchFamily="18" charset="0"/>
              </a:rPr>
              <a:t>яйца</a:t>
            </a:r>
            <a:r>
              <a:rPr lang="ru-RU" dirty="0">
                <a:latin typeface="Times New Roman" panose="02020603050405020304" pitchFamily="18" charset="0"/>
                <a:cs typeface="Times New Roman" panose="02020603050405020304" pitchFamily="18" charset="0"/>
              </a:rPr>
              <a:t>, сваренные вкрутую, особенно желток;</a:t>
            </a:r>
          </a:p>
          <a:p>
            <a:r>
              <a:rPr lang="ru-RU" dirty="0">
                <a:latin typeface="Times New Roman" panose="02020603050405020304" pitchFamily="18" charset="0"/>
                <a:cs typeface="Times New Roman" panose="02020603050405020304" pitchFamily="18" charset="0"/>
              </a:rPr>
              <a:t>ржаной хлеб и изделия из сдобного теста;</a:t>
            </a:r>
          </a:p>
          <a:p>
            <a:r>
              <a:rPr lang="ru-RU" dirty="0">
                <a:latin typeface="Times New Roman" panose="02020603050405020304" pitchFamily="18" charset="0"/>
                <a:cs typeface="Times New Roman" panose="02020603050405020304" pitchFamily="18" charset="0"/>
              </a:rPr>
              <a:t>кислые и недостаточно спелые фрукты и ягоды;</a:t>
            </a:r>
          </a:p>
          <a:p>
            <a:r>
              <a:rPr lang="ru-RU" dirty="0">
                <a:latin typeface="Times New Roman" panose="02020603050405020304" pitchFamily="18" charset="0"/>
                <a:cs typeface="Times New Roman" panose="02020603050405020304" pitchFamily="18" charset="0"/>
              </a:rPr>
              <a:t>пряные овощи, пряности и приправы;</a:t>
            </a:r>
          </a:p>
          <a:p>
            <a:r>
              <a:rPr lang="ru-RU" dirty="0">
                <a:latin typeface="Times New Roman" panose="02020603050405020304" pitchFamily="18" charset="0"/>
                <a:cs typeface="Times New Roman" panose="02020603050405020304" pitchFamily="18" charset="0"/>
              </a:rPr>
              <a:t>кисломолочные продукты с повышенной кислотностью, обезжиренное молоко и молочную сыворотку;</a:t>
            </a:r>
          </a:p>
          <a:p>
            <a:r>
              <a:rPr lang="ru-RU" dirty="0">
                <a:latin typeface="Times New Roman" panose="02020603050405020304" pitchFamily="18" charset="0"/>
                <a:cs typeface="Times New Roman" panose="02020603050405020304" pitchFamily="18" charset="0"/>
              </a:rPr>
              <a:t>несвежие или перегретые пищевые жиры;</a:t>
            </a:r>
          </a:p>
          <a:p>
            <a:r>
              <a:rPr lang="ru-RU" dirty="0">
                <a:latin typeface="Times New Roman" panose="02020603050405020304" pitchFamily="18" charset="0"/>
                <a:cs typeface="Times New Roman" panose="02020603050405020304" pitchFamily="18" charset="0"/>
              </a:rPr>
              <a:t>кофе, особенно черный;</a:t>
            </a:r>
          </a:p>
          <a:p>
            <a:r>
              <a:rPr lang="ru-RU" dirty="0">
                <a:latin typeface="Times New Roman" panose="02020603050405020304" pitchFamily="18" charset="0"/>
                <a:cs typeface="Times New Roman" panose="02020603050405020304" pitchFamily="18" charset="0"/>
              </a:rPr>
              <a:t>все напитки, содержащие углекислоту (квас, газированную воду и др.) и алкоголь.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898900"/>
            <a:ext cx="7196666" cy="2552700"/>
          </a:xfrm>
          <a:prstGeom prst="rect">
            <a:avLst/>
          </a:prstGeom>
        </p:spPr>
      </p:pic>
    </p:spTree>
    <p:extLst>
      <p:ext uri="{BB962C8B-B14F-4D97-AF65-F5344CB8AC3E}">
        <p14:creationId xmlns:p14="http://schemas.microsoft.com/office/powerpoint/2010/main" val="175286562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     «Здоровое питание при язвенной      болезни желудка»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2160589"/>
            <a:ext cx="5063066" cy="4227511"/>
          </a:xfrm>
        </p:spPr>
        <p:txBody>
          <a:bodyPr>
            <a:normAutofit/>
          </a:bodyPr>
          <a:lstStyle/>
          <a:p>
            <a:r>
              <a:rPr lang="ru-RU" sz="2200" dirty="0" smtClean="0"/>
              <a:t>1. Принципы здорового питания.</a:t>
            </a:r>
          </a:p>
          <a:p>
            <a:r>
              <a:rPr lang="ru-RU" sz="2200" dirty="0"/>
              <a:t>2. Подсчет суточных </a:t>
            </a:r>
            <a:r>
              <a:rPr lang="ru-RU" sz="2200" dirty="0" err="1"/>
              <a:t>энергозатрат</a:t>
            </a:r>
            <a:r>
              <a:rPr lang="ru-RU" sz="2200" dirty="0"/>
              <a:t> и энергетической ценности пищевого рациона. </a:t>
            </a:r>
            <a:endParaRPr lang="ru-RU" sz="2200" dirty="0" smtClean="0"/>
          </a:p>
          <a:p>
            <a:r>
              <a:rPr lang="ru-RU" sz="2200" dirty="0"/>
              <a:t>3. Составление списка изменений в привычках питания, составление суточного меню для пациента </a:t>
            </a:r>
            <a:r>
              <a:rPr lang="ru-RU" sz="2200" dirty="0" smtClean="0"/>
              <a:t>с язвенной болезнью. </a:t>
            </a:r>
          </a:p>
          <a:p>
            <a:r>
              <a:rPr lang="ru-RU" sz="2200" dirty="0" smtClean="0"/>
              <a:t>4. Список </a:t>
            </a:r>
            <a:r>
              <a:rPr lang="ru-RU" sz="2200" dirty="0"/>
              <a:t>запретных продуктов </a:t>
            </a:r>
            <a:r>
              <a:rPr lang="ru-RU" sz="2200" dirty="0" smtClean="0"/>
              <a:t>питания.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400" y="2160589"/>
            <a:ext cx="3875506" cy="3451622"/>
          </a:xfrm>
          <a:prstGeom prst="rect">
            <a:avLst/>
          </a:prstGeom>
        </p:spPr>
      </p:pic>
    </p:spTree>
    <p:extLst>
      <p:ext uri="{BB962C8B-B14F-4D97-AF65-F5344CB8AC3E}">
        <p14:creationId xmlns:p14="http://schemas.microsoft.com/office/powerpoint/2010/main" val="8310567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9360" y="756445"/>
            <a:ext cx="6650566" cy="1358900"/>
          </a:xfrm>
        </p:spPr>
        <p:txBody>
          <a:bodyPr/>
          <a:lstStyle/>
          <a:p>
            <a:r>
              <a:rPr lang="ru-RU" u="sng" dirty="0" smtClean="0"/>
              <a:t>Принципы здорового питания</a:t>
            </a:r>
            <a:endParaRPr lang="ru-RU" u="sng" dirty="0"/>
          </a:p>
        </p:txBody>
      </p:sp>
      <p:sp>
        <p:nvSpPr>
          <p:cNvPr id="3" name="Объект 2"/>
          <p:cNvSpPr>
            <a:spLocks noGrp="1"/>
          </p:cNvSpPr>
          <p:nvPr>
            <p:ph idx="1"/>
          </p:nvPr>
        </p:nvSpPr>
        <p:spPr>
          <a:xfrm>
            <a:off x="677334" y="2160589"/>
            <a:ext cx="7793566" cy="3880773"/>
          </a:xfrm>
        </p:spPr>
        <p:txBody>
          <a:bodyPr>
            <a:normAutofit/>
          </a:bodyPr>
          <a:lstStyle/>
          <a:p>
            <a:r>
              <a:rPr lang="ru-RU" sz="2000" dirty="0"/>
              <a:t>1 принцип - энергетическая</a:t>
            </a:r>
          </a:p>
          <a:p>
            <a:r>
              <a:rPr lang="ru-RU" sz="2000" dirty="0"/>
              <a:t>сбалансированность.</a:t>
            </a:r>
          </a:p>
          <a:p>
            <a:r>
              <a:rPr lang="ru-RU" sz="2000" dirty="0"/>
              <a:t>2 принцип – полноценное и достаточное</a:t>
            </a:r>
          </a:p>
          <a:p>
            <a:r>
              <a:rPr lang="ru-RU" sz="2000" dirty="0"/>
              <a:t>содержание пищевых </a:t>
            </a:r>
            <a:r>
              <a:rPr lang="ru-RU" sz="2000" dirty="0" smtClean="0"/>
              <a:t>веществ.</a:t>
            </a:r>
            <a:endParaRPr lang="ru-RU" sz="2000" dirty="0"/>
          </a:p>
          <a:p>
            <a:r>
              <a:rPr lang="ru-RU" sz="2000" dirty="0"/>
              <a:t>3 принцип – дробное и регулярное</a:t>
            </a:r>
          </a:p>
          <a:p>
            <a:r>
              <a:rPr lang="ru-RU" sz="2000" dirty="0"/>
              <a:t>питание.</a:t>
            </a:r>
          </a:p>
          <a:p>
            <a:r>
              <a:rPr lang="ru-RU" sz="2000" dirty="0"/>
              <a:t>4 принцип – правильная обработка </a:t>
            </a:r>
            <a:r>
              <a:rPr lang="ru-RU" sz="2000" dirty="0" smtClean="0"/>
              <a:t>и приготовление продуктов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0" y="1778000"/>
            <a:ext cx="4000500" cy="2921000"/>
          </a:xfrm>
          <a:prstGeom prst="rect">
            <a:avLst/>
          </a:prstGeom>
        </p:spPr>
      </p:pic>
    </p:spTree>
    <p:extLst>
      <p:ext uri="{BB962C8B-B14F-4D97-AF65-F5344CB8AC3E}">
        <p14:creationId xmlns:p14="http://schemas.microsoft.com/office/powerpoint/2010/main" val="10051823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 </a:t>
            </a:r>
            <a:r>
              <a:rPr lang="ru-RU" sz="2800" i="1" u="sng" dirty="0" smtClean="0"/>
              <a:t>1 принцип </a:t>
            </a:r>
            <a:r>
              <a:rPr lang="ru-RU" sz="2800" i="1" dirty="0" smtClean="0"/>
              <a:t>- </a:t>
            </a:r>
            <a:r>
              <a:rPr lang="ru-RU" sz="2800" dirty="0" smtClean="0"/>
              <a:t>Энергетическая сбалансированность </a:t>
            </a:r>
            <a:endParaRPr lang="ru-RU" sz="2800" dirty="0"/>
          </a:p>
        </p:txBody>
      </p:sp>
      <p:sp>
        <p:nvSpPr>
          <p:cNvPr id="3" name="Объект 2"/>
          <p:cNvSpPr>
            <a:spLocks noGrp="1"/>
          </p:cNvSpPr>
          <p:nvPr>
            <p:ph idx="1"/>
          </p:nvPr>
        </p:nvSpPr>
        <p:spPr>
          <a:xfrm>
            <a:off x="677334" y="1320800"/>
            <a:ext cx="5596466" cy="5257799"/>
          </a:xfrm>
        </p:spPr>
        <p:txBody>
          <a:bodyPr>
            <a:normAutofit/>
          </a:bodyPr>
          <a:lstStyle/>
          <a:p>
            <a:r>
              <a:rPr lang="ru-RU" sz="2000" dirty="0"/>
              <a:t>Калорийность рациона </a:t>
            </a:r>
            <a:r>
              <a:rPr lang="ru-RU" sz="2000" dirty="0" smtClean="0"/>
              <a:t>должна соответствовать энергетическим затратам организма</a:t>
            </a:r>
            <a:endParaRPr lang="ru-RU" sz="2000" dirty="0"/>
          </a:p>
          <a:p>
            <a:r>
              <a:rPr lang="ru-RU" sz="2000" dirty="0" smtClean="0"/>
              <a:t>Энергетическая </a:t>
            </a:r>
            <a:r>
              <a:rPr lang="ru-RU" sz="2000" dirty="0"/>
              <a:t>суточная </a:t>
            </a:r>
            <a:r>
              <a:rPr lang="ru-RU" sz="2000" dirty="0" smtClean="0"/>
              <a:t>потребность зависит от возраста, пола, профессии и от интенсивности труда</a:t>
            </a:r>
          </a:p>
          <a:p>
            <a:r>
              <a:rPr lang="ru-RU" sz="2000" dirty="0" smtClean="0"/>
              <a:t>Если калорийность дневного рациона превышает </a:t>
            </a:r>
            <a:r>
              <a:rPr lang="ru-RU" sz="2000" dirty="0" err="1" smtClean="0"/>
              <a:t>энергозатраты</a:t>
            </a:r>
            <a:r>
              <a:rPr lang="ru-RU" sz="2000" dirty="0" smtClean="0"/>
              <a:t> организма, то это способствует образованию избыточного количества промежуточных продуктов обмена, которые превращаются в жиры и откладываются в организме </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200" y="2400300"/>
            <a:ext cx="3225800" cy="2298700"/>
          </a:xfrm>
          <a:prstGeom prst="rect">
            <a:avLst/>
          </a:prstGeom>
        </p:spPr>
      </p:pic>
    </p:spTree>
    <p:extLst>
      <p:ext uri="{BB962C8B-B14F-4D97-AF65-F5344CB8AC3E}">
        <p14:creationId xmlns:p14="http://schemas.microsoft.com/office/powerpoint/2010/main" val="77931335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934" y="381000"/>
            <a:ext cx="8596668" cy="584200"/>
          </a:xfrm>
        </p:spPr>
        <p:txBody>
          <a:bodyPr>
            <a:normAutofit/>
          </a:bodyPr>
          <a:lstStyle/>
          <a:p>
            <a:r>
              <a:rPr lang="ru-RU" sz="2800" dirty="0" err="1"/>
              <a:t>Энергозатраты</a:t>
            </a:r>
            <a:r>
              <a:rPr lang="ru-RU" sz="2800" dirty="0"/>
              <a:t> при различных типах деятельности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35125083"/>
              </p:ext>
            </p:extLst>
          </p:nvPr>
        </p:nvGraphicFramePr>
        <p:xfrm>
          <a:off x="524934" y="1054101"/>
          <a:ext cx="6155266" cy="5486400"/>
        </p:xfrm>
        <a:graphic>
          <a:graphicData uri="http://schemas.openxmlformats.org/drawingml/2006/table">
            <a:tbl>
              <a:tblPr firstRow="1" bandRow="1">
                <a:tableStyleId>{5C22544A-7EE6-4342-B048-85BDC9FD1C3A}</a:tableStyleId>
              </a:tblPr>
              <a:tblGrid>
                <a:gridCol w="3077633">
                  <a:extLst>
                    <a:ext uri="{9D8B030D-6E8A-4147-A177-3AD203B41FA5}">
                      <a16:colId xmlns:a16="http://schemas.microsoft.com/office/drawing/2014/main" val="496673363"/>
                    </a:ext>
                  </a:extLst>
                </a:gridCol>
                <a:gridCol w="3077633">
                  <a:extLst>
                    <a:ext uri="{9D8B030D-6E8A-4147-A177-3AD203B41FA5}">
                      <a16:colId xmlns:a16="http://schemas.microsoft.com/office/drawing/2014/main" val="2745873624"/>
                    </a:ext>
                  </a:extLst>
                </a:gridCol>
              </a:tblGrid>
              <a:tr h="303953">
                <a:tc>
                  <a:txBody>
                    <a:bodyPr/>
                    <a:lstStyle/>
                    <a:p>
                      <a:r>
                        <a:rPr lang="ru-RU" dirty="0" smtClean="0"/>
                        <a:t>Тип</a:t>
                      </a:r>
                      <a:r>
                        <a:rPr lang="ru-RU" baseline="0" dirty="0" smtClean="0"/>
                        <a:t> деятельности</a:t>
                      </a:r>
                      <a:endParaRPr lang="ru-RU" dirty="0"/>
                    </a:p>
                  </a:txBody>
                  <a:tcPr/>
                </a:tc>
                <a:tc>
                  <a:txBody>
                    <a:bodyPr/>
                    <a:lstStyle/>
                    <a:p>
                      <a:r>
                        <a:rPr lang="ru-RU" dirty="0" smtClean="0"/>
                        <a:t>Расход энергии, ккал/ч</a:t>
                      </a:r>
                      <a:endParaRPr lang="ru-RU" dirty="0"/>
                    </a:p>
                  </a:txBody>
                  <a:tcPr/>
                </a:tc>
                <a:extLst>
                  <a:ext uri="{0D108BD9-81ED-4DB2-BD59-A6C34878D82A}">
                    <a16:rowId xmlns:a16="http://schemas.microsoft.com/office/drawing/2014/main" val="547090209"/>
                  </a:ext>
                </a:extLst>
              </a:tr>
              <a:tr h="303953">
                <a:tc>
                  <a:txBody>
                    <a:bodyPr/>
                    <a:lstStyle/>
                    <a:p>
                      <a:r>
                        <a:rPr lang="ru-RU" dirty="0" smtClean="0"/>
                        <a:t>Сон</a:t>
                      </a:r>
                      <a:endParaRPr lang="ru-RU" dirty="0"/>
                    </a:p>
                  </a:txBody>
                  <a:tcPr/>
                </a:tc>
                <a:tc>
                  <a:txBody>
                    <a:bodyPr/>
                    <a:lstStyle/>
                    <a:p>
                      <a:r>
                        <a:rPr lang="ru-RU" dirty="0" smtClean="0"/>
                        <a:t>50</a:t>
                      </a:r>
                    </a:p>
                  </a:txBody>
                  <a:tcPr/>
                </a:tc>
                <a:extLst>
                  <a:ext uri="{0D108BD9-81ED-4DB2-BD59-A6C34878D82A}">
                    <a16:rowId xmlns:a16="http://schemas.microsoft.com/office/drawing/2014/main" val="264292958"/>
                  </a:ext>
                </a:extLst>
              </a:tr>
              <a:tr h="303953">
                <a:tc>
                  <a:txBody>
                    <a:bodyPr/>
                    <a:lstStyle/>
                    <a:p>
                      <a:r>
                        <a:rPr lang="ru-RU" dirty="0" smtClean="0"/>
                        <a:t>Отдых лежа</a:t>
                      </a:r>
                      <a:r>
                        <a:rPr lang="ru-RU" baseline="0" dirty="0" smtClean="0"/>
                        <a:t> без сна</a:t>
                      </a:r>
                    </a:p>
                  </a:txBody>
                  <a:tcPr/>
                </a:tc>
                <a:tc>
                  <a:txBody>
                    <a:bodyPr/>
                    <a:lstStyle/>
                    <a:p>
                      <a:r>
                        <a:rPr lang="ru-RU" dirty="0" smtClean="0"/>
                        <a:t>65</a:t>
                      </a:r>
                      <a:endParaRPr lang="ru-RU" dirty="0"/>
                    </a:p>
                  </a:txBody>
                  <a:tcPr/>
                </a:tc>
                <a:extLst>
                  <a:ext uri="{0D108BD9-81ED-4DB2-BD59-A6C34878D82A}">
                    <a16:rowId xmlns:a16="http://schemas.microsoft.com/office/drawing/2014/main" val="438896503"/>
                  </a:ext>
                </a:extLst>
              </a:tr>
              <a:tr h="303953">
                <a:tc>
                  <a:txBody>
                    <a:bodyPr/>
                    <a:lstStyle/>
                    <a:p>
                      <a:r>
                        <a:rPr lang="ru-RU" dirty="0" smtClean="0"/>
                        <a:t>Чтение вслух</a:t>
                      </a:r>
                      <a:endParaRPr lang="ru-RU" dirty="0"/>
                    </a:p>
                  </a:txBody>
                  <a:tcPr/>
                </a:tc>
                <a:tc>
                  <a:txBody>
                    <a:bodyPr/>
                    <a:lstStyle/>
                    <a:p>
                      <a:r>
                        <a:rPr lang="ru-RU" dirty="0" smtClean="0"/>
                        <a:t>90</a:t>
                      </a:r>
                      <a:endParaRPr lang="ru-RU" dirty="0"/>
                    </a:p>
                  </a:txBody>
                  <a:tcPr/>
                </a:tc>
                <a:extLst>
                  <a:ext uri="{0D108BD9-81ED-4DB2-BD59-A6C34878D82A}">
                    <a16:rowId xmlns:a16="http://schemas.microsoft.com/office/drawing/2014/main" val="473061886"/>
                  </a:ext>
                </a:extLst>
              </a:tr>
              <a:tr h="303953">
                <a:tc>
                  <a:txBody>
                    <a:bodyPr/>
                    <a:lstStyle/>
                    <a:p>
                      <a:r>
                        <a:rPr lang="ru-RU" dirty="0" smtClean="0"/>
                        <a:t>Делопроизводство</a:t>
                      </a:r>
                      <a:endParaRPr lang="ru-RU" dirty="0"/>
                    </a:p>
                  </a:txBody>
                  <a:tcPr/>
                </a:tc>
                <a:tc>
                  <a:txBody>
                    <a:bodyPr/>
                    <a:lstStyle/>
                    <a:p>
                      <a:r>
                        <a:rPr lang="ru-RU" dirty="0" smtClean="0"/>
                        <a:t>100</a:t>
                      </a:r>
                      <a:endParaRPr lang="ru-RU" dirty="0"/>
                    </a:p>
                  </a:txBody>
                  <a:tcPr/>
                </a:tc>
                <a:extLst>
                  <a:ext uri="{0D108BD9-81ED-4DB2-BD59-A6C34878D82A}">
                    <a16:rowId xmlns:a16="http://schemas.microsoft.com/office/drawing/2014/main" val="2812213251"/>
                  </a:ext>
                </a:extLst>
              </a:tr>
              <a:tr h="303953">
                <a:tc>
                  <a:txBody>
                    <a:bodyPr/>
                    <a:lstStyle/>
                    <a:p>
                      <a:r>
                        <a:rPr lang="ru-RU" dirty="0" smtClean="0"/>
                        <a:t>Работа в лаборатории сидя</a:t>
                      </a:r>
                      <a:endParaRPr lang="ru-RU" dirty="0"/>
                    </a:p>
                  </a:txBody>
                  <a:tcPr/>
                </a:tc>
                <a:tc>
                  <a:txBody>
                    <a:bodyPr/>
                    <a:lstStyle/>
                    <a:p>
                      <a:r>
                        <a:rPr lang="ru-RU" dirty="0" smtClean="0"/>
                        <a:t>110</a:t>
                      </a:r>
                      <a:endParaRPr lang="ru-RU" dirty="0"/>
                    </a:p>
                  </a:txBody>
                  <a:tcPr/>
                </a:tc>
                <a:extLst>
                  <a:ext uri="{0D108BD9-81ED-4DB2-BD59-A6C34878D82A}">
                    <a16:rowId xmlns:a16="http://schemas.microsoft.com/office/drawing/2014/main" val="22594508"/>
                  </a:ext>
                </a:extLst>
              </a:tr>
              <a:tr h="303953">
                <a:tc>
                  <a:txBody>
                    <a:bodyPr/>
                    <a:lstStyle/>
                    <a:p>
                      <a:r>
                        <a:rPr lang="ru-RU" dirty="0" smtClean="0"/>
                        <a:t>Домашняя работа</a:t>
                      </a:r>
                    </a:p>
                  </a:txBody>
                  <a:tcPr/>
                </a:tc>
                <a:tc>
                  <a:txBody>
                    <a:bodyPr/>
                    <a:lstStyle/>
                    <a:p>
                      <a:r>
                        <a:rPr lang="ru-RU" dirty="0" smtClean="0"/>
                        <a:t>120-240</a:t>
                      </a:r>
                      <a:endParaRPr lang="ru-RU" dirty="0"/>
                    </a:p>
                  </a:txBody>
                  <a:tcPr/>
                </a:tc>
                <a:extLst>
                  <a:ext uri="{0D108BD9-81ED-4DB2-BD59-A6C34878D82A}">
                    <a16:rowId xmlns:a16="http://schemas.microsoft.com/office/drawing/2014/main" val="598152119"/>
                  </a:ext>
                </a:extLst>
              </a:tr>
              <a:tr h="303953">
                <a:tc>
                  <a:txBody>
                    <a:bodyPr/>
                    <a:lstStyle/>
                    <a:p>
                      <a:r>
                        <a:rPr lang="ru-RU" dirty="0" smtClean="0"/>
                        <a:t>Работа в лаборатории стоя</a:t>
                      </a:r>
                      <a:endParaRPr lang="ru-RU" dirty="0"/>
                    </a:p>
                  </a:txBody>
                  <a:tcPr/>
                </a:tc>
                <a:tc>
                  <a:txBody>
                    <a:bodyPr/>
                    <a:lstStyle/>
                    <a:p>
                      <a:r>
                        <a:rPr lang="ru-RU" dirty="0" smtClean="0"/>
                        <a:t>160-170</a:t>
                      </a:r>
                    </a:p>
                  </a:txBody>
                  <a:tcPr/>
                </a:tc>
                <a:extLst>
                  <a:ext uri="{0D108BD9-81ED-4DB2-BD59-A6C34878D82A}">
                    <a16:rowId xmlns:a16="http://schemas.microsoft.com/office/drawing/2014/main" val="2414118301"/>
                  </a:ext>
                </a:extLst>
              </a:tr>
              <a:tr h="303953">
                <a:tc>
                  <a:txBody>
                    <a:bodyPr/>
                    <a:lstStyle/>
                    <a:p>
                      <a:r>
                        <a:rPr lang="ru-RU" dirty="0" smtClean="0"/>
                        <a:t>Спокойная</a:t>
                      </a:r>
                      <a:r>
                        <a:rPr lang="ru-RU" baseline="0" dirty="0" smtClean="0"/>
                        <a:t> ходьба</a:t>
                      </a:r>
                      <a:endParaRPr lang="ru-RU" dirty="0"/>
                    </a:p>
                  </a:txBody>
                  <a:tcPr/>
                </a:tc>
                <a:tc>
                  <a:txBody>
                    <a:bodyPr/>
                    <a:lstStyle/>
                    <a:p>
                      <a:r>
                        <a:rPr lang="ru-RU" dirty="0" smtClean="0"/>
                        <a:t>190</a:t>
                      </a:r>
                      <a:endParaRPr lang="ru-RU" dirty="0"/>
                    </a:p>
                  </a:txBody>
                  <a:tcPr/>
                </a:tc>
                <a:extLst>
                  <a:ext uri="{0D108BD9-81ED-4DB2-BD59-A6C34878D82A}">
                    <a16:rowId xmlns:a16="http://schemas.microsoft.com/office/drawing/2014/main" val="1579731845"/>
                  </a:ext>
                </a:extLst>
              </a:tr>
              <a:tr h="303953">
                <a:tc>
                  <a:txBody>
                    <a:bodyPr/>
                    <a:lstStyle/>
                    <a:p>
                      <a:r>
                        <a:rPr lang="ru-RU" dirty="0" smtClean="0"/>
                        <a:t>Быстрая</a:t>
                      </a:r>
                      <a:r>
                        <a:rPr lang="ru-RU" baseline="0" dirty="0" smtClean="0"/>
                        <a:t> ходьба</a:t>
                      </a:r>
                      <a:endParaRPr lang="ru-RU" dirty="0"/>
                    </a:p>
                  </a:txBody>
                  <a:tcPr/>
                </a:tc>
                <a:tc>
                  <a:txBody>
                    <a:bodyPr/>
                    <a:lstStyle/>
                    <a:p>
                      <a:r>
                        <a:rPr lang="ru-RU" dirty="0" smtClean="0"/>
                        <a:t>300</a:t>
                      </a:r>
                      <a:endParaRPr lang="ru-RU" dirty="0"/>
                    </a:p>
                  </a:txBody>
                  <a:tcPr/>
                </a:tc>
                <a:extLst>
                  <a:ext uri="{0D108BD9-81ED-4DB2-BD59-A6C34878D82A}">
                    <a16:rowId xmlns:a16="http://schemas.microsoft.com/office/drawing/2014/main" val="3693955795"/>
                  </a:ext>
                </a:extLst>
              </a:tr>
              <a:tr h="303953">
                <a:tc>
                  <a:txBody>
                    <a:bodyPr/>
                    <a:lstStyle/>
                    <a:p>
                      <a:r>
                        <a:rPr lang="ru-RU" dirty="0" smtClean="0"/>
                        <a:t>Бег «трусцой»</a:t>
                      </a:r>
                      <a:endParaRPr lang="ru-RU" dirty="0"/>
                    </a:p>
                  </a:txBody>
                  <a:tcPr/>
                </a:tc>
                <a:tc>
                  <a:txBody>
                    <a:bodyPr/>
                    <a:lstStyle/>
                    <a:p>
                      <a:r>
                        <a:rPr lang="ru-RU" dirty="0" smtClean="0"/>
                        <a:t>360</a:t>
                      </a:r>
                      <a:endParaRPr lang="ru-RU" dirty="0"/>
                    </a:p>
                  </a:txBody>
                  <a:tcPr/>
                </a:tc>
                <a:extLst>
                  <a:ext uri="{0D108BD9-81ED-4DB2-BD59-A6C34878D82A}">
                    <a16:rowId xmlns:a16="http://schemas.microsoft.com/office/drawing/2014/main" val="742755624"/>
                  </a:ext>
                </a:extLst>
              </a:tr>
              <a:tr h="303953">
                <a:tc>
                  <a:txBody>
                    <a:bodyPr/>
                    <a:lstStyle/>
                    <a:p>
                      <a:r>
                        <a:rPr lang="ru-RU" dirty="0" smtClean="0"/>
                        <a:t>Ходьба на лыжах</a:t>
                      </a:r>
                      <a:endParaRPr lang="ru-RU" dirty="0"/>
                    </a:p>
                  </a:txBody>
                  <a:tcPr/>
                </a:tc>
                <a:tc>
                  <a:txBody>
                    <a:bodyPr/>
                    <a:lstStyle/>
                    <a:p>
                      <a:r>
                        <a:rPr lang="ru-RU" dirty="0" smtClean="0"/>
                        <a:t>420</a:t>
                      </a:r>
                      <a:endParaRPr lang="ru-RU" dirty="0"/>
                    </a:p>
                  </a:txBody>
                  <a:tcPr/>
                </a:tc>
                <a:extLst>
                  <a:ext uri="{0D108BD9-81ED-4DB2-BD59-A6C34878D82A}">
                    <a16:rowId xmlns:a16="http://schemas.microsoft.com/office/drawing/2014/main" val="1643856014"/>
                  </a:ext>
                </a:extLst>
              </a:tr>
              <a:tr h="303953">
                <a:tc>
                  <a:txBody>
                    <a:bodyPr/>
                    <a:lstStyle/>
                    <a:p>
                      <a:r>
                        <a:rPr lang="ru-RU" dirty="0" smtClean="0"/>
                        <a:t>Гребля</a:t>
                      </a:r>
                      <a:endParaRPr lang="ru-RU" dirty="0"/>
                    </a:p>
                  </a:txBody>
                  <a:tcPr/>
                </a:tc>
                <a:tc>
                  <a:txBody>
                    <a:bodyPr/>
                    <a:lstStyle/>
                    <a:p>
                      <a:r>
                        <a:rPr lang="ru-RU" dirty="0" smtClean="0"/>
                        <a:t>150-360</a:t>
                      </a:r>
                      <a:endParaRPr lang="ru-RU" dirty="0"/>
                    </a:p>
                  </a:txBody>
                  <a:tcPr/>
                </a:tc>
                <a:extLst>
                  <a:ext uri="{0D108BD9-81ED-4DB2-BD59-A6C34878D82A}">
                    <a16:rowId xmlns:a16="http://schemas.microsoft.com/office/drawing/2014/main" val="1322257349"/>
                  </a:ext>
                </a:extLst>
              </a:tr>
              <a:tr h="303953">
                <a:tc>
                  <a:txBody>
                    <a:bodyPr/>
                    <a:lstStyle/>
                    <a:p>
                      <a:r>
                        <a:rPr lang="ru-RU" dirty="0" smtClean="0"/>
                        <a:t>Плавание</a:t>
                      </a:r>
                      <a:endParaRPr lang="ru-RU" dirty="0"/>
                    </a:p>
                  </a:txBody>
                  <a:tcPr/>
                </a:tc>
                <a:tc>
                  <a:txBody>
                    <a:bodyPr/>
                    <a:lstStyle/>
                    <a:p>
                      <a:r>
                        <a:rPr lang="ru-RU" dirty="0" smtClean="0"/>
                        <a:t>180-400</a:t>
                      </a:r>
                      <a:endParaRPr lang="ru-RU" dirty="0"/>
                    </a:p>
                  </a:txBody>
                  <a:tcPr/>
                </a:tc>
                <a:extLst>
                  <a:ext uri="{0D108BD9-81ED-4DB2-BD59-A6C34878D82A}">
                    <a16:rowId xmlns:a16="http://schemas.microsoft.com/office/drawing/2014/main" val="2188128622"/>
                  </a:ext>
                </a:extLst>
              </a:tr>
              <a:tr h="303953">
                <a:tc>
                  <a:txBody>
                    <a:bodyPr/>
                    <a:lstStyle/>
                    <a:p>
                      <a:r>
                        <a:rPr lang="ru-RU" dirty="0" smtClean="0"/>
                        <a:t>Езда на велосипеде</a:t>
                      </a:r>
                      <a:endParaRPr lang="ru-RU" dirty="0"/>
                    </a:p>
                  </a:txBody>
                  <a:tcPr/>
                </a:tc>
                <a:tc>
                  <a:txBody>
                    <a:bodyPr/>
                    <a:lstStyle/>
                    <a:p>
                      <a:r>
                        <a:rPr lang="ru-RU" dirty="0" smtClean="0"/>
                        <a:t>210-540</a:t>
                      </a:r>
                      <a:endParaRPr lang="ru-RU" dirty="0"/>
                    </a:p>
                  </a:txBody>
                  <a:tcPr/>
                </a:tc>
                <a:extLst>
                  <a:ext uri="{0D108BD9-81ED-4DB2-BD59-A6C34878D82A}">
                    <a16:rowId xmlns:a16="http://schemas.microsoft.com/office/drawing/2014/main" val="1597089407"/>
                  </a:ext>
                </a:extLst>
              </a:tr>
            </a:tbl>
          </a:graphicData>
        </a:graphic>
      </p:graphicFrame>
      <p:sp>
        <p:nvSpPr>
          <p:cNvPr id="5" name="Прямоугольник 4"/>
          <p:cNvSpPr/>
          <p:nvPr/>
        </p:nvSpPr>
        <p:spPr>
          <a:xfrm>
            <a:off x="6781800" y="1562101"/>
            <a:ext cx="3022600" cy="4102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Умножить  каждый  вид  деятельности  в  течении  24 часов на соответствующий показатель  </a:t>
            </a:r>
            <a:r>
              <a:rPr lang="ru-RU" dirty="0" err="1"/>
              <a:t>энергозатрат</a:t>
            </a:r>
            <a:r>
              <a:rPr lang="ru-RU" dirty="0"/>
              <a:t>  и в конце все суммировать. Женщинам нужно вычесть 10 %,  лицам  после  30 лет – по 10 % на каждое десятилетие. </a:t>
            </a:r>
          </a:p>
        </p:txBody>
      </p:sp>
    </p:spTree>
    <p:extLst>
      <p:ext uri="{BB962C8B-B14F-4D97-AF65-F5344CB8AC3E}">
        <p14:creationId xmlns:p14="http://schemas.microsoft.com/office/powerpoint/2010/main" val="5714840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 расчета: женщина 56 лет, врач. </a:t>
            </a:r>
          </a:p>
        </p:txBody>
      </p:sp>
      <p:sp>
        <p:nvSpPr>
          <p:cNvPr id="3" name="Объект 2"/>
          <p:cNvSpPr>
            <a:spLocks noGrp="1"/>
          </p:cNvSpPr>
          <p:nvPr>
            <p:ph idx="1"/>
          </p:nvPr>
        </p:nvSpPr>
        <p:spPr>
          <a:xfrm>
            <a:off x="677334" y="2160589"/>
            <a:ext cx="5266266" cy="3880773"/>
          </a:xfrm>
        </p:spPr>
        <p:txBody>
          <a:bodyPr>
            <a:normAutofit fontScale="92500" lnSpcReduction="10000"/>
          </a:bodyPr>
          <a:lstStyle/>
          <a:p>
            <a:r>
              <a:rPr lang="ru-RU" dirty="0"/>
              <a:t>•Сон: 8 часов × 50 ккал = 400 ккал </a:t>
            </a:r>
            <a:endParaRPr lang="ru-RU" dirty="0" smtClean="0"/>
          </a:p>
          <a:p>
            <a:r>
              <a:rPr lang="ru-RU" dirty="0" smtClean="0"/>
              <a:t>•</a:t>
            </a:r>
            <a:r>
              <a:rPr lang="ru-RU" dirty="0"/>
              <a:t>Работа в кабинете: 8 часа × 110 ккал =880 </a:t>
            </a:r>
            <a:r>
              <a:rPr lang="ru-RU" dirty="0" smtClean="0"/>
              <a:t>ккал</a:t>
            </a:r>
          </a:p>
          <a:p>
            <a:r>
              <a:rPr lang="ru-RU" dirty="0" smtClean="0"/>
              <a:t> </a:t>
            </a:r>
            <a:r>
              <a:rPr lang="ru-RU" dirty="0"/>
              <a:t>•Домашние дела: 4 часа × 100 ккал = 400 ккал </a:t>
            </a:r>
            <a:endParaRPr lang="ru-RU" dirty="0" smtClean="0"/>
          </a:p>
          <a:p>
            <a:r>
              <a:rPr lang="ru-RU" dirty="0" smtClean="0"/>
              <a:t>•</a:t>
            </a:r>
            <a:r>
              <a:rPr lang="ru-RU" dirty="0"/>
              <a:t>Отдых (телевизор, чтение книг): 2 часа × 65 ккал = 130 ккал </a:t>
            </a:r>
            <a:endParaRPr lang="ru-RU" dirty="0" smtClean="0"/>
          </a:p>
          <a:p>
            <a:r>
              <a:rPr lang="ru-RU" dirty="0" smtClean="0"/>
              <a:t>•</a:t>
            </a:r>
            <a:r>
              <a:rPr lang="ru-RU" dirty="0"/>
              <a:t>Спокойная ходьба (на работу, в магазины): 2 часа × 190 ккал =380 ккал </a:t>
            </a:r>
            <a:endParaRPr lang="ru-RU" dirty="0" smtClean="0"/>
          </a:p>
          <a:p>
            <a:r>
              <a:rPr lang="ru-RU" dirty="0" smtClean="0"/>
              <a:t>•</a:t>
            </a:r>
            <a:r>
              <a:rPr lang="ru-RU" dirty="0"/>
              <a:t>В сумме – 2190 ккал. Это женщина, вычитаем 10 %, еще минус 20 % (438 ккал), за возраст. </a:t>
            </a:r>
            <a:endParaRPr lang="ru-RU" dirty="0" smtClean="0"/>
          </a:p>
          <a:p>
            <a:r>
              <a:rPr lang="ru-RU" dirty="0" smtClean="0"/>
              <a:t>Итого </a:t>
            </a:r>
            <a:r>
              <a:rPr lang="ru-RU" dirty="0"/>
              <a:t>– 1533 ккал </a:t>
            </a:r>
          </a:p>
          <a:p>
            <a:pPr marL="0" indent="0">
              <a:buNone/>
            </a:pPr>
            <a:r>
              <a:rPr lang="ru-RU"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973" y="1270000"/>
            <a:ext cx="3520029" cy="1739900"/>
          </a:xfrm>
          <a:prstGeom prst="rect">
            <a:avLst/>
          </a:prstGeom>
        </p:spPr>
      </p:pic>
    </p:spTree>
    <p:extLst>
      <p:ext uri="{BB962C8B-B14F-4D97-AF65-F5344CB8AC3E}">
        <p14:creationId xmlns:p14="http://schemas.microsoft.com/office/powerpoint/2010/main" val="25825069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9141" y="217714"/>
            <a:ext cx="2902859" cy="2293257"/>
          </a:xfrm>
          <a:solidFill>
            <a:schemeClr val="accent1"/>
          </a:solidFill>
        </p:spPr>
        <p:txBody>
          <a:bodyPr>
            <a:normAutofit/>
          </a:bodyPr>
          <a:lstStyle/>
          <a:p>
            <a:r>
              <a:rPr lang="ru-RU" sz="3200" u="sng" dirty="0" smtClean="0">
                <a:solidFill>
                  <a:schemeClr val="bg1"/>
                </a:solidFill>
              </a:rPr>
              <a:t>Калорийность </a:t>
            </a:r>
            <a:br>
              <a:rPr lang="ru-RU" sz="3200" u="sng" dirty="0" smtClean="0">
                <a:solidFill>
                  <a:schemeClr val="bg1"/>
                </a:solidFill>
              </a:rPr>
            </a:br>
            <a:r>
              <a:rPr lang="ru-RU" sz="3200" u="sng" dirty="0" smtClean="0">
                <a:solidFill>
                  <a:schemeClr val="bg1"/>
                </a:solidFill>
              </a:rPr>
              <a:t>основных </a:t>
            </a:r>
            <a:r>
              <a:rPr lang="ru-RU" sz="3200" u="sng" dirty="0">
                <a:solidFill>
                  <a:schemeClr val="bg1"/>
                </a:solidFill>
              </a:rPr>
              <a:t>продуктов питания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20581050"/>
              </p:ext>
            </p:extLst>
          </p:nvPr>
        </p:nvGraphicFramePr>
        <p:xfrm>
          <a:off x="232225" y="217714"/>
          <a:ext cx="9056916" cy="6492240"/>
        </p:xfrm>
        <a:graphic>
          <a:graphicData uri="http://schemas.openxmlformats.org/drawingml/2006/table">
            <a:tbl>
              <a:tblPr firstRow="1" bandRow="1">
                <a:tableStyleId>{5C22544A-7EE6-4342-B048-85BDC9FD1C3A}</a:tableStyleId>
              </a:tblPr>
              <a:tblGrid>
                <a:gridCol w="2264229">
                  <a:extLst>
                    <a:ext uri="{9D8B030D-6E8A-4147-A177-3AD203B41FA5}">
                      <a16:colId xmlns:a16="http://schemas.microsoft.com/office/drawing/2014/main" val="1193521139"/>
                    </a:ext>
                  </a:extLst>
                </a:gridCol>
                <a:gridCol w="2264229">
                  <a:extLst>
                    <a:ext uri="{9D8B030D-6E8A-4147-A177-3AD203B41FA5}">
                      <a16:colId xmlns:a16="http://schemas.microsoft.com/office/drawing/2014/main" val="1414951006"/>
                    </a:ext>
                  </a:extLst>
                </a:gridCol>
                <a:gridCol w="2264229">
                  <a:extLst>
                    <a:ext uri="{9D8B030D-6E8A-4147-A177-3AD203B41FA5}">
                      <a16:colId xmlns:a16="http://schemas.microsoft.com/office/drawing/2014/main" val="57004200"/>
                    </a:ext>
                  </a:extLst>
                </a:gridCol>
                <a:gridCol w="2264229">
                  <a:extLst>
                    <a:ext uri="{9D8B030D-6E8A-4147-A177-3AD203B41FA5}">
                      <a16:colId xmlns:a16="http://schemas.microsoft.com/office/drawing/2014/main" val="1739911029"/>
                    </a:ext>
                  </a:extLst>
                </a:gridCol>
              </a:tblGrid>
              <a:tr h="322209">
                <a:tc>
                  <a:txBody>
                    <a:bodyPr/>
                    <a:lstStyle/>
                    <a:p>
                      <a:r>
                        <a:rPr lang="ru-RU" dirty="0" smtClean="0"/>
                        <a:t>Продукты</a:t>
                      </a:r>
                      <a:endParaRPr lang="ru-RU" dirty="0"/>
                    </a:p>
                  </a:txBody>
                  <a:tcPr/>
                </a:tc>
                <a:tc>
                  <a:txBody>
                    <a:bodyPr/>
                    <a:lstStyle/>
                    <a:p>
                      <a:r>
                        <a:rPr lang="ru-RU" dirty="0" smtClean="0"/>
                        <a:t>Калорийность,</a:t>
                      </a:r>
                      <a:r>
                        <a:rPr lang="ru-RU" baseline="0" dirty="0" smtClean="0"/>
                        <a:t> на </a:t>
                      </a:r>
                      <a:r>
                        <a:rPr lang="ru-RU" dirty="0" smtClean="0"/>
                        <a:t>100 г продукта</a:t>
                      </a:r>
                      <a:endParaRPr lang="ru-RU" dirty="0"/>
                    </a:p>
                  </a:txBody>
                  <a:tcPr/>
                </a:tc>
                <a:tc>
                  <a:txBody>
                    <a:bodyPr/>
                    <a:lstStyle/>
                    <a:p>
                      <a:r>
                        <a:rPr lang="ru-RU" dirty="0" smtClean="0"/>
                        <a:t>Продукты</a:t>
                      </a:r>
                      <a:endParaRPr lang="ru-RU" dirty="0"/>
                    </a:p>
                  </a:txBody>
                  <a:tcPr/>
                </a:tc>
                <a:tc>
                  <a:txBody>
                    <a:bodyPr/>
                    <a:lstStyle/>
                    <a:p>
                      <a:r>
                        <a:rPr lang="ru-RU" dirty="0" smtClean="0"/>
                        <a:t>Калорийность,</a:t>
                      </a:r>
                      <a:r>
                        <a:rPr lang="ru-RU" baseline="0" dirty="0" smtClean="0"/>
                        <a:t> на 100 г продукта </a:t>
                      </a:r>
                      <a:endParaRPr lang="ru-RU" dirty="0"/>
                    </a:p>
                  </a:txBody>
                  <a:tcPr/>
                </a:tc>
                <a:extLst>
                  <a:ext uri="{0D108BD9-81ED-4DB2-BD59-A6C34878D82A}">
                    <a16:rowId xmlns:a16="http://schemas.microsoft.com/office/drawing/2014/main" val="1757637221"/>
                  </a:ext>
                </a:extLst>
              </a:tr>
              <a:tr h="322209">
                <a:tc>
                  <a:txBody>
                    <a:bodyPr/>
                    <a:lstStyle/>
                    <a:p>
                      <a:r>
                        <a:rPr lang="ru-RU" dirty="0" smtClean="0"/>
                        <a:t>Молоко 3%, кефир</a:t>
                      </a:r>
                      <a:endParaRPr lang="ru-RU" dirty="0"/>
                    </a:p>
                  </a:txBody>
                  <a:tcPr/>
                </a:tc>
                <a:tc>
                  <a:txBody>
                    <a:bodyPr/>
                    <a:lstStyle/>
                    <a:p>
                      <a:r>
                        <a:rPr lang="ru-RU" dirty="0" smtClean="0"/>
                        <a:t>59</a:t>
                      </a:r>
                      <a:endParaRPr lang="ru-RU" dirty="0"/>
                    </a:p>
                  </a:txBody>
                  <a:tcPr/>
                </a:tc>
                <a:tc>
                  <a:txBody>
                    <a:bodyPr/>
                    <a:lstStyle/>
                    <a:p>
                      <a:r>
                        <a:rPr lang="ru-RU" dirty="0" smtClean="0"/>
                        <a:t>Говядина готовая</a:t>
                      </a:r>
                      <a:endParaRPr lang="ru-RU" dirty="0"/>
                    </a:p>
                  </a:txBody>
                  <a:tcPr/>
                </a:tc>
                <a:tc>
                  <a:txBody>
                    <a:bodyPr/>
                    <a:lstStyle/>
                    <a:p>
                      <a:r>
                        <a:rPr lang="ru-RU" dirty="0" smtClean="0"/>
                        <a:t>267</a:t>
                      </a:r>
                      <a:endParaRPr lang="ru-RU" dirty="0"/>
                    </a:p>
                  </a:txBody>
                  <a:tcPr/>
                </a:tc>
                <a:extLst>
                  <a:ext uri="{0D108BD9-81ED-4DB2-BD59-A6C34878D82A}">
                    <a16:rowId xmlns:a16="http://schemas.microsoft.com/office/drawing/2014/main" val="3254228875"/>
                  </a:ext>
                </a:extLst>
              </a:tr>
              <a:tr h="322209">
                <a:tc>
                  <a:txBody>
                    <a:bodyPr/>
                    <a:lstStyle/>
                    <a:p>
                      <a:r>
                        <a:rPr lang="ru-RU" dirty="0" smtClean="0"/>
                        <a:t>Сметана 30%</a:t>
                      </a:r>
                      <a:endParaRPr lang="ru-RU" dirty="0"/>
                    </a:p>
                  </a:txBody>
                  <a:tcPr/>
                </a:tc>
                <a:tc>
                  <a:txBody>
                    <a:bodyPr/>
                    <a:lstStyle/>
                    <a:p>
                      <a:r>
                        <a:rPr lang="ru-RU" dirty="0" smtClean="0"/>
                        <a:t>294</a:t>
                      </a:r>
                      <a:endParaRPr lang="ru-RU" dirty="0"/>
                    </a:p>
                  </a:txBody>
                  <a:tcPr/>
                </a:tc>
                <a:tc>
                  <a:txBody>
                    <a:bodyPr/>
                    <a:lstStyle/>
                    <a:p>
                      <a:r>
                        <a:rPr lang="ru-RU" dirty="0" smtClean="0"/>
                        <a:t>Свинина готовая</a:t>
                      </a:r>
                      <a:endParaRPr lang="ru-RU" dirty="0"/>
                    </a:p>
                  </a:txBody>
                  <a:tcPr/>
                </a:tc>
                <a:tc>
                  <a:txBody>
                    <a:bodyPr/>
                    <a:lstStyle/>
                    <a:p>
                      <a:r>
                        <a:rPr lang="ru-RU" dirty="0" smtClean="0"/>
                        <a:t>560</a:t>
                      </a:r>
                      <a:endParaRPr lang="ru-RU" dirty="0"/>
                    </a:p>
                  </a:txBody>
                  <a:tcPr/>
                </a:tc>
                <a:extLst>
                  <a:ext uri="{0D108BD9-81ED-4DB2-BD59-A6C34878D82A}">
                    <a16:rowId xmlns:a16="http://schemas.microsoft.com/office/drawing/2014/main" val="3335323853"/>
                  </a:ext>
                </a:extLst>
              </a:tr>
              <a:tr h="322209">
                <a:tc>
                  <a:txBody>
                    <a:bodyPr/>
                    <a:lstStyle/>
                    <a:p>
                      <a:r>
                        <a:rPr lang="ru-RU" dirty="0" smtClean="0"/>
                        <a:t>Сливки 20</a:t>
                      </a:r>
                      <a:r>
                        <a:rPr lang="ru-RU" baseline="0" dirty="0" smtClean="0"/>
                        <a:t> %</a:t>
                      </a:r>
                      <a:endParaRPr lang="ru-RU" dirty="0"/>
                    </a:p>
                  </a:txBody>
                  <a:tcPr/>
                </a:tc>
                <a:tc>
                  <a:txBody>
                    <a:bodyPr/>
                    <a:lstStyle/>
                    <a:p>
                      <a:r>
                        <a:rPr lang="ru-RU" dirty="0" smtClean="0"/>
                        <a:t>206</a:t>
                      </a:r>
                      <a:endParaRPr lang="ru-RU" dirty="0"/>
                    </a:p>
                  </a:txBody>
                  <a:tcPr/>
                </a:tc>
                <a:tc>
                  <a:txBody>
                    <a:bodyPr/>
                    <a:lstStyle/>
                    <a:p>
                      <a:r>
                        <a:rPr lang="ru-RU" dirty="0" smtClean="0"/>
                        <a:t>Куры готовые</a:t>
                      </a:r>
                      <a:endParaRPr lang="ru-RU" dirty="0"/>
                    </a:p>
                  </a:txBody>
                  <a:tcPr/>
                </a:tc>
                <a:tc>
                  <a:txBody>
                    <a:bodyPr/>
                    <a:lstStyle/>
                    <a:p>
                      <a:r>
                        <a:rPr lang="ru-RU" dirty="0" smtClean="0"/>
                        <a:t>160</a:t>
                      </a:r>
                      <a:endParaRPr lang="ru-RU" dirty="0"/>
                    </a:p>
                  </a:txBody>
                  <a:tcPr/>
                </a:tc>
                <a:extLst>
                  <a:ext uri="{0D108BD9-81ED-4DB2-BD59-A6C34878D82A}">
                    <a16:rowId xmlns:a16="http://schemas.microsoft.com/office/drawing/2014/main" val="3078012763"/>
                  </a:ext>
                </a:extLst>
              </a:tr>
              <a:tr h="322209">
                <a:tc>
                  <a:txBody>
                    <a:bodyPr/>
                    <a:lstStyle/>
                    <a:p>
                      <a:r>
                        <a:rPr lang="ru-RU" dirty="0" smtClean="0"/>
                        <a:t>Творог жирный</a:t>
                      </a:r>
                      <a:endParaRPr lang="ru-RU" dirty="0"/>
                    </a:p>
                  </a:txBody>
                  <a:tcPr/>
                </a:tc>
                <a:tc>
                  <a:txBody>
                    <a:bodyPr/>
                    <a:lstStyle/>
                    <a:p>
                      <a:r>
                        <a:rPr lang="ru-RU" dirty="0" smtClean="0"/>
                        <a:t>226</a:t>
                      </a:r>
                      <a:endParaRPr lang="ru-RU" dirty="0"/>
                    </a:p>
                  </a:txBody>
                  <a:tcPr/>
                </a:tc>
                <a:tc>
                  <a:txBody>
                    <a:bodyPr/>
                    <a:lstStyle/>
                    <a:p>
                      <a:r>
                        <a:rPr lang="ru-RU" dirty="0" smtClean="0"/>
                        <a:t>Хлеб ржаной</a:t>
                      </a:r>
                      <a:endParaRPr lang="ru-RU" dirty="0"/>
                    </a:p>
                  </a:txBody>
                  <a:tcPr/>
                </a:tc>
                <a:tc>
                  <a:txBody>
                    <a:bodyPr/>
                    <a:lstStyle/>
                    <a:p>
                      <a:r>
                        <a:rPr lang="ru-RU" dirty="0" smtClean="0"/>
                        <a:t>190</a:t>
                      </a:r>
                      <a:endParaRPr lang="ru-RU" dirty="0"/>
                    </a:p>
                  </a:txBody>
                  <a:tcPr/>
                </a:tc>
                <a:extLst>
                  <a:ext uri="{0D108BD9-81ED-4DB2-BD59-A6C34878D82A}">
                    <a16:rowId xmlns:a16="http://schemas.microsoft.com/office/drawing/2014/main" val="2858096001"/>
                  </a:ext>
                </a:extLst>
              </a:tr>
              <a:tr h="322209">
                <a:tc>
                  <a:txBody>
                    <a:bodyPr/>
                    <a:lstStyle/>
                    <a:p>
                      <a:r>
                        <a:rPr lang="ru-RU" dirty="0" smtClean="0"/>
                        <a:t>Творог 9%</a:t>
                      </a:r>
                      <a:endParaRPr lang="ru-RU" dirty="0"/>
                    </a:p>
                  </a:txBody>
                  <a:tcPr/>
                </a:tc>
                <a:tc>
                  <a:txBody>
                    <a:bodyPr/>
                    <a:lstStyle/>
                    <a:p>
                      <a:r>
                        <a:rPr lang="ru-RU" dirty="0" smtClean="0"/>
                        <a:t>156</a:t>
                      </a:r>
                      <a:endParaRPr lang="ru-RU" dirty="0"/>
                    </a:p>
                  </a:txBody>
                  <a:tcPr/>
                </a:tc>
                <a:tc>
                  <a:txBody>
                    <a:bodyPr/>
                    <a:lstStyle/>
                    <a:p>
                      <a:r>
                        <a:rPr lang="ru-RU" dirty="0" smtClean="0"/>
                        <a:t>Хлеб пшеничный</a:t>
                      </a:r>
                      <a:endParaRPr lang="ru-RU" dirty="0"/>
                    </a:p>
                  </a:txBody>
                  <a:tcPr/>
                </a:tc>
                <a:tc>
                  <a:txBody>
                    <a:bodyPr/>
                    <a:lstStyle/>
                    <a:p>
                      <a:r>
                        <a:rPr lang="ru-RU" dirty="0" smtClean="0"/>
                        <a:t>203</a:t>
                      </a:r>
                      <a:endParaRPr lang="ru-RU" dirty="0"/>
                    </a:p>
                  </a:txBody>
                  <a:tcPr/>
                </a:tc>
                <a:extLst>
                  <a:ext uri="{0D108BD9-81ED-4DB2-BD59-A6C34878D82A}">
                    <a16:rowId xmlns:a16="http://schemas.microsoft.com/office/drawing/2014/main" val="985607200"/>
                  </a:ext>
                </a:extLst>
              </a:tr>
              <a:tr h="322209">
                <a:tc>
                  <a:txBody>
                    <a:bodyPr/>
                    <a:lstStyle/>
                    <a:p>
                      <a:r>
                        <a:rPr lang="ru-RU" dirty="0" smtClean="0"/>
                        <a:t>Сырки</a:t>
                      </a:r>
                      <a:r>
                        <a:rPr lang="ru-RU" baseline="0" dirty="0" smtClean="0"/>
                        <a:t> творожные</a:t>
                      </a:r>
                      <a:endParaRPr lang="ru-RU" dirty="0"/>
                    </a:p>
                  </a:txBody>
                  <a:tcPr/>
                </a:tc>
                <a:tc>
                  <a:txBody>
                    <a:bodyPr/>
                    <a:lstStyle/>
                    <a:p>
                      <a:r>
                        <a:rPr lang="ru-RU" dirty="0" smtClean="0"/>
                        <a:t>315-340</a:t>
                      </a:r>
                      <a:endParaRPr lang="ru-RU" dirty="0"/>
                    </a:p>
                  </a:txBody>
                  <a:tcPr/>
                </a:tc>
                <a:tc>
                  <a:txBody>
                    <a:bodyPr/>
                    <a:lstStyle/>
                    <a:p>
                      <a:r>
                        <a:rPr lang="ru-RU" dirty="0" smtClean="0"/>
                        <a:t>Булки,</a:t>
                      </a:r>
                      <a:r>
                        <a:rPr lang="ru-RU" baseline="0" dirty="0" smtClean="0"/>
                        <a:t> сдоба</a:t>
                      </a:r>
                      <a:endParaRPr lang="ru-RU" dirty="0"/>
                    </a:p>
                  </a:txBody>
                  <a:tcPr/>
                </a:tc>
                <a:tc>
                  <a:txBody>
                    <a:bodyPr/>
                    <a:lstStyle/>
                    <a:p>
                      <a:r>
                        <a:rPr lang="ru-RU" dirty="0" smtClean="0"/>
                        <a:t>250-300</a:t>
                      </a:r>
                      <a:endParaRPr lang="ru-RU" dirty="0"/>
                    </a:p>
                  </a:txBody>
                  <a:tcPr/>
                </a:tc>
                <a:extLst>
                  <a:ext uri="{0D108BD9-81ED-4DB2-BD59-A6C34878D82A}">
                    <a16:rowId xmlns:a16="http://schemas.microsoft.com/office/drawing/2014/main" val="1538360806"/>
                  </a:ext>
                </a:extLst>
              </a:tr>
              <a:tr h="322209">
                <a:tc>
                  <a:txBody>
                    <a:bodyPr/>
                    <a:lstStyle/>
                    <a:p>
                      <a:r>
                        <a:rPr lang="ru-RU" dirty="0" smtClean="0"/>
                        <a:t>Творог нежирный</a:t>
                      </a:r>
                      <a:endParaRPr lang="ru-RU" dirty="0"/>
                    </a:p>
                  </a:txBody>
                  <a:tcPr/>
                </a:tc>
                <a:tc>
                  <a:txBody>
                    <a:bodyPr/>
                    <a:lstStyle/>
                    <a:p>
                      <a:r>
                        <a:rPr lang="ru-RU" dirty="0" smtClean="0"/>
                        <a:t>86</a:t>
                      </a:r>
                      <a:endParaRPr lang="ru-RU" dirty="0"/>
                    </a:p>
                  </a:txBody>
                  <a:tcPr/>
                </a:tc>
                <a:tc>
                  <a:txBody>
                    <a:bodyPr/>
                    <a:lstStyle/>
                    <a:p>
                      <a:r>
                        <a:rPr lang="ru-RU" dirty="0" smtClean="0"/>
                        <a:t>Сахар</a:t>
                      </a:r>
                      <a:endParaRPr lang="ru-RU" dirty="0"/>
                    </a:p>
                  </a:txBody>
                  <a:tcPr/>
                </a:tc>
                <a:tc>
                  <a:txBody>
                    <a:bodyPr/>
                    <a:lstStyle/>
                    <a:p>
                      <a:r>
                        <a:rPr lang="ru-RU" dirty="0" smtClean="0"/>
                        <a:t>374</a:t>
                      </a:r>
                      <a:endParaRPr lang="ru-RU" dirty="0"/>
                    </a:p>
                  </a:txBody>
                  <a:tcPr/>
                </a:tc>
                <a:extLst>
                  <a:ext uri="{0D108BD9-81ED-4DB2-BD59-A6C34878D82A}">
                    <a16:rowId xmlns:a16="http://schemas.microsoft.com/office/drawing/2014/main" val="333487522"/>
                  </a:ext>
                </a:extLst>
              </a:tr>
              <a:tr h="322209">
                <a:tc>
                  <a:txBody>
                    <a:bodyPr/>
                    <a:lstStyle/>
                    <a:p>
                      <a:r>
                        <a:rPr lang="ru-RU" dirty="0" smtClean="0"/>
                        <a:t>Плавленые</a:t>
                      </a:r>
                      <a:r>
                        <a:rPr lang="ru-RU" baseline="0" dirty="0" smtClean="0"/>
                        <a:t> сыры</a:t>
                      </a:r>
                      <a:endParaRPr lang="ru-RU" dirty="0"/>
                    </a:p>
                  </a:txBody>
                  <a:tcPr/>
                </a:tc>
                <a:tc>
                  <a:txBody>
                    <a:bodyPr/>
                    <a:lstStyle/>
                    <a:p>
                      <a:r>
                        <a:rPr lang="ru-RU" dirty="0" smtClean="0"/>
                        <a:t>270-340</a:t>
                      </a:r>
                      <a:endParaRPr lang="ru-RU" dirty="0"/>
                    </a:p>
                  </a:txBody>
                  <a:tcPr/>
                </a:tc>
                <a:tc>
                  <a:txBody>
                    <a:bodyPr/>
                    <a:lstStyle/>
                    <a:p>
                      <a:r>
                        <a:rPr lang="ru-RU" dirty="0" smtClean="0"/>
                        <a:t>Шоколад</a:t>
                      </a:r>
                      <a:endParaRPr lang="ru-RU" dirty="0"/>
                    </a:p>
                  </a:txBody>
                  <a:tcPr/>
                </a:tc>
                <a:tc>
                  <a:txBody>
                    <a:bodyPr/>
                    <a:lstStyle/>
                    <a:p>
                      <a:r>
                        <a:rPr lang="ru-RU" dirty="0" smtClean="0"/>
                        <a:t>540</a:t>
                      </a:r>
                      <a:endParaRPr lang="ru-RU" dirty="0"/>
                    </a:p>
                  </a:txBody>
                  <a:tcPr/>
                </a:tc>
                <a:extLst>
                  <a:ext uri="{0D108BD9-81ED-4DB2-BD59-A6C34878D82A}">
                    <a16:rowId xmlns:a16="http://schemas.microsoft.com/office/drawing/2014/main" val="509419897"/>
                  </a:ext>
                </a:extLst>
              </a:tr>
              <a:tr h="322209">
                <a:tc>
                  <a:txBody>
                    <a:bodyPr/>
                    <a:lstStyle/>
                    <a:p>
                      <a:r>
                        <a:rPr lang="ru-RU" dirty="0" smtClean="0"/>
                        <a:t>Сыр твердый</a:t>
                      </a:r>
                      <a:endParaRPr lang="ru-RU" dirty="0"/>
                    </a:p>
                  </a:txBody>
                  <a:tcPr/>
                </a:tc>
                <a:tc>
                  <a:txBody>
                    <a:bodyPr/>
                    <a:lstStyle/>
                    <a:p>
                      <a:r>
                        <a:rPr lang="ru-RU" dirty="0" smtClean="0"/>
                        <a:t>350-400</a:t>
                      </a:r>
                      <a:endParaRPr lang="ru-RU" dirty="0"/>
                    </a:p>
                  </a:txBody>
                  <a:tcPr/>
                </a:tc>
                <a:tc>
                  <a:txBody>
                    <a:bodyPr/>
                    <a:lstStyle/>
                    <a:p>
                      <a:r>
                        <a:rPr lang="ru-RU" dirty="0" smtClean="0"/>
                        <a:t>Мармелад, зефир</a:t>
                      </a:r>
                      <a:endParaRPr lang="ru-RU" dirty="0"/>
                    </a:p>
                  </a:txBody>
                  <a:tcPr/>
                </a:tc>
                <a:tc>
                  <a:txBody>
                    <a:bodyPr/>
                    <a:lstStyle/>
                    <a:p>
                      <a:r>
                        <a:rPr lang="ru-RU" dirty="0" smtClean="0"/>
                        <a:t>290-310</a:t>
                      </a:r>
                      <a:endParaRPr lang="ru-RU" dirty="0"/>
                    </a:p>
                  </a:txBody>
                  <a:tcPr/>
                </a:tc>
                <a:extLst>
                  <a:ext uri="{0D108BD9-81ED-4DB2-BD59-A6C34878D82A}">
                    <a16:rowId xmlns:a16="http://schemas.microsoft.com/office/drawing/2014/main" val="1217259420"/>
                  </a:ext>
                </a:extLst>
              </a:tr>
              <a:tr h="322209">
                <a:tc>
                  <a:txBody>
                    <a:bodyPr/>
                    <a:lstStyle/>
                    <a:p>
                      <a:r>
                        <a:rPr lang="ru-RU" dirty="0" smtClean="0"/>
                        <a:t>Масло сливочное</a:t>
                      </a:r>
                      <a:endParaRPr lang="ru-RU" dirty="0"/>
                    </a:p>
                  </a:txBody>
                  <a:tcPr/>
                </a:tc>
                <a:tc>
                  <a:txBody>
                    <a:bodyPr/>
                    <a:lstStyle/>
                    <a:p>
                      <a:r>
                        <a:rPr lang="ru-RU" dirty="0" smtClean="0"/>
                        <a:t>748</a:t>
                      </a:r>
                      <a:endParaRPr lang="ru-RU" dirty="0"/>
                    </a:p>
                  </a:txBody>
                  <a:tcPr/>
                </a:tc>
                <a:tc>
                  <a:txBody>
                    <a:bodyPr/>
                    <a:lstStyle/>
                    <a:p>
                      <a:r>
                        <a:rPr lang="ru-RU" dirty="0" smtClean="0"/>
                        <a:t>Пирожное</a:t>
                      </a:r>
                      <a:endParaRPr lang="ru-RU" dirty="0"/>
                    </a:p>
                  </a:txBody>
                  <a:tcPr/>
                </a:tc>
                <a:tc>
                  <a:txBody>
                    <a:bodyPr/>
                    <a:lstStyle/>
                    <a:p>
                      <a:r>
                        <a:rPr lang="ru-RU" dirty="0" smtClean="0"/>
                        <a:t>350-750</a:t>
                      </a:r>
                      <a:endParaRPr lang="ru-RU" dirty="0"/>
                    </a:p>
                  </a:txBody>
                  <a:tcPr/>
                </a:tc>
                <a:extLst>
                  <a:ext uri="{0D108BD9-81ED-4DB2-BD59-A6C34878D82A}">
                    <a16:rowId xmlns:a16="http://schemas.microsoft.com/office/drawing/2014/main" val="1178026287"/>
                  </a:ext>
                </a:extLst>
              </a:tr>
              <a:tr h="322209">
                <a:tc>
                  <a:txBody>
                    <a:bodyPr/>
                    <a:lstStyle/>
                    <a:p>
                      <a:r>
                        <a:rPr lang="ru-RU" dirty="0" smtClean="0"/>
                        <a:t>Маргарины</a:t>
                      </a:r>
                      <a:endParaRPr lang="ru-RU" dirty="0"/>
                    </a:p>
                  </a:txBody>
                  <a:tcPr/>
                </a:tc>
                <a:tc>
                  <a:txBody>
                    <a:bodyPr/>
                    <a:lstStyle/>
                    <a:p>
                      <a:r>
                        <a:rPr lang="ru-RU" dirty="0" smtClean="0"/>
                        <a:t>744</a:t>
                      </a:r>
                      <a:endParaRPr lang="ru-RU" dirty="0"/>
                    </a:p>
                  </a:txBody>
                  <a:tcPr/>
                </a:tc>
                <a:tc>
                  <a:txBody>
                    <a:bodyPr/>
                    <a:lstStyle/>
                    <a:p>
                      <a:r>
                        <a:rPr lang="ru-RU" dirty="0" smtClean="0"/>
                        <a:t>Варенье, джемы</a:t>
                      </a:r>
                      <a:endParaRPr lang="ru-RU" dirty="0"/>
                    </a:p>
                  </a:txBody>
                  <a:tcPr/>
                </a:tc>
                <a:tc>
                  <a:txBody>
                    <a:bodyPr/>
                    <a:lstStyle/>
                    <a:p>
                      <a:r>
                        <a:rPr lang="ru-RU" dirty="0" smtClean="0"/>
                        <a:t>240-280</a:t>
                      </a:r>
                      <a:endParaRPr lang="ru-RU" dirty="0"/>
                    </a:p>
                  </a:txBody>
                  <a:tcPr/>
                </a:tc>
                <a:extLst>
                  <a:ext uri="{0D108BD9-81ED-4DB2-BD59-A6C34878D82A}">
                    <a16:rowId xmlns:a16="http://schemas.microsoft.com/office/drawing/2014/main" val="173708725"/>
                  </a:ext>
                </a:extLst>
              </a:tr>
              <a:tr h="322209">
                <a:tc>
                  <a:txBody>
                    <a:bodyPr/>
                    <a:lstStyle/>
                    <a:p>
                      <a:r>
                        <a:rPr lang="ru-RU" dirty="0" smtClean="0"/>
                        <a:t>Масло </a:t>
                      </a:r>
                      <a:r>
                        <a:rPr lang="ru-RU" dirty="0" err="1" smtClean="0"/>
                        <a:t>растител</a:t>
                      </a:r>
                      <a:r>
                        <a:rPr lang="ru-RU" dirty="0" smtClean="0"/>
                        <a:t>.</a:t>
                      </a:r>
                      <a:endParaRPr lang="ru-RU" dirty="0"/>
                    </a:p>
                  </a:txBody>
                  <a:tcPr/>
                </a:tc>
                <a:tc>
                  <a:txBody>
                    <a:bodyPr/>
                    <a:lstStyle/>
                    <a:p>
                      <a:r>
                        <a:rPr lang="ru-RU" dirty="0" smtClean="0"/>
                        <a:t>627</a:t>
                      </a:r>
                      <a:endParaRPr lang="ru-RU" dirty="0"/>
                    </a:p>
                  </a:txBody>
                  <a:tcPr/>
                </a:tc>
                <a:tc>
                  <a:txBody>
                    <a:bodyPr/>
                    <a:lstStyle/>
                    <a:p>
                      <a:r>
                        <a:rPr lang="ru-RU" dirty="0" smtClean="0"/>
                        <a:t>Колбаса вареная</a:t>
                      </a:r>
                      <a:endParaRPr lang="ru-RU" dirty="0"/>
                    </a:p>
                  </a:txBody>
                  <a:tcPr/>
                </a:tc>
                <a:tc>
                  <a:txBody>
                    <a:bodyPr/>
                    <a:lstStyle/>
                    <a:p>
                      <a:r>
                        <a:rPr lang="ru-RU" dirty="0" smtClean="0"/>
                        <a:t>260</a:t>
                      </a:r>
                      <a:endParaRPr lang="ru-RU" dirty="0"/>
                    </a:p>
                  </a:txBody>
                  <a:tcPr/>
                </a:tc>
                <a:extLst>
                  <a:ext uri="{0D108BD9-81ED-4DB2-BD59-A6C34878D82A}">
                    <a16:rowId xmlns:a16="http://schemas.microsoft.com/office/drawing/2014/main" val="3598202683"/>
                  </a:ext>
                </a:extLst>
              </a:tr>
              <a:tr h="322209">
                <a:tc>
                  <a:txBody>
                    <a:bodyPr/>
                    <a:lstStyle/>
                    <a:p>
                      <a:r>
                        <a:rPr lang="ru-RU" dirty="0" smtClean="0"/>
                        <a:t>Овощи</a:t>
                      </a:r>
                    </a:p>
                  </a:txBody>
                  <a:tcPr/>
                </a:tc>
                <a:tc>
                  <a:txBody>
                    <a:bodyPr/>
                    <a:lstStyle/>
                    <a:p>
                      <a:r>
                        <a:rPr lang="ru-RU" dirty="0" smtClean="0"/>
                        <a:t>10-40</a:t>
                      </a:r>
                      <a:endParaRPr lang="ru-RU" dirty="0"/>
                    </a:p>
                  </a:txBody>
                  <a:tcPr/>
                </a:tc>
                <a:tc>
                  <a:txBody>
                    <a:bodyPr/>
                    <a:lstStyle/>
                    <a:p>
                      <a:r>
                        <a:rPr lang="ru-RU" dirty="0" smtClean="0"/>
                        <a:t>Колбаса с/копчен.</a:t>
                      </a:r>
                      <a:endParaRPr lang="ru-RU" dirty="0"/>
                    </a:p>
                  </a:txBody>
                  <a:tcPr/>
                </a:tc>
                <a:tc>
                  <a:txBody>
                    <a:bodyPr/>
                    <a:lstStyle/>
                    <a:p>
                      <a:r>
                        <a:rPr lang="ru-RU" dirty="0" smtClean="0"/>
                        <a:t>500</a:t>
                      </a:r>
                      <a:endParaRPr lang="ru-RU" dirty="0"/>
                    </a:p>
                  </a:txBody>
                  <a:tcPr/>
                </a:tc>
                <a:extLst>
                  <a:ext uri="{0D108BD9-81ED-4DB2-BD59-A6C34878D82A}">
                    <a16:rowId xmlns:a16="http://schemas.microsoft.com/office/drawing/2014/main" val="2713910088"/>
                  </a:ext>
                </a:extLst>
              </a:tr>
              <a:tr h="322209">
                <a:tc>
                  <a:txBody>
                    <a:bodyPr/>
                    <a:lstStyle/>
                    <a:p>
                      <a:r>
                        <a:rPr lang="ru-RU" dirty="0" smtClean="0"/>
                        <a:t>Картофель</a:t>
                      </a:r>
                      <a:endParaRPr lang="ru-RU" dirty="0"/>
                    </a:p>
                  </a:txBody>
                  <a:tcPr/>
                </a:tc>
                <a:tc>
                  <a:txBody>
                    <a:bodyPr/>
                    <a:lstStyle/>
                    <a:p>
                      <a:r>
                        <a:rPr lang="ru-RU" dirty="0" smtClean="0"/>
                        <a:t>83</a:t>
                      </a:r>
                      <a:endParaRPr lang="ru-RU" dirty="0"/>
                    </a:p>
                  </a:txBody>
                  <a:tcPr/>
                </a:tc>
                <a:tc>
                  <a:txBody>
                    <a:bodyPr/>
                    <a:lstStyle/>
                    <a:p>
                      <a:r>
                        <a:rPr lang="ru-RU" dirty="0" smtClean="0"/>
                        <a:t>Яйца</a:t>
                      </a:r>
                      <a:r>
                        <a:rPr lang="ru-RU" baseline="0" dirty="0" smtClean="0"/>
                        <a:t> куриные 2шт</a:t>
                      </a:r>
                      <a:endParaRPr lang="ru-RU" dirty="0"/>
                    </a:p>
                  </a:txBody>
                  <a:tcPr/>
                </a:tc>
                <a:tc>
                  <a:txBody>
                    <a:bodyPr/>
                    <a:lstStyle/>
                    <a:p>
                      <a:r>
                        <a:rPr lang="ru-RU" dirty="0" smtClean="0"/>
                        <a:t>157</a:t>
                      </a:r>
                      <a:endParaRPr lang="ru-RU" dirty="0"/>
                    </a:p>
                  </a:txBody>
                  <a:tcPr/>
                </a:tc>
                <a:extLst>
                  <a:ext uri="{0D108BD9-81ED-4DB2-BD59-A6C34878D82A}">
                    <a16:rowId xmlns:a16="http://schemas.microsoft.com/office/drawing/2014/main" val="2300123617"/>
                  </a:ext>
                </a:extLst>
              </a:tr>
              <a:tr h="322209">
                <a:tc>
                  <a:txBody>
                    <a:bodyPr/>
                    <a:lstStyle/>
                    <a:p>
                      <a:r>
                        <a:rPr lang="ru-RU" dirty="0" smtClean="0"/>
                        <a:t>Фрукты</a:t>
                      </a:r>
                      <a:endParaRPr lang="ru-RU" dirty="0"/>
                    </a:p>
                  </a:txBody>
                  <a:tcPr/>
                </a:tc>
                <a:tc>
                  <a:txBody>
                    <a:bodyPr/>
                    <a:lstStyle/>
                    <a:p>
                      <a:r>
                        <a:rPr lang="ru-RU" dirty="0" smtClean="0"/>
                        <a:t>40-50</a:t>
                      </a:r>
                      <a:endParaRPr lang="ru-RU" dirty="0"/>
                    </a:p>
                  </a:txBody>
                  <a:tcPr/>
                </a:tc>
                <a:tc>
                  <a:txBody>
                    <a:bodyPr/>
                    <a:lstStyle/>
                    <a:p>
                      <a:r>
                        <a:rPr lang="ru-RU" dirty="0" smtClean="0"/>
                        <a:t>Сельдь</a:t>
                      </a:r>
                      <a:endParaRPr lang="ru-RU" dirty="0"/>
                    </a:p>
                  </a:txBody>
                  <a:tcPr/>
                </a:tc>
                <a:tc>
                  <a:txBody>
                    <a:bodyPr/>
                    <a:lstStyle/>
                    <a:p>
                      <a:r>
                        <a:rPr lang="ru-RU" dirty="0" smtClean="0"/>
                        <a:t>234</a:t>
                      </a:r>
                      <a:endParaRPr lang="ru-RU" dirty="0"/>
                    </a:p>
                  </a:txBody>
                  <a:tcPr/>
                </a:tc>
                <a:extLst>
                  <a:ext uri="{0D108BD9-81ED-4DB2-BD59-A6C34878D82A}">
                    <a16:rowId xmlns:a16="http://schemas.microsoft.com/office/drawing/2014/main" val="4258971705"/>
                  </a:ext>
                </a:extLst>
              </a:tr>
              <a:tr h="322209">
                <a:tc>
                  <a:txBody>
                    <a:bodyPr/>
                    <a:lstStyle/>
                    <a:p>
                      <a:r>
                        <a:rPr lang="ru-RU" dirty="0" smtClean="0"/>
                        <a:t>Компоты, соки</a:t>
                      </a:r>
                      <a:endParaRPr lang="ru-RU" dirty="0"/>
                    </a:p>
                  </a:txBody>
                  <a:tcPr/>
                </a:tc>
                <a:tc>
                  <a:txBody>
                    <a:bodyPr/>
                    <a:lstStyle/>
                    <a:p>
                      <a:r>
                        <a:rPr lang="ru-RU" dirty="0" smtClean="0"/>
                        <a:t>50-100</a:t>
                      </a:r>
                      <a:endParaRPr lang="ru-RU" dirty="0"/>
                    </a:p>
                  </a:txBody>
                  <a:tcPr/>
                </a:tc>
                <a:tc>
                  <a:txBody>
                    <a:bodyPr/>
                    <a:lstStyle/>
                    <a:p>
                      <a:r>
                        <a:rPr lang="ru-RU" dirty="0" smtClean="0"/>
                        <a:t>Консервы</a:t>
                      </a:r>
                      <a:r>
                        <a:rPr lang="ru-RU" baseline="0" dirty="0" smtClean="0"/>
                        <a:t> рыбные </a:t>
                      </a:r>
                      <a:endParaRPr lang="ru-RU" dirty="0"/>
                    </a:p>
                  </a:txBody>
                  <a:tcPr/>
                </a:tc>
                <a:tc>
                  <a:txBody>
                    <a:bodyPr/>
                    <a:lstStyle/>
                    <a:p>
                      <a:r>
                        <a:rPr lang="ru-RU" dirty="0" smtClean="0"/>
                        <a:t>220-280</a:t>
                      </a:r>
                      <a:endParaRPr lang="ru-RU" dirty="0"/>
                    </a:p>
                  </a:txBody>
                  <a:tcPr/>
                </a:tc>
                <a:extLst>
                  <a:ext uri="{0D108BD9-81ED-4DB2-BD59-A6C34878D82A}">
                    <a16:rowId xmlns:a16="http://schemas.microsoft.com/office/drawing/2014/main" val="124472852"/>
                  </a:ext>
                </a:extLst>
              </a:tr>
            </a:tbl>
          </a:graphicData>
        </a:graphic>
      </p:graphicFrame>
    </p:spTree>
    <p:extLst>
      <p:ext uri="{BB962C8B-B14F-4D97-AF65-F5344CB8AC3E}">
        <p14:creationId xmlns:p14="http://schemas.microsoft.com/office/powerpoint/2010/main" val="130044187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52400"/>
            <a:ext cx="8596668" cy="1727200"/>
          </a:xfrm>
        </p:spPr>
        <p:txBody>
          <a:bodyPr>
            <a:normAutofit/>
          </a:bodyPr>
          <a:lstStyle/>
          <a:p>
            <a:r>
              <a:rPr lang="ru-RU" sz="3200" u="sng" dirty="0" smtClean="0"/>
              <a:t>2 принцип </a:t>
            </a:r>
            <a:r>
              <a:rPr lang="ru-RU" sz="3200" dirty="0" smtClean="0"/>
              <a:t>– Полноценное и достаточное содержание пищевых веществ в ежедневном рационе </a:t>
            </a:r>
            <a:endParaRPr lang="ru-RU" sz="3200" dirty="0"/>
          </a:p>
        </p:txBody>
      </p:sp>
      <p:sp>
        <p:nvSpPr>
          <p:cNvPr id="3" name="Объект 2"/>
          <p:cNvSpPr>
            <a:spLocks noGrp="1"/>
          </p:cNvSpPr>
          <p:nvPr>
            <p:ph idx="1"/>
          </p:nvPr>
        </p:nvSpPr>
        <p:spPr>
          <a:xfrm>
            <a:off x="677334" y="2222500"/>
            <a:ext cx="5088466" cy="3818862"/>
          </a:xfrm>
        </p:spPr>
        <p:txBody>
          <a:bodyPr>
            <a:normAutofit fontScale="92500" lnSpcReduction="10000"/>
          </a:bodyPr>
          <a:lstStyle/>
          <a:p>
            <a:r>
              <a:rPr lang="ru-RU" dirty="0"/>
              <a:t> Белки. Количество белка должно равняться 1 г на 1 кг нормальной массы тела. Половина белка (30–40 г) должна быть животного происхождения, половина (30–40 г) — растительного. </a:t>
            </a:r>
            <a:endParaRPr lang="ru-RU" dirty="0" smtClean="0"/>
          </a:p>
          <a:p>
            <a:r>
              <a:rPr lang="ru-RU" dirty="0" smtClean="0"/>
              <a:t>Жиры</a:t>
            </a:r>
            <a:r>
              <a:rPr lang="ru-RU" dirty="0"/>
              <a:t>. Здоровому человеку они необходимы 1 г на 1 кг нормальной массы тела, пополам животные и растительные. </a:t>
            </a:r>
            <a:r>
              <a:rPr lang="ru-RU" dirty="0" smtClean="0"/>
              <a:t>  </a:t>
            </a:r>
          </a:p>
          <a:p>
            <a:r>
              <a:rPr lang="ru-RU" dirty="0" smtClean="0"/>
              <a:t>Углеводы</a:t>
            </a:r>
            <a:r>
              <a:rPr lang="ru-RU" dirty="0"/>
              <a:t>. Основная часть (до 300 г) обеспечивается за счёт сложных углеводов (хлеб, каши, макароны, овощи и фрукты).  </a:t>
            </a:r>
            <a:r>
              <a:rPr lang="ru-RU" dirty="0" smtClean="0"/>
              <a:t>                     Простые </a:t>
            </a:r>
            <a:r>
              <a:rPr lang="ru-RU" dirty="0"/>
              <a:t>углеводы (сахар в чистом виде, сласти, сладкие напитки) рекомендуется употреблять не более 40 г в день.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00" y="1879600"/>
            <a:ext cx="4165600" cy="3251200"/>
          </a:xfrm>
          <a:prstGeom prst="rect">
            <a:avLst/>
          </a:prstGeom>
        </p:spPr>
      </p:pic>
    </p:spTree>
    <p:extLst>
      <p:ext uri="{BB962C8B-B14F-4D97-AF65-F5344CB8AC3E}">
        <p14:creationId xmlns:p14="http://schemas.microsoft.com/office/powerpoint/2010/main" val="256489165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93700"/>
            <a:ext cx="8596668" cy="1549400"/>
          </a:xfrm>
        </p:spPr>
        <p:txBody>
          <a:bodyPr>
            <a:normAutofit fontScale="90000"/>
          </a:bodyPr>
          <a:lstStyle/>
          <a:p>
            <a:r>
              <a:rPr lang="ru-RU" i="1" u="sng" dirty="0" smtClean="0"/>
              <a:t>2 принцип </a:t>
            </a:r>
            <a:r>
              <a:rPr lang="ru-RU" dirty="0" smtClean="0"/>
              <a:t>– Полноценное и достаточное содержание пищевых веществ в ежедневном рационе </a:t>
            </a:r>
            <a:endParaRPr lang="ru-RU" dirty="0"/>
          </a:p>
        </p:txBody>
      </p:sp>
      <p:sp>
        <p:nvSpPr>
          <p:cNvPr id="3" name="Объект 2"/>
          <p:cNvSpPr>
            <a:spLocks noGrp="1"/>
          </p:cNvSpPr>
          <p:nvPr>
            <p:ph idx="1"/>
          </p:nvPr>
        </p:nvSpPr>
        <p:spPr>
          <a:xfrm>
            <a:off x="677334" y="2160589"/>
            <a:ext cx="4059766" cy="4545011"/>
          </a:xfrm>
        </p:spPr>
        <p:txBody>
          <a:bodyPr/>
          <a:lstStyle/>
          <a:p>
            <a:r>
              <a:rPr lang="ru-RU" i="1" dirty="0"/>
              <a:t>Питьевой режим</a:t>
            </a:r>
            <a:r>
              <a:rPr lang="ru-RU" dirty="0"/>
              <a:t>. Норма потребления жидкости – 1,5-2 л в день. </a:t>
            </a:r>
            <a:endParaRPr lang="ru-RU" dirty="0" smtClean="0"/>
          </a:p>
          <a:p>
            <a:endParaRPr lang="ru-RU" dirty="0" smtClean="0"/>
          </a:p>
          <a:p>
            <a:r>
              <a:rPr lang="ru-RU" dirty="0" smtClean="0"/>
              <a:t> </a:t>
            </a:r>
            <a:r>
              <a:rPr lang="ru-RU" i="1" dirty="0"/>
              <a:t>Поваренная соль</a:t>
            </a:r>
            <a:r>
              <a:rPr lang="ru-RU" dirty="0"/>
              <a:t>. Общее потребление поваренной соли не должно превышать одной чайной ложки (5-6 г) в день.  </a:t>
            </a:r>
            <a:endParaRPr lang="ru-RU" dirty="0" smtClean="0"/>
          </a:p>
          <a:p>
            <a:endParaRPr lang="ru-RU" dirty="0" smtClean="0"/>
          </a:p>
          <a:p>
            <a:r>
              <a:rPr lang="ru-RU" dirty="0" smtClean="0"/>
              <a:t> </a:t>
            </a:r>
            <a:r>
              <a:rPr lang="ru-RU" i="1" dirty="0"/>
              <a:t>Пищевые волокна  </a:t>
            </a:r>
            <a:r>
              <a:rPr lang="ru-RU" dirty="0"/>
              <a:t>для переваривания и усвоения пищи, выведения из организма холестерина и токсинов.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2263261"/>
            <a:ext cx="4800600" cy="2881968"/>
          </a:xfrm>
          <a:prstGeom prst="rect">
            <a:avLst/>
          </a:prstGeom>
        </p:spPr>
      </p:pic>
    </p:spTree>
    <p:extLst>
      <p:ext uri="{BB962C8B-B14F-4D97-AF65-F5344CB8AC3E}">
        <p14:creationId xmlns:p14="http://schemas.microsoft.com/office/powerpoint/2010/main" val="401998015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157</TotalTime>
  <Words>1571</Words>
  <Application>Microsoft Office PowerPoint</Application>
  <PresentationFormat>Широкоэкранный</PresentationFormat>
  <Paragraphs>221</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Times New Roman</vt:lpstr>
      <vt:lpstr>Trebuchet MS</vt:lpstr>
      <vt:lpstr>Wingdings 3</vt:lpstr>
      <vt:lpstr>Аспект</vt:lpstr>
      <vt:lpstr>Урюпинский филиал ГАПОУ «Волгоградский медицинский колледж»</vt:lpstr>
      <vt:lpstr>     «Здоровое питание при язвенной      болезни желудка»</vt:lpstr>
      <vt:lpstr>Принципы здорового питания</vt:lpstr>
      <vt:lpstr> 1 принцип - Энергетическая сбалансированность </vt:lpstr>
      <vt:lpstr>Энергозатраты при различных типах деятельности </vt:lpstr>
      <vt:lpstr>Пример расчета: женщина 56 лет, врач. </vt:lpstr>
      <vt:lpstr>Калорийность  основных продуктов питания </vt:lpstr>
      <vt:lpstr>2 принцип – Полноценное и достаточное содержание пищевых веществ в ежедневном рационе </vt:lpstr>
      <vt:lpstr>2 принцип – Полноценное и достаточное содержание пищевых веществ в ежедневном рационе </vt:lpstr>
      <vt:lpstr>Презентация PowerPoint</vt:lpstr>
      <vt:lpstr>Питание больных язвенной болезнью: диета № 1а</vt:lpstr>
      <vt:lpstr>Калорийность и меню диеты № 1</vt:lpstr>
      <vt:lpstr>Диета №1б</vt:lpstr>
      <vt:lpstr>Примерное меню диеты № 1б</vt:lpstr>
      <vt:lpstr>  Диета №1</vt:lpstr>
      <vt:lpstr>Стол диеты №5 при язвенной болезни</vt:lpstr>
      <vt:lpstr>Примерное меню диеты № 5 при язвенной болезни</vt:lpstr>
      <vt:lpstr>Запретные продукты при язвенной болезни</vt:lpstr>
      <vt:lpstr>Запретные продукты при язвенной болезни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nurmatova_kamila@mail.ru</dc:creator>
  <cp:lastModifiedBy>nurmatova_kamila@mail.ru</cp:lastModifiedBy>
  <cp:revision>19</cp:revision>
  <dcterms:created xsi:type="dcterms:W3CDTF">2019-04-18T13:14:30Z</dcterms:created>
  <dcterms:modified xsi:type="dcterms:W3CDTF">2019-04-28T06:50:15Z</dcterms:modified>
</cp:coreProperties>
</file>