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6"/>
  </p:notesMasterIdLst>
  <p:sldIdLst>
    <p:sldId id="261" r:id="rId3"/>
    <p:sldId id="262" r:id="rId4"/>
    <p:sldId id="281" r:id="rId5"/>
    <p:sldId id="263" r:id="rId6"/>
    <p:sldId id="264" r:id="rId7"/>
    <p:sldId id="265" r:id="rId8"/>
    <p:sldId id="266" r:id="rId9"/>
    <p:sldId id="283" r:id="rId10"/>
    <p:sldId id="290" r:id="rId11"/>
    <p:sldId id="284" r:id="rId12"/>
    <p:sldId id="267" r:id="rId13"/>
    <p:sldId id="28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9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2756</c:v>
                </c:pt>
                <c:pt idx="1">
                  <c:v>3765</c:v>
                </c:pt>
                <c:pt idx="2">
                  <c:v>3878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Взято на учет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2068</c:v>
                </c:pt>
                <c:pt idx="1">
                  <c:v>2243</c:v>
                </c:pt>
                <c:pt idx="2">
                  <c:v>2967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36544"/>
        <c:axId val="112627712"/>
      </c:barChart>
      <c:catAx>
        <c:axId val="10983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12627712"/>
        <c:crosses val="autoZero"/>
        <c:auto val="1"/>
        <c:lblAlgn val="ctr"/>
        <c:lblOffset val="100"/>
        <c:noMultiLvlLbl val="0"/>
      </c:catAx>
      <c:valAx>
        <c:axId val="112627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10983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4048029074411"/>
          <c:y val="0.379625589725941"/>
          <c:w val="0.167920902270633"/>
          <c:h val="0.225509183861057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ru-RU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ru-RU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B7F7A-7CFF-4E5C-A0B9-A152E539DB79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05CF7-7BAC-4DE1-AF3C-43DCB17185D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79512" y="428604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285720" y="717798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78579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85786" y="1000108"/>
            <a:ext cx="7715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Урюпинский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ГАПОУ 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“Волгоградский медицинский 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колледж</a:t>
            </a:r>
            <a:r>
              <a:rPr lang="en-US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282" y="2325306"/>
            <a:ext cx="8501122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  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 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9803" y="4508639"/>
            <a:ext cx="4572000" cy="20300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ts val="2160"/>
              </a:lnSpc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216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Швец Ольга Вячеславовна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2160"/>
              </a:lnSpc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216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Сестринское дело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2160"/>
              </a:lnSpc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216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Ивонина Татьяна Викторовна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5816" y="6165304"/>
            <a:ext cx="2592288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Урюпинск 2019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84804" y="429671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n w="12700" cmpd="sng">
                  <a:noFill/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5934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285720" y="717798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78579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2182504"/>
            <a:ext cx="6796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237253" y="210055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611560" y="498971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132" y="55304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79512" y="428604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n w="12700" cmpd="sng">
                  <a:noFill/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285720" y="717798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78579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643042" y="572205"/>
            <a:ext cx="6429420" cy="1198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69895" algn="ctr"/>
                <a:tab pos="5940425" algn="r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Заболеваемость сколиза    г. Урюпинска и Урюпинского  района за период с 2015 по 2017 год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755576" y="2214562"/>
          <a:ext cx="7702168" cy="4166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080" y="2564904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2800" dirty="0" smtClean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ru-RU" sz="2800" dirty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800" dirty="0">
                <a:ln w="22225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n w="22225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6146" name="Picture 2" descr="http://www.gimnazy16.ru/wp-content/uploads/2014/05/%D1%87%D0%B0%D1%88%D0%B0-%D1%81%D0%BE-%D0%B7%D0%BC%D0%B5%D1%91%D0%B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60" y="3356992"/>
            <a:ext cx="3152444" cy="315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Горизонтальный свиток 6"/>
          <p:cNvSpPr/>
          <p:nvPr/>
        </p:nvSpPr>
        <p:spPr>
          <a:xfrm>
            <a:off x="179512" y="428604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n w="12700" cmpd="sng">
                  <a:noFill/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8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285720" y="717798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78579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68960" y="97864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окончен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41562" y="145953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</a:rPr>
              <a:t>Принципы здорового питания </a:t>
            </a:r>
            <a:endParaRPr lang="ru-RU" sz="2400">
              <a:solidFill>
                <a:schemeClr val="tx1"/>
              </a:solidFill>
            </a:endParaRPr>
          </a:p>
        </p:txBody>
      </p:sp>
      <p:pic>
        <p:nvPicPr>
          <p:cNvPr id="9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316742" y="382972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097" y="48894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Текстовое поле 99"/>
          <p:cNvSpPr txBox="1"/>
          <p:nvPr/>
        </p:nvSpPr>
        <p:spPr>
          <a:xfrm>
            <a:off x="141605" y="1930083"/>
            <a:ext cx="5080000" cy="3415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 принцип - энергетическая сбалансированность2 принцип - полноценное и достаточное содержание пищевых веществ 3 принцип - дробное и регулярное питание 4 принцип - правильная обработка и приготовление продуктов </a:t>
            </a:r>
            <a:endParaRPr lang="ru-RU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79512" y="428604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принцип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428596" y="717798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78579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28625" y="2071370"/>
            <a:ext cx="7807960" cy="246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cs typeface="+mn-lt"/>
              </a:rPr>
              <a:t>Калорийность рациона должна соответствовать энергетическим затратам организма </a:t>
            </a:r>
            <a:endParaRPr lang="ru-RU" sz="2200" dirty="0">
              <a:cs typeface="+mn-lt"/>
            </a:endParaRPr>
          </a:p>
          <a:p>
            <a:r>
              <a:rPr lang="ru-RU" sz="2200" dirty="0">
                <a:cs typeface="+mn-lt"/>
              </a:rPr>
              <a:t>Если калорийность дневного рациона превышает энерго затраты организма, то это способствует образованию избыточного количества промежуточных продуктов обмена,которые превращаются в жиры и откладываются в организме  </a:t>
            </a:r>
            <a:endParaRPr lang="ru-RU" sz="2200" dirty="0"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91734" y="228600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295708" y="465619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269" y="499188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pic>
        <p:nvPicPr>
          <p:cNvPr id="2" name="Изображение 1" descr="C:\Users\hfhygh\Desktop\картинки\efa102222769.pngefa10222276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5910" y="1728470"/>
            <a:ext cx="8533130" cy="4874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V="1">
            <a:off x="179512" y="2934657"/>
            <a:ext cx="624644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179512" y="0"/>
            <a:ext cx="8784976" cy="1928802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 исследования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233" y="557292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539552" y="451321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357158" y="1928802"/>
            <a:ext cx="42148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Большинство пациентов практически не задумывается о том, что от их собственного отношения к своему состоянию и обучению в Школах здоровья зависит качество их жизни.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017147"/>
            <a:ext cx="6120680" cy="128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br>
              <a:rPr lang="ru-RU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n w="0"/>
                <a:effectLst>
                  <a:reflection blurRad="6350" stA="53000" endA="300" endPos="35500" dir="5400000" sy="-90000" algn="bl" rotWithShape="0"/>
                </a:effectLst>
              </a:rPr>
            </a:b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79512" y="428604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n w="0"/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effectLst/>
            </a:endParaRPr>
          </a:p>
        </p:txBody>
      </p:sp>
      <p:pic>
        <p:nvPicPr>
          <p:cNvPr id="8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290059" y="717798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78579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732" y="2204864"/>
            <a:ext cx="77096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79512" y="428604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n w="12700" cmpd="sng">
                  <a:noFill/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 исследования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285720" y="717798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78579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79512" y="428604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n w="12700" cmpd="sng">
                  <a:noFill/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285720" y="717798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785794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79512" y="188640"/>
            <a:ext cx="8784976" cy="150019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n w="12700" cmpd="sng">
                  <a:noFill/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3" name="Picture 3" descr="C:\Users\татьяна\Desktop\Caduce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1630"/>
            <a:ext cx="913441" cy="81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hfhygh\Desktop\картинки\dieta-stol-4-dlya-detej.jpgdieta-stol-4-dlya-detej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600735" y="490940"/>
            <a:ext cx="1534176" cy="1026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526966"/>
            <a:ext cx="4991326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114" y="1701276"/>
            <a:ext cx="846369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1120</Words>
  <Application>WPS Presentation</Application>
  <PresentationFormat>Экран (4:3)</PresentationFormat>
  <Paragraphs>69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Arial</vt:lpstr>
      <vt:lpstr>SimSun</vt:lpstr>
      <vt:lpstr>Wingdings</vt:lpstr>
      <vt:lpstr>Georgia</vt:lpstr>
      <vt:lpstr>Times New Roman</vt:lpstr>
      <vt:lpstr>Calibri</vt:lpstr>
      <vt:lpstr>Times New Roman</vt:lpstr>
      <vt:lpstr>Calibri</vt:lpstr>
      <vt:lpstr>Trebuchet MS</vt:lpstr>
      <vt:lpstr>Microsoft YaHei</vt:lpstr>
      <vt:lpstr/>
      <vt:lpstr>Arial Unicode MS</vt:lpstr>
      <vt:lpstr>Segoe Print</vt:lpstr>
      <vt:lpstr>Воздушный поток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hfhygh</cp:lastModifiedBy>
  <cp:revision>112</cp:revision>
  <dcterms:created xsi:type="dcterms:W3CDTF">2016-06-09T15:04:00Z</dcterms:created>
  <dcterms:modified xsi:type="dcterms:W3CDTF">2019-04-22T07:47:40Z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