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2"/>
  </p:sldMasterIdLst>
  <p:notesMasterIdLst>
    <p:notesMasterId r:id="rId31"/>
  </p:notesMasterIdLst>
  <p:sldIdLst>
    <p:sldId id="256" r:id="rId3"/>
    <p:sldId id="258" r:id="rId4"/>
    <p:sldId id="266" r:id="rId5"/>
    <p:sldId id="259" r:id="rId6"/>
    <p:sldId id="332" r:id="rId7"/>
    <p:sldId id="260" r:id="rId8"/>
    <p:sldId id="293" r:id="rId9"/>
    <p:sldId id="284" r:id="rId10"/>
    <p:sldId id="306" r:id="rId11"/>
    <p:sldId id="316" r:id="rId12"/>
    <p:sldId id="285" r:id="rId13"/>
    <p:sldId id="279" r:id="rId14"/>
    <p:sldId id="308" r:id="rId15"/>
    <p:sldId id="317" r:id="rId16"/>
    <p:sldId id="312" r:id="rId17"/>
    <p:sldId id="313" r:id="rId18"/>
    <p:sldId id="314" r:id="rId19"/>
    <p:sldId id="344" r:id="rId20"/>
    <p:sldId id="334" r:id="rId21"/>
    <p:sldId id="335" r:id="rId22"/>
    <p:sldId id="336" r:id="rId23"/>
    <p:sldId id="337" r:id="rId24"/>
    <p:sldId id="338" r:id="rId25"/>
    <p:sldId id="339" r:id="rId26"/>
    <p:sldId id="340" r:id="rId27"/>
    <p:sldId id="341" r:id="rId28"/>
    <p:sldId id="342" r:id="rId29"/>
    <p:sldId id="333" r:id="rId3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4160AC8-40B4-45E6-A3AD-952D372B148D}">
          <p14:sldIdLst>
            <p14:sldId id="256"/>
            <p14:sldId id="258"/>
            <p14:sldId id="266"/>
            <p14:sldId id="259"/>
            <p14:sldId id="332"/>
            <p14:sldId id="260"/>
            <p14:sldId id="293"/>
            <p14:sldId id="284"/>
            <p14:sldId id="306"/>
            <p14:sldId id="316"/>
            <p14:sldId id="285"/>
            <p14:sldId id="279"/>
            <p14:sldId id="308"/>
            <p14:sldId id="317"/>
            <p14:sldId id="312"/>
            <p14:sldId id="313"/>
            <p14:sldId id="314"/>
            <p14:sldId id="344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3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CC"/>
    <a:srgbClr val="00FF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3" autoAdjust="0"/>
    <p:restoredTop sz="94660" autoAdjust="0"/>
  </p:normalViewPr>
  <p:slideViewPr>
    <p:cSldViewPr>
      <p:cViewPr>
        <p:scale>
          <a:sx n="87" d="100"/>
          <a:sy n="87" d="100"/>
        </p:scale>
        <p:origin x="-864" y="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88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81E53B-1D57-4E44-B5DE-B8E596E03AC7}" type="datetimeFigureOut">
              <a:rPr lang="ru-RU" smtClean="0"/>
              <a:t>18.04.2019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2874C6-010D-48F1-92B0-3081145EFF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149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CC2A-0209-407F-B3D9-0840C384EB7C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C029-DB55-4711-BF78-58FBB075B1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CC2A-0209-407F-B3D9-0840C384EB7C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C029-DB55-4711-BF78-58FBB075B1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CC2A-0209-407F-B3D9-0840C384EB7C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C029-DB55-4711-BF78-58FBB075B1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CC2A-0209-407F-B3D9-0840C384EB7C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C029-DB55-4711-BF78-58FBB075B1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CC2A-0209-407F-B3D9-0840C384EB7C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C029-DB55-4711-BF78-58FBB075B1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CC2A-0209-407F-B3D9-0840C384EB7C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C029-DB55-4711-BF78-58FBB075B1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CC2A-0209-407F-B3D9-0840C384EB7C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C029-DB55-4711-BF78-58FBB075B1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CC2A-0209-407F-B3D9-0840C384EB7C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C029-DB55-4711-BF78-58FBB075B1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CC2A-0209-407F-B3D9-0840C384EB7C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C029-DB55-4711-BF78-58FBB075B1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CC2A-0209-407F-B3D9-0840C384EB7C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C029-DB55-4711-BF78-58FBB075B1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CC2A-0209-407F-B3D9-0840C384EB7C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C029-DB55-4711-BF78-58FBB075B157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41986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82386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86983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82933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326476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6114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92816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FCC2A-0209-407F-B3D9-0840C384EB7C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8C029-DB55-4711-BF78-58FBB075B15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98928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66555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8928992" cy="3168352"/>
          </a:xfrm>
        </p:spPr>
        <p:txBody>
          <a:bodyPr>
            <a:noAutofit/>
            <a:scene3d>
              <a:camera prst="perspectiveBelow"/>
              <a:lightRig rig="threePt" dir="t"/>
            </a:scene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   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Урюпинский филиал ГАПОУ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”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Волгоградский медицинский</a:t>
            </a:r>
            <a:r>
              <a:rPr kumimoji="0" lang="ru-RU" sz="18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колледж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”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/>
            </a:r>
            <a:b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</a:b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/>
            </a:r>
            <a:b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</a:br>
            <a:r>
              <a:rPr lang="ru-RU" sz="1800" kern="0" dirty="0"/>
              <a:t/>
            </a:r>
            <a:br>
              <a:rPr lang="ru-RU" sz="1800" kern="0" dirty="0"/>
            </a:br>
            <a:r>
              <a:rPr lang="ru-RU" sz="2000" kern="0" dirty="0"/>
              <a:t/>
            </a:r>
            <a:br>
              <a:rPr lang="ru-RU" sz="2000" kern="0" dirty="0"/>
            </a:br>
            <a:r>
              <a:rPr lang="ru-RU" sz="2000" kern="0" dirty="0" smtClean="0"/>
              <a:t>Мультимедийное сопровождение беседы с пациентами на тему</a:t>
            </a:r>
            <a:r>
              <a:rPr lang="en-US" sz="2000" kern="0" dirty="0" smtClean="0"/>
              <a:t>:</a:t>
            </a:r>
            <a:r>
              <a:rPr lang="ru-RU" sz="2000" kern="0" dirty="0" smtClean="0"/>
              <a:t/>
            </a:r>
            <a:br>
              <a:rPr lang="ru-RU" sz="2000" kern="0" dirty="0" smtClean="0"/>
            </a:br>
            <a:r>
              <a:rPr kumimoji="0" lang="ru-RU" sz="5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/>
            </a:r>
            <a:br>
              <a:rPr kumimoji="0" lang="ru-RU" sz="5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</a:b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«Влияние</a:t>
            </a:r>
            <a:r>
              <a:rPr kumimoji="0" lang="ru-RU" sz="32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компьютеров на зрение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»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11560" y="3933056"/>
            <a:ext cx="8128992" cy="2592288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sz="1700" dirty="0" smtClean="0">
                <a:solidFill>
                  <a:schemeClr val="tx1"/>
                </a:solidFill>
              </a:rPr>
              <a:t>Выполнил студент </a:t>
            </a:r>
          </a:p>
          <a:p>
            <a:pPr algn="r"/>
            <a:r>
              <a:rPr lang="ru-RU" sz="1700" dirty="0" smtClean="0">
                <a:solidFill>
                  <a:schemeClr val="tx1"/>
                </a:solidFill>
              </a:rPr>
              <a:t>Группы М-942</a:t>
            </a:r>
          </a:p>
          <a:p>
            <a:pPr algn="r"/>
            <a:r>
              <a:rPr lang="ru-RU" sz="1700" dirty="0" err="1" smtClean="0">
                <a:solidFill>
                  <a:schemeClr val="tx1"/>
                </a:solidFill>
              </a:rPr>
              <a:t>Сангов</a:t>
            </a:r>
            <a:r>
              <a:rPr lang="ru-RU" sz="1700" dirty="0" smtClean="0">
                <a:solidFill>
                  <a:schemeClr val="tx1"/>
                </a:solidFill>
              </a:rPr>
              <a:t> Р.С</a:t>
            </a:r>
          </a:p>
          <a:p>
            <a:pPr lvl="1" algn="r"/>
            <a:r>
              <a:rPr lang="ru-RU" sz="1900" dirty="0" smtClean="0">
                <a:solidFill>
                  <a:schemeClr val="tx1"/>
                </a:solidFill>
              </a:rPr>
              <a:t>                                                                                                           							                           Преподаватель</a:t>
            </a:r>
            <a:r>
              <a:rPr lang="en-US" sz="1900" dirty="0" smtClean="0">
                <a:solidFill>
                  <a:schemeClr val="tx1"/>
                </a:solidFill>
              </a:rPr>
              <a:t>:</a:t>
            </a:r>
            <a:r>
              <a:rPr lang="ru-RU" sz="1900" dirty="0" smtClean="0">
                <a:solidFill>
                  <a:schemeClr val="tx1"/>
                </a:solidFill>
              </a:rPr>
              <a:t> 						                Ивонина Т.В.</a:t>
            </a:r>
            <a:endParaRPr lang="ru-RU" sz="1900" dirty="0">
              <a:solidFill>
                <a:schemeClr val="tx1"/>
              </a:solidFill>
            </a:endParaRPr>
          </a:p>
          <a:p>
            <a:endParaRPr lang="ru-RU" sz="2400" dirty="0" smtClean="0">
              <a:solidFill>
                <a:schemeClr val="tx1"/>
              </a:solidFill>
            </a:endParaRPr>
          </a:p>
          <a:p>
            <a:r>
              <a:rPr lang="ru-RU" sz="2400" dirty="0" smtClean="0">
                <a:solidFill>
                  <a:schemeClr val="tx1"/>
                </a:solidFill>
              </a:rPr>
              <a:t>                              Урюпинск 2019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714" y="332656"/>
            <a:ext cx="8784976" cy="924475"/>
          </a:xfrm>
        </p:spPr>
        <p:txBody>
          <a:bodyPr/>
          <a:lstStyle/>
          <a:p>
            <a:pPr algn="ctr"/>
            <a:r>
              <a:rPr lang="ru-RU" sz="3000" dirty="0" smtClean="0"/>
              <a:t> </a:t>
            </a:r>
            <a:r>
              <a:rPr lang="ru-RU" sz="3000" dirty="0" smtClean="0">
                <a:solidFill>
                  <a:srgbClr val="FFFF00"/>
                </a:solidFill>
              </a:rPr>
              <a:t>КОМПЬЮТЕРНЫЙ ЗРИТЕЛЬНЫЙ СИНДРОМ (КЗС) И ЕГО ПРИЗНАКИ</a:t>
            </a:r>
            <a:endParaRPr lang="ru-RU" sz="3000" dirty="0">
              <a:solidFill>
                <a:srgbClr val="FFFF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23619" y="1613742"/>
            <a:ext cx="4572000" cy="25292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/>
              <a:t>усталость и боли в глазах;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/>
              <a:t>периодическое ухудшение зрения при взгляде вблизи или вдаль;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/>
              <a:t>головные боли;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/>
              <a:t>сухость глаз;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3048000" cy="215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495" y="4152703"/>
            <a:ext cx="5070249" cy="2439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21088"/>
            <a:ext cx="3048000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798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36712"/>
            <a:ext cx="8229600" cy="864096"/>
          </a:xfrm>
        </p:spPr>
        <p:txBody>
          <a:bodyPr>
            <a:normAutofit/>
          </a:bodyPr>
          <a:lstStyle/>
          <a:p>
            <a:r>
              <a:rPr lang="ru-RU" dirty="0" smtClean="0"/>
              <a:t>  </a:t>
            </a:r>
            <a:endParaRPr lang="ru-RU" dirty="0"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5754882" y="1477374"/>
            <a:ext cx="1210274" cy="7994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2303748" y="1477374"/>
            <a:ext cx="1224136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07706" y="1892589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повышенная чувствительность к свету;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боли в шее, спине и пояснице;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симптомы сердечно-сосудистых,  нервных, желудочно-кишечных, скелетно-мышечных заболеваний.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60648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dirty="0">
                <a:solidFill>
                  <a:srgbClr val="FFFF00"/>
                </a:solidFill>
                <a:ea typeface="+mj-ea"/>
              </a:rPr>
              <a:t>КОМПЬЮТЕРНЫЙ ЗРИТЕЛЬНЫЙ СИНДРОМ И ЕГО ПРИЗНАКИ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56043" y="187548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ощущение инородного тела в глазу;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покраснение, резь в глазах;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дискомфорт при ношении контактных линз;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955" y="3221037"/>
            <a:ext cx="3432175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86" y="4077072"/>
            <a:ext cx="3485839" cy="2271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220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40960" cy="924475"/>
          </a:xfrm>
        </p:spPr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ПРИЧИНЫ, ПО КОТОРЫМ УСИЛИВАЕТСЯ КЗС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415" y="1345462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Ежедневный просмотр телепередач;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Неправильно подобранные очки;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Неправильно организованное освещение в помещении. Длительная работа на компьютере, независимо от типа монитора;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Работа, требующая постоянного зрительного внимания;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Длительное чтение;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24744"/>
            <a:ext cx="3467844" cy="2661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221088"/>
            <a:ext cx="3029970" cy="201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72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ПРАКТИЧЕСКИЕ РЕКОМЕНДАЦИИ ПО ПРОФИЛАКТИКЕ КЗС</a:t>
            </a:r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4" y="1484784"/>
            <a:ext cx="604867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Проверять глаза каждые 1 - 2 года у специалиста (врача-офтальмолога);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Выбрать хороший монитор (жидкокристаллический);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Работать за компьютером не более 2 часов в день, обязательно с перерывом через 15-30 минут и гимнастикой для глаз;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Освещение в комнате должно быть смешанным: естественным и искусственным;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 работать с компьютером в тёмном помещении;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Чтобы глаза не пересыхали нужно чаще моргать;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511" y="3717032"/>
            <a:ext cx="2892152" cy="216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339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618040" cy="1143000"/>
          </a:xfrm>
        </p:spPr>
        <p:txBody>
          <a:bodyPr/>
          <a:lstStyle/>
          <a:p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</a:rPr>
              <a:t>    </a:t>
            </a:r>
            <a:endParaRPr lang="ru-RU" sz="4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21199" y="1091747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Тренировочные упражнения (в основном компьютерные программы);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Медикаментозное лечение (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слезозаменяющие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увлажняющие капли);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Физиотерапия (рефлексотерапия, массаж, электростимуляция).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755576" y="116632"/>
            <a:ext cx="8064896" cy="10431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 smtClean="0">
                <a:solidFill>
                  <a:srgbClr val="FFFF00"/>
                </a:solidFill>
              </a:rPr>
              <a:t>ОСНОВНЫЕ МЕТОДЫ ЛЕЧЕНИЯ КЗС</a:t>
            </a:r>
            <a:endParaRPr lang="ru-RU" sz="3200" dirty="0">
              <a:solidFill>
                <a:srgbClr val="FFFF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659612"/>
            <a:ext cx="4521399" cy="216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430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116632"/>
            <a:ext cx="7992888" cy="1212507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ПРАВИЛЬНАЯ ОРГАНИЗАЦИЯ КОМПЬЮТЕРНОГО РАБОЧЕГО МЕСТА ИВНЕШНИХ УСЛОВИЙ РАБОТЫ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162" y="1932905"/>
            <a:ext cx="4538464" cy="3412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95313"/>
            <a:ext cx="4123075" cy="308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562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6002" y="-35768"/>
            <a:ext cx="813690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</a:rPr>
              <a:t>   </a:t>
            </a:r>
            <a:r>
              <a:rPr lang="ru-RU" sz="2400" b="1" dirty="0" smtClean="0">
                <a:solidFill>
                  <a:srgbClr val="FFFF00"/>
                </a:solidFill>
              </a:rPr>
              <a:t>ДЛИТЕЛЬНОСТЬ РАБОТЫ ЗА КОМПЬЮТЕРОМ ПРИ НОРМАЛЬНОМ ЗРЕНИИ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6002" y="207219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         15 мин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- 7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-          20 мин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- 9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-          25 мин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222" y="1794318"/>
            <a:ext cx="3779912" cy="314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48" y="3333887"/>
            <a:ext cx="3268795" cy="3181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562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67946" y="1052736"/>
            <a:ext cx="5976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 </a:t>
            </a:r>
            <a:r>
              <a:rPr lang="ru-RU" i="1" dirty="0" smtClean="0"/>
              <a:t>               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" y="1391704"/>
            <a:ext cx="61024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Глаза закрыты. Круговыми движениями обеих рук массировать глазные яблоки - 10 сек.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Взгляд прямо перед собой, затем вправо,  влево, вверх, вниз - 10 сек.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Усиленно зажмуривать и открывать глаза –10 сек.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Поворачивать глаза в стороны 2-3 раза, затем закрывать на 10 сек. </a:t>
            </a:r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67544" y="100487"/>
            <a:ext cx="8280920" cy="1143000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rgbClr val="FFFF00"/>
                </a:solidFill>
              </a:rPr>
              <a:t>УПРАЖНЕНИЯ ДЛЯСНЯТИЯ ЗРИТЕЛЬНОГО НАПРЯЖЕНИЯ</a:t>
            </a:r>
            <a:endParaRPr lang="es-ES" sz="2800" dirty="0">
              <a:solidFill>
                <a:srgbClr val="FFFF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909" y="1043541"/>
            <a:ext cx="3045091" cy="257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562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9036496" cy="924475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FFFF00"/>
                </a:solidFill>
              </a:rPr>
              <a:t>1. </a:t>
            </a:r>
            <a:r>
              <a:rPr lang="ru-RU" sz="2400" dirty="0" smtClean="0">
                <a:solidFill>
                  <a:srgbClr val="FFFF00"/>
                </a:solidFill>
              </a:rPr>
              <a:t>УРАЖНЕНИЕ ДЛЯ ТРЕНИРОВКИ ГЛАЗНЫХ МЫШЦ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5" name="крест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624" y="1412776"/>
            <a:ext cx="7128792" cy="4896544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504459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40960" cy="924475"/>
          </a:xfrm>
        </p:spPr>
        <p:txBody>
          <a:bodyPr/>
          <a:lstStyle/>
          <a:p>
            <a:r>
              <a:rPr lang="ru-RU" sz="2400" dirty="0" smtClean="0">
                <a:solidFill>
                  <a:srgbClr val="FFFF00"/>
                </a:solidFill>
              </a:rPr>
              <a:t>2.УПРАДНЕНИЕ ДЛЯ ТРЕНИРОВКИ ГЛАЗНЫХ МЫШЦ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4" name="зажмуривание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1340768"/>
            <a:ext cx="7128792" cy="4896544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6039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94096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</a:rPr>
              <a:t>            </a:t>
            </a:r>
            <a:r>
              <a:rPr lang="ru-RU" sz="4000" dirty="0" smtClean="0">
                <a:solidFill>
                  <a:srgbClr val="FFFF00"/>
                </a:solidFill>
              </a:rPr>
              <a:t>АКТУАЛЬНОСТЬ</a:t>
            </a:r>
            <a:endParaRPr lang="es-ES" sz="4000" dirty="0">
              <a:solidFill>
                <a:srgbClr val="FFFF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908721"/>
            <a:ext cx="8229600" cy="3528391"/>
          </a:xfrm>
        </p:spPr>
        <p:txBody>
          <a:bodyPr/>
          <a:lstStyle/>
          <a:p>
            <a:pPr marL="0" indent="0">
              <a:lnSpc>
                <a:spcPct val="80000"/>
              </a:lnSpc>
              <a:spcBef>
                <a:spcPts val="700"/>
              </a:spcBef>
              <a:buClr>
                <a:srgbClr val="3333CC"/>
              </a:buClr>
              <a:buSzPct val="6000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dirty="0">
                <a:solidFill>
                  <a:schemeClr val="tx1"/>
                </a:solidFill>
                <a:latin typeface="Times New Roman" pitchFamily="16" charset="0"/>
              </a:rPr>
              <a:t>На сегодняшний день проблема, связанная со снижением остроты зрения занимает одно из первых мест в ряду наиболее распространенных болезней, как среди детей, так и среди взрослых в нашей стране. Быстрый ритм жизни современного общества, большая информационная нагрузка ведут к тому, что люди забывают о необходимости заботиться, о здоровье своем и своих детей. Однако не стоит забывать, что </a:t>
            </a:r>
            <a:r>
              <a:rPr lang="en-US" dirty="0" smtClean="0">
                <a:solidFill>
                  <a:schemeClr val="tx1"/>
                </a:solidFill>
                <a:latin typeface="Stencil" pitchFamily="82" charset="0"/>
              </a:rPr>
              <a:t>9</a:t>
            </a:r>
            <a:r>
              <a:rPr lang="ru-RU" dirty="0" smtClean="0">
                <a:solidFill>
                  <a:schemeClr val="tx1"/>
                </a:solidFill>
                <a:latin typeface="Times New Roman" pitchFamily="16" charset="0"/>
              </a:rPr>
              <a:t>0</a:t>
            </a:r>
            <a:r>
              <a:rPr lang="ru-RU" dirty="0">
                <a:solidFill>
                  <a:schemeClr val="tx1"/>
                </a:solidFill>
                <a:latin typeface="Times New Roman" pitchFamily="16" charset="0"/>
              </a:rPr>
              <a:t>% информации об окружающем нас мире мы получаем через органы зрения - глаза.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2906">
            <a:off x="6155497" y="4233862"/>
            <a:ext cx="1987550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0659">
            <a:off x="1366050" y="4083460"/>
            <a:ext cx="3096344" cy="2050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575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6970"/>
            <a:ext cx="8712968" cy="924475"/>
          </a:xfrm>
        </p:spPr>
        <p:txBody>
          <a:bodyPr/>
          <a:lstStyle/>
          <a:p>
            <a:r>
              <a:rPr lang="ru-RU" sz="2400" dirty="0" smtClean="0">
                <a:solidFill>
                  <a:srgbClr val="FFFF00"/>
                </a:solidFill>
              </a:rPr>
              <a:t>3.УПРАЖНЕНИЕ ДЛЯ ТРЕНИРОВКИ ГЛАЗНЫХ МЫШЦ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4" name="восмерка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1196752"/>
            <a:ext cx="7200800" cy="4824536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7345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568952" cy="924475"/>
          </a:xfrm>
        </p:spPr>
        <p:txBody>
          <a:bodyPr/>
          <a:lstStyle/>
          <a:p>
            <a:r>
              <a:rPr lang="ru-RU" sz="2400" dirty="0">
                <a:solidFill>
                  <a:srgbClr val="FFFF00"/>
                </a:solidFill>
              </a:rPr>
              <a:t>4</a:t>
            </a:r>
            <a:r>
              <a:rPr lang="ru-RU" sz="2400" dirty="0" smtClean="0">
                <a:solidFill>
                  <a:srgbClr val="FFFF00"/>
                </a:solidFill>
              </a:rPr>
              <a:t>.УПРАЖНЕНИЕ </a:t>
            </a:r>
            <a:r>
              <a:rPr lang="ru-RU" sz="2400" dirty="0">
                <a:solidFill>
                  <a:srgbClr val="FFFF00"/>
                </a:solidFill>
              </a:rPr>
              <a:t>ДЛЯ ТРЕНИРОВКИ ГЛАЗНЫХ МЫШЦ</a:t>
            </a:r>
            <a:endParaRPr lang="ru-RU" dirty="0"/>
          </a:p>
        </p:txBody>
      </p:sp>
      <p:pic>
        <p:nvPicPr>
          <p:cNvPr id="4" name="квадрат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3648" y="1340768"/>
            <a:ext cx="5994426" cy="4529122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0638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417" y="116632"/>
            <a:ext cx="8820472" cy="924475"/>
          </a:xfrm>
        </p:spPr>
        <p:txBody>
          <a:bodyPr/>
          <a:lstStyle/>
          <a:p>
            <a:r>
              <a:rPr lang="ru-RU" sz="2400" dirty="0">
                <a:solidFill>
                  <a:srgbClr val="FFFF00"/>
                </a:solidFill>
              </a:rPr>
              <a:t>5</a:t>
            </a:r>
            <a:r>
              <a:rPr lang="ru-RU" sz="2400" dirty="0" smtClean="0">
                <a:solidFill>
                  <a:srgbClr val="FFFF00"/>
                </a:solidFill>
              </a:rPr>
              <a:t>.УПРАЖНЕНИЕ </a:t>
            </a:r>
            <a:r>
              <a:rPr lang="ru-RU" sz="2400" dirty="0">
                <a:solidFill>
                  <a:srgbClr val="FFFF00"/>
                </a:solidFill>
              </a:rPr>
              <a:t>ДЛЯ ТРЕНИРОВКИ ГЛАЗНЫХ МЫШЦ</a:t>
            </a:r>
            <a:endParaRPr lang="ru-RU" dirty="0"/>
          </a:p>
        </p:txBody>
      </p:sp>
      <p:pic>
        <p:nvPicPr>
          <p:cNvPr id="4" name="круг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3648" y="1340768"/>
            <a:ext cx="6210450" cy="4692340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5393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008" y="260648"/>
            <a:ext cx="8928992" cy="924475"/>
          </a:xfrm>
        </p:spPr>
        <p:txBody>
          <a:bodyPr/>
          <a:lstStyle/>
          <a:p>
            <a:r>
              <a:rPr lang="ru-RU" sz="2400" dirty="0" smtClean="0">
                <a:solidFill>
                  <a:srgbClr val="FFFF00"/>
                </a:solidFill>
              </a:rPr>
              <a:t>6.УПРАЖНЕНИЕ </a:t>
            </a:r>
            <a:r>
              <a:rPr lang="ru-RU" sz="2400" dirty="0">
                <a:solidFill>
                  <a:srgbClr val="FFFF00"/>
                </a:solidFill>
              </a:rPr>
              <a:t>ДЛЯ ТРЕНИРОВКИ ГЛАЗНЫХ МЫШЦ</a:t>
            </a:r>
            <a:endParaRPr lang="ru-RU" dirty="0"/>
          </a:p>
        </p:txBody>
      </p:sp>
      <p:pic>
        <p:nvPicPr>
          <p:cNvPr id="4" name="квадрат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664" y="1268760"/>
            <a:ext cx="6048672" cy="4570108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7353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908720"/>
            <a:ext cx="7125112" cy="4051437"/>
          </a:xfrm>
        </p:spPr>
        <p:txBody>
          <a:bodyPr/>
          <a:lstStyle/>
          <a:p>
            <a:pPr marL="0" lvl="0" indent="0" algn="ctr" defTabSz="914400">
              <a:spcAft>
                <a:spcPts val="0"/>
              </a:spcAft>
              <a:buClrTx/>
              <a:buNone/>
            </a:pP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Соляризация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-это такое упражнение, при котором поток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световых лучей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направляется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в сторону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глаз.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188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125113" cy="92447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СОЛЯРИЗАЦИЯ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Солерезация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632" y="1268760"/>
            <a:ext cx="6210450" cy="4692340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2996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125113" cy="92447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СОЛЯРИЗАЦИЯ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солерезация 2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672" y="1124744"/>
            <a:ext cx="6091509" cy="4602474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4089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125113" cy="92447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ВЫВОД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1268760"/>
            <a:ext cx="7125112" cy="405143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Таким образом, мы можем сказать, что влияние компьютерных технологии на зрение человека, в том числе ребенка, сказывается в большей степени с вредной стороны, поэтому медицинские работники вместе с родителями должны контролировать правильность и частоту время провождения за компьютером.</a:t>
            </a:r>
          </a:p>
          <a:p>
            <a:pPr marL="0" indent="0">
              <a:buNone/>
            </a:pPr>
            <a:r>
              <a:rPr lang="ru-RU" dirty="0" smtClean="0"/>
              <a:t>Роль </a:t>
            </a:r>
            <a:r>
              <a:rPr lang="ru-RU" dirty="0"/>
              <a:t>компьютера в жизни ребенка сегодня диктуется обществом и социальным менталитетом. Просто невозможно противостоять напору прогресса, который исключает жизнь и работу без компьютера.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66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91950"/>
            <a:ext cx="656275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59632" y="692696"/>
            <a:ext cx="7756263" cy="105425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sz="3600" dirty="0" smtClean="0">
                <a:solidFill>
                  <a:srgbClr val="FFFF00"/>
                </a:solidFill>
              </a:rPr>
              <a:t>СПСИБО  ЗА  ВНИМАНИЕ</a:t>
            </a:r>
            <a:endParaRPr lang="ru-RU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02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94096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</a:rPr>
              <a:t>            </a:t>
            </a:r>
            <a:r>
              <a:rPr lang="ru-RU" sz="4000" dirty="0" smtClean="0">
                <a:solidFill>
                  <a:srgbClr val="FFFF00"/>
                </a:solidFill>
              </a:rPr>
              <a:t>ЦЕЛЬ БЕСЕДЫ</a:t>
            </a:r>
            <a:endParaRPr lang="es-ES" sz="4000" dirty="0">
              <a:solidFill>
                <a:srgbClr val="FFFF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986199" y="1196752"/>
            <a:ext cx="5184576" cy="3877815"/>
          </a:xfrm>
        </p:spPr>
        <p:txBody>
          <a:bodyPr>
            <a:normAutofit fontScale="92500"/>
          </a:bodyPr>
          <a:lstStyle/>
          <a:p>
            <a:r>
              <a:rPr lang="ru-RU" sz="4000" dirty="0" smtClean="0"/>
              <a:t> Повысить активность студентов в плане профилактике возникновения нарушения зрения</a:t>
            </a:r>
            <a:endParaRPr lang="ru-RU" sz="4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75" y="2420888"/>
            <a:ext cx="4176464" cy="3222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076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07704" y="260648"/>
            <a:ext cx="5400600" cy="1143000"/>
          </a:xfrm>
        </p:spPr>
        <p:txBody>
          <a:bodyPr/>
          <a:lstStyle/>
          <a:p>
            <a:r>
              <a:rPr lang="ru-RU" sz="4000" dirty="0" smtClean="0">
                <a:solidFill>
                  <a:srgbClr val="FFFF00"/>
                </a:solidFill>
              </a:rPr>
              <a:t>         ЗАДАЧИ</a:t>
            </a:r>
            <a:endParaRPr lang="es-ES" sz="4000" dirty="0">
              <a:solidFill>
                <a:srgbClr val="FFFF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987824" y="1412776"/>
            <a:ext cx="6090206" cy="5040560"/>
          </a:xfrm>
        </p:spPr>
        <p:txBody>
          <a:bodyPr>
            <a:normAutofit/>
          </a:bodyPr>
          <a:lstStyle/>
          <a:p>
            <a:pPr lvl="0">
              <a:lnSpc>
                <a:spcPct val="12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b="1" dirty="0">
                <a:ln/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Раскрыть причины пагубного воздействия компьютера на зрение человека.</a:t>
            </a:r>
          </a:p>
          <a:p>
            <a:pPr lvl="0">
              <a:lnSpc>
                <a:spcPct val="12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b="1" dirty="0">
                <a:ln/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Повысить информированность студентов в  вопросах ответственного отношения к своему здоровью. </a:t>
            </a:r>
          </a:p>
          <a:p>
            <a:pPr lvl="0">
              <a:lnSpc>
                <a:spcPct val="12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b="1" dirty="0">
                <a:ln/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Сформировать навыки проведения зрительной гимнастики. </a:t>
            </a:r>
          </a:p>
          <a:p>
            <a:pPr lvl="0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24944"/>
            <a:ext cx="2232249" cy="251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213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17714"/>
            <a:ext cx="8784976" cy="1440160"/>
          </a:xfrm>
          <a:noFill/>
          <a:effectLst/>
        </p:spPr>
        <p:txBody>
          <a:bodyPr/>
          <a:lstStyle/>
          <a:p>
            <a:pPr algn="ctr"/>
            <a:r>
              <a:rPr lang="ru-RU" sz="2800" dirty="0" smtClean="0">
                <a:solidFill>
                  <a:srgbClr val="FFFF00"/>
                </a:solidFill>
                <a:latin typeface="Arial Rounded MT Bold" pitchFamily="34" charset="0"/>
              </a:rPr>
              <a:t>ВРЕДНЫЕ ФАКТОРЫ, ДЕЙСТВУЮЩИЕ НА ЧЕЛОВЕКА ЗА КОМПЬЮТЕРОМ</a:t>
            </a:r>
            <a:endParaRPr lang="es-ES" sz="2800" dirty="0">
              <a:solidFill>
                <a:srgbClr val="FFFF00"/>
              </a:solidFill>
              <a:latin typeface="Arial Rounded MT Bold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263" y="1844824"/>
            <a:ext cx="5194920" cy="1719522"/>
          </a:xfrm>
        </p:spPr>
        <p:txBody>
          <a:bodyPr>
            <a:normAutofit/>
          </a:bodyPr>
          <a:lstStyle/>
          <a:p>
            <a:pPr marL="0" indent="0">
              <a:buClr>
                <a:srgbClr val="3333CC"/>
              </a:buClr>
              <a:buSzPct val="6000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000" b="1" dirty="0" smtClean="0">
                <a:latin typeface="Times New Roman" pitchFamily="16" charset="0"/>
              </a:rPr>
              <a:t>Сидячее </a:t>
            </a:r>
            <a:r>
              <a:rPr lang="ru-RU" sz="2000" b="1" dirty="0">
                <a:latin typeface="Times New Roman" pitchFamily="16" charset="0"/>
              </a:rPr>
              <a:t>положение в течение длительного </a:t>
            </a:r>
            <a:r>
              <a:rPr lang="ru-RU" sz="2000" b="1" dirty="0" smtClean="0">
                <a:latin typeface="Times New Roman" pitchFamily="16" charset="0"/>
              </a:rPr>
              <a:t>времени</a:t>
            </a:r>
            <a:endParaRPr lang="ru-RU" sz="2000" b="1" dirty="0">
              <a:latin typeface="Times New Roman" pitchFamily="16" charset="0"/>
            </a:endParaRPr>
          </a:p>
          <a:p>
            <a:pPr marL="341313" indent="-341313">
              <a:buClr>
                <a:srgbClr val="3333CC"/>
              </a:buClr>
              <a:buSzPct val="60000"/>
              <a:buFont typeface="Wingdings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dirty="0">
              <a:solidFill>
                <a:schemeClr val="tx1"/>
              </a:solidFill>
              <a:latin typeface="Times New Roman" pitchFamily="1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1180">
            <a:off x="4982214" y="2793470"/>
            <a:ext cx="2151717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960"/>
            <a:ext cx="4525144" cy="353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49759" y="1537278"/>
            <a:ext cx="42942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Воздействие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электромагнитного излучения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монитора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1832">
            <a:off x="5712329" y="4407622"/>
            <a:ext cx="3209569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587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56263" cy="1054250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FFFF00"/>
                </a:solidFill>
                <a:latin typeface="Arial Rounded MT Bold" pitchFamily="34" charset="0"/>
              </a:rPr>
              <a:t>ВРЕДНЫЕ ФАКТОРЫ, ДЕЙСТВУЮЩИЕ НА ЧЕЛОВЕКА ЗА КОМПЬЮТЕРОМ</a:t>
            </a:r>
            <a:endParaRPr lang="es-E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23928" y="1916832"/>
            <a:ext cx="5220614" cy="1440160"/>
          </a:xfrm>
        </p:spPr>
        <p:txBody>
          <a:bodyPr>
            <a:normAutofit/>
          </a:bodyPr>
          <a:lstStyle/>
          <a:p>
            <a:pPr>
              <a:buClr>
                <a:srgbClr val="3333CC"/>
              </a:buClr>
              <a:buSzPct val="6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400" b="1" dirty="0" smtClean="0">
                <a:latin typeface="Times New Roman" pitchFamily="16" charset="0"/>
              </a:rPr>
              <a:t>Утомление глаз, нагрузка на зрение</a:t>
            </a:r>
            <a:endParaRPr lang="ru-RU" sz="2400" b="1" dirty="0">
              <a:solidFill>
                <a:schemeClr val="tx1"/>
              </a:solidFill>
              <a:latin typeface="Times New Roman" pitchFamily="1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09393"/>
            <a:ext cx="3580432" cy="233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39" y="1700809"/>
            <a:ext cx="303052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717033"/>
            <a:ext cx="3240360" cy="258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02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Rectangle 7"/>
          <p:cNvSpPr>
            <a:spLocks noGrp="1" noChangeArrowheads="1"/>
          </p:cNvSpPr>
          <p:nvPr>
            <p:ph type="title"/>
          </p:nvPr>
        </p:nvSpPr>
        <p:spPr>
          <a:xfrm>
            <a:off x="636712" y="116632"/>
            <a:ext cx="8229600" cy="1143000"/>
          </a:xfrm>
          <a:noFill/>
          <a:ln/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FFFF00"/>
                </a:solidFill>
                <a:latin typeface="Arial Rounded MT Bold" pitchFamily="34" charset="0"/>
              </a:rPr>
              <a:t>ВРЕДНЫЕ ФАКТОРЫ, ДЕЙСТВУЮЩИЕ НА ЧЕЛОВЕКА ЗА КОМПЬЮТЕРОМ</a:t>
            </a:r>
            <a:endParaRPr lang="ru-RU" sz="4000" dirty="0" smtClean="0"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2199928"/>
            <a:ext cx="71023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Стресс при потере информации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523815"/>
            <a:ext cx="2664296" cy="178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124488" y="1268760"/>
            <a:ext cx="37245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Перегрузка суставов кистей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44824"/>
            <a:ext cx="3965426" cy="2767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2693"/>
            <a:ext cx="2195736" cy="275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882" y="4414581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576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4" y="0"/>
            <a:ext cx="8589640" cy="1143000"/>
          </a:xfrm>
        </p:spPr>
        <p:txBody>
          <a:bodyPr/>
          <a:lstStyle/>
          <a:p>
            <a:r>
              <a:rPr lang="ru-RU" sz="3600" dirty="0" smtClean="0">
                <a:solidFill>
                  <a:srgbClr val="FFFF00"/>
                </a:solidFill>
              </a:rPr>
              <a:t>   КОМПЬЮТЕРНАЯ ЗАВИСИМОСТЬ</a:t>
            </a:r>
            <a:endParaRPr lang="es-ES" sz="36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764704"/>
            <a:ext cx="554461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Термин «компьютерная зависимость» определяет патологическое пристрастие человека к работе или проведению времени за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компьютером.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08136"/>
            <a:ext cx="3777988" cy="232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55640"/>
            <a:ext cx="3611227" cy="2804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59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0"/>
            <a:ext cx="8712968" cy="1143000"/>
          </a:xfrm>
        </p:spPr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ПРИЗНАКИ КОМПЬЮТЕРНОЙЗАВИСИМОСТИ</a:t>
            </a:r>
            <a:endParaRPr lang="es-ES" sz="2800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949083"/>
            <a:ext cx="4572000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·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 вы едите, пьет чай, готовите уроки у компьютера;</a:t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· Провели хотя бы одну ночь у компьютера;</a:t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· Прогуляли школу – сидели за компьютером;</a:t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· Приходите домой, и сразу к компьютеру; 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· Забыли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поесть, почистить зубы;</a:t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· Пребываете в плохом, раздраженном настроении, не можете ничем заняться, если компьютер сломался;</a:t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· Конфликтуете с родителями, угрожаете, шантажируете их в ответ на запрет сидеть за компьютером;</a:t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323" y="836712"/>
            <a:ext cx="2534856" cy="190114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646441"/>
            <a:ext cx="3151237" cy="217085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167" y="1533511"/>
            <a:ext cx="2671365" cy="2077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63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E89117"/>
      </a:dk2>
      <a:lt2>
        <a:srgbClr val="FEDD78"/>
      </a:lt2>
      <a:accent1>
        <a:srgbClr val="A1B633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F057E22-3B7C-4141-BDEA-4DE09332FB8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TM01972873[[fn=Лето]]</Template>
  <TotalTime>791</TotalTime>
  <Words>661</Words>
  <Application>Microsoft Office PowerPoint</Application>
  <PresentationFormat>Экран (4:3)</PresentationFormat>
  <Paragraphs>83</Paragraphs>
  <Slides>28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Summer</vt:lpstr>
      <vt:lpstr>   Урюпинский филиал ГАПОУ ”Волгоградский медицинский колледж”    Мультимедийное сопровождение беседы с пациентами на тему:  «Влияние компьютеров на зрение»</vt:lpstr>
      <vt:lpstr>            АКТУАЛЬНОСТЬ</vt:lpstr>
      <vt:lpstr>            ЦЕЛЬ БЕСЕДЫ</vt:lpstr>
      <vt:lpstr>         ЗАДАЧИ</vt:lpstr>
      <vt:lpstr>ВРЕДНЫЕ ФАКТОРЫ, ДЕЙСТВУЮЩИЕ НА ЧЕЛОВЕКА ЗА КОМПЬЮТЕРОМ</vt:lpstr>
      <vt:lpstr>ВРЕДНЫЕ ФАКТОРЫ, ДЕЙСТВУЮЩИЕ НА ЧЕЛОВЕКА ЗА КОМПЬЮТЕРОМ</vt:lpstr>
      <vt:lpstr>ВРЕДНЫЕ ФАКТОРЫ, ДЕЙСТВУЮЩИЕ НА ЧЕЛОВЕКА ЗА КОМПЬЮТЕРОМ</vt:lpstr>
      <vt:lpstr>   КОМПЬЮТЕРНАЯ ЗАВИСИМОСТЬ</vt:lpstr>
      <vt:lpstr>ПРИЗНАКИ КОМПЬЮТЕРНОЙЗАВИСИМОСТИ</vt:lpstr>
      <vt:lpstr> КОМПЬЮТЕРНЫЙ ЗРИТЕЛЬНЫЙ СИНДРОМ (КЗС) И ЕГО ПРИЗНАКИ</vt:lpstr>
      <vt:lpstr>  </vt:lpstr>
      <vt:lpstr>ПРИЧИНЫ, ПО КОТОРЫМ УСИЛИВАЕТСЯ КЗС</vt:lpstr>
      <vt:lpstr>ПРАКТИЧЕСКИЕ РЕКОМЕНДАЦИИ ПО ПРОФИЛАКТИКЕ КЗС</vt:lpstr>
      <vt:lpstr>    </vt:lpstr>
      <vt:lpstr>ПРАВИЛЬНАЯ ОРГАНИЗАЦИЯ КОМПЬЮТЕРНОГО РАБОЧЕГО МЕСТА ИВНЕШНИХ УСЛОВИЙ РАБОТЫ</vt:lpstr>
      <vt:lpstr>Презентация PowerPoint</vt:lpstr>
      <vt:lpstr>УПРАЖНЕНИЯ ДЛЯСНЯТИЯ ЗРИТЕЛЬНОГО НАПРЯЖЕНИЯ</vt:lpstr>
      <vt:lpstr>1. УРАЖНЕНИЕ ДЛЯ ТРЕНИРОВКИ ГЛАЗНЫХ МЫШЦ</vt:lpstr>
      <vt:lpstr>2.УПРАДНЕНИЕ ДЛЯ ТРЕНИРОВКИ ГЛАЗНЫХ МЫШЦ</vt:lpstr>
      <vt:lpstr>3.УПРАЖНЕНИЕ ДЛЯ ТРЕНИРОВКИ ГЛАЗНЫХ МЫШЦ</vt:lpstr>
      <vt:lpstr>4.УПРАЖНЕНИЕ ДЛЯ ТРЕНИРОВКИ ГЛАЗНЫХ МЫШЦ</vt:lpstr>
      <vt:lpstr>5.УПРАЖНЕНИЕ ДЛЯ ТРЕНИРОВКИ ГЛАЗНЫХ МЫШЦ</vt:lpstr>
      <vt:lpstr>6.УПРАЖНЕНИЕ ДЛЯ ТРЕНИРОВКИ ГЛАЗНЫХ МЫШЦ</vt:lpstr>
      <vt:lpstr>Презентация PowerPoint</vt:lpstr>
      <vt:lpstr>СОЛЯРИЗАЦИЯ</vt:lpstr>
      <vt:lpstr>СОЛЯРИЗАЦИЯ</vt:lpstr>
      <vt:lpstr>ВЫВОД</vt:lpstr>
      <vt:lpstr> СПСИБО  ЗА  ВНИМАНИЕ</vt:lpstr>
    </vt:vector>
  </TitlesOfParts>
  <Company>Computer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</dc:title>
  <dc:creator>User</dc:creator>
  <cp:lastModifiedBy>admin</cp:lastModifiedBy>
  <cp:revision>74</cp:revision>
  <dcterms:created xsi:type="dcterms:W3CDTF">2014-01-26T17:26:55Z</dcterms:created>
  <dcterms:modified xsi:type="dcterms:W3CDTF">2019-04-18T14:53:24Z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1573708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D5.0.3</vt:lpwstr>
  </property>
  <property fmtid="{D5CDD505-2E9C-101B-9397-08002B2CF9AE}" pid="5" name="_TemplateID">
    <vt:lpwstr>TC024745729991</vt:lpwstr>
  </property>
</Properties>
</file>