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50e0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5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fld id="{6A68319F-EA91-4301-8D7B-EE4BFA72BE3B}" type="datetime">
              <a:rPr b="0" lang="ru-RU" sz="1200" spc="-1" strike="noStrike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27.2.19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04A8BC10-11AA-4336-AA74-A38B5AD6EC10}" type="slidenum">
              <a:rPr b="0" lang="ru-RU" sz="1200" spc="-1" strike="noStrike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Третий уровень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fld id="{CE0AD7B4-374B-4FCE-A002-12220B44EE19}" type="datetime">
              <a:rPr b="0" lang="ru-RU" sz="1200" spc="-1" strike="noStrike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27.2.19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38837EFA-E323-42AE-8FFF-62DE5F9B3C66}" type="slidenum">
              <a:rPr b="0" lang="ru-RU" sz="1200" spc="-1" strike="noStrike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251640" y="2277000"/>
            <a:ext cx="7851240" cy="1828440"/>
          </a:xfrm>
          <a:prstGeom prst="rect">
            <a:avLst/>
          </a:prstGeom>
          <a:noFill/>
          <a:ln>
            <a:noFill/>
          </a:ln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50e0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Система прав ребенка в международном праве</a:t>
            </a:r>
            <a:br/>
            <a:endParaRPr b="0" lang="ru-RU" sz="5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3492000" y="3881520"/>
            <a:ext cx="5256360" cy="1752120"/>
          </a:xfrm>
          <a:prstGeom prst="rect">
            <a:avLst/>
          </a:prstGeom>
          <a:noFill/>
          <a:ln>
            <a:noFill/>
          </a:ln>
        </p:spPr>
        <p:txBody>
          <a:bodyPr lIns="0" rIns="18360" tIns="45000" bIns="45000">
            <a:normAutofit/>
          </a:bodyPr>
          <a:p>
            <a:pPr algn="r">
              <a:lnSpc>
                <a:spcPct val="100000"/>
              </a:lnSpc>
              <a:spcBef>
                <a:spcPts val="281"/>
              </a:spcBef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Выполнила студентка магистрант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81"/>
              </a:spcBef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направлению: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81"/>
              </a:spcBef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Педагогическое образование(правовое образование)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81"/>
              </a:spcBef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Гришина Валерия Борисовна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7401240" y="0"/>
            <a:ext cx="1628280" cy="162828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683640" y="548640"/>
            <a:ext cx="691236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Министерство образования и науки РФ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Федеральное государственное образовательное бюджетное  учреждение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высшего образования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«Пятигорский государственный университет»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 algn="ctr">
              <a:lnSpc>
                <a:spcPct val="100000"/>
              </a:lnSpc>
              <a:spcBef>
                <a:spcPts val="879"/>
              </a:spcBef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Региональные международно-правовые нормы.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Африканская хартия о правах и благополучии ребенка 1990 года.</a:t>
            </a:r>
            <a:br/>
            <a:endParaRPr b="0" lang="ru-RU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340640"/>
            <a:ext cx="8229240" cy="498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«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Ребенок занимает уникальное и привилегированное положение в африканском обществе» и требует правовой защиты, а также «особой заботы в отношении здоровья, физического, психического, нравственного и социального развития». Ребенок определяется как «каждое человеческое существо до достижения возраста 18 лет»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5724000" y="4293000"/>
            <a:ext cx="3107160" cy="230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Европейская конвенция об осуществлении прав детей 1996 года</a:t>
            </a:r>
            <a:r>
              <a:rPr b="1" i="1" lang="ru-RU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br/>
            <a:endParaRPr b="0" lang="ru-RU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95640" y="148464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процессуальные права ребенка включают: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право ребенка получать необходимую информацию и выражать свое мнение в процессе судопроизводства;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право обратиться с ходатайством о назначение специального представителя; и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«иные процессуальные права», например, право на получение помощи, для того, чтобы высказать свое мнение;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право назначить своего представителя, а также право на осуществлять полностью или частично правомочия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3204000" y="4653000"/>
            <a:ext cx="3168000" cy="190836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 algn="ctr">
              <a:lnSpc>
                <a:spcPct val="100000"/>
              </a:lnSpc>
              <a:spcBef>
                <a:spcPts val="720"/>
              </a:spcBef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Отдельные положения других универсальных или региональных международно-правовых норм.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Всеобщая декларация прав человека 1948 года.</a:t>
            </a:r>
            <a:br/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0" y="1935360"/>
            <a:ext cx="41144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«Материнство и младенчество дают право на особое попечение и помощь. Все дети, родившиеся в браке или вне брака, должны пользоваться одинаковой социальной защитой»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rcRect l="12997" t="0" r="8989" b="0"/>
          <a:stretch/>
        </p:blipFill>
        <p:spPr>
          <a:xfrm>
            <a:off x="755640" y="1628640"/>
            <a:ext cx="3096000" cy="375876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Международный пакт об экономических, социальных и культурных правах 1966 года.</a:t>
            </a:r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gradFill>
            <a:gsLst>
              <a:gs pos="0">
                <a:srgbClr val="8da7e3"/>
              </a:gs>
              <a:gs pos="100000">
                <a:srgbClr val="f7f9fe"/>
              </a:gs>
            </a:gsLst>
            <a:path path="circle"/>
          </a:gradFill>
          <a:ln w="9360">
            <a:solidFill>
              <a:srgbClr val="095294"/>
            </a:solidFill>
            <a:round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Положения, касающиеся детей, содержатся в статьях 10 и 12. Так, в соответствии со статьей 10 семье «должны предоставляться по возможности самая широкая охрана и помощь, в особенности при ее образовании и пока на ее ответственности лежит забота о несамостоятельных детях и их воспитании» (п. 1).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Кроме того предусматривается, что должны приниматься «особые меры охраны и помощи» в отношении всех детей без какой-либо дискриминации; дети должны быть защищены от экономической и социальной эксплуатации; что применение их труда в области вредной для нравственности или здоровья, опасной для жизни или пагубной для нормального развития должно быть наказуемо по закону; и государства должны установить возрастные пределы, ниже которых пользование платным детским трудом запрещается и карается законом (п. 3).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67640" y="33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Международный пакт о гражданских и политических правах 1966 года.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Международном пакте о гражданских и политических правах (МПГПП) содержатся общие положения, закрепляющие права, которыми могут пользоваться дети, а также специальные положения, усиливающие права детей в рамках отправления правосудия и в сфере семейных отношений.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2411640" y="3861000"/>
            <a:ext cx="6446520" cy="270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Европейская конвенция по правам человека </a:t>
            </a:r>
            <a:br/>
            <a:r>
              <a:rPr b="1"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1950 года.</a:t>
            </a:r>
            <a:br/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67640" y="1700640"/>
            <a:ext cx="5184360" cy="468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Конвенция о защите прав человека и основных свобод, также известная как Европейская конвенция по правам человека (ЕКПЧ) – первое международное соглашение в области прав человека, в которое заложены правовые механизмы по надзору и обеспечению соблюдения государствами-участниками принятых на себя обязательств, гарантирующих «каждому человеку, находящемуся под их юрисдикцией, права и свободы», определенные в соглашении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5868000" y="1845000"/>
            <a:ext cx="2838960" cy="36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Африканская хартия прав человека и народов 1981 года (Банжулская хартия) и протокол к ней.</a:t>
            </a:r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23640" y="1935360"/>
            <a:ext cx="836280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преамбуле делается призыв к осуждению и ликвидации «любой практики, которая препятствует или ставит под угрозу нормальный рост и влияет на физическое, эмоциональное и психологическое развитие женщин и девочек». Государства-участники должны принять и эффективно осуществлять законодательные меры по запрещению и пресечению всех форм такой пагубной практики (ст. 2, п. 1.b); искоренению всех форм насилия, жестокого обращения и нетерпимости, включая торговлю людьми; и гарантировать, что во время вооруженного конфликта, такие действия будут рассматриваться в качестве военных преступлений и наказываться как таковые.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1547640" y="3717000"/>
            <a:ext cx="6095520" cy="24379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 algn="ctr">
              <a:lnSpc>
                <a:spcPct val="100000"/>
              </a:lnSpc>
              <a:spcBef>
                <a:spcPts val="879"/>
              </a:spcBef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Прочие международные соглашения, касающиеся защиты детей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Оглавление</a:t>
            </a:r>
            <a:endParaRPr b="0" lang="ru-RU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1.Универсальные международно-правовые нормы.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Региональные международно-правовые нормы.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 Отдельные положения других универсальных или региональных международно-правовых норм.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 Прочие международные соглашения, касающиеся защиты детей.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2051640" y="3717000"/>
            <a:ext cx="4571640" cy="225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Гаагская конвенция по международной защите детей</a:t>
            </a:r>
            <a:br/>
            <a:r>
              <a:rPr b="1" lang="ru-RU" sz="24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1996 года.</a:t>
            </a:r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Конвенции предусматривается правовые механизмы для разрешения споров по вопросам, касающихся общения с ребенком и участием в его воспитании родителей, после расторжения брака проживающих в разных странах, и устанавливаются единые правила для определения органов власти, к компетенции которых относится принятие мер направленных на защиту личности и имущества ребенка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.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2555640" y="3717000"/>
            <a:ext cx="4680000" cy="25398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67640" y="1196640"/>
            <a:ext cx="8229240" cy="70848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Гаагская конвенция об усыновлении 1965 года.</a:t>
            </a:r>
            <a:br/>
            <a:endParaRPr b="0" lang="ru-RU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67640" y="155664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Конвенция об юрисдикции, применимом праве и признании решений об усыновлении – первая Гаагская конвенция, посвященная этому вопросу, и, по-видимому, в настоящее время не имеет участников. Конвенция применяется ко всем международным усыновлениям – не только в ситуации, где государством происхождения ребенка является другая страна, но и в ситуации, где единственным международным аспектом является иностранное гражданство ребенка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1" name="Рисунок 7" descr=""/>
          <p:cNvPicPr/>
          <p:nvPr/>
        </p:nvPicPr>
        <p:blipFill>
          <a:blip r:embed="rId1"/>
          <a:stretch/>
        </p:blipFill>
        <p:spPr>
          <a:xfrm>
            <a:off x="2627640" y="3861000"/>
            <a:ext cx="3888000" cy="240768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27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Европейская конвенция об усыновлении детей 1967 года.</a:t>
            </a:r>
            <a:br/>
            <a:endParaRPr b="0" lang="ru-RU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gradFill>
            <a:gsLst>
              <a:gs pos="0">
                <a:srgbClr val="8da7e3"/>
              </a:gs>
              <a:gs pos="100000">
                <a:srgbClr val="f7f9fe"/>
              </a:gs>
            </a:gsLst>
            <a:path path="circle"/>
          </a:gradFill>
          <a:ln w="9360">
            <a:solidFill>
              <a:srgbClr val="095294"/>
            </a:solidFill>
            <a:round/>
          </a:ln>
        </p:spPr>
        <p:txBody>
          <a:bodyPr lIns="90000" rIns="90000" tIns="45000" bIns="45000"/>
          <a:p>
            <a:pPr marL="274320" indent="-273960" algn="ctr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Национальные нормы о защите детей применяются не только к усыновлению детей из государств, подписавших конвенцию, но и детей из других государств. Существенным условием в практике усыновления является обязательство государств-участников включить положения конвенции в национальное законодательство. В соответствии с которым усыновление должно быть действительным лишь в том случае, если устанавливается судебным или административным органом (статья 7) и компетентный орган не должен устанавливать усыновление, если оно не «соответствует интересам ребенка»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Межамериканская конвенция о коллизионных нормах, касающихся усыновления несовершеннолетних 1984 года.</a:t>
            </a:r>
            <a:br/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395640" y="155664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Положения Межамериканской конвенции о коллизионных нормах, касающихся усыновления несовершеннолетних (МАКУН), применяются к усыновлению детей в форме полного усыновления, легитимации и «других подобных институтов», когда место жительства усыновителя и постоянное место жительства усыновляемого находятся в разных государствах, принявших конвенцию (ст. 1). Такие усыновления не могут быть отменены (ст. 12).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Рисунок 4" descr=""/>
          <p:cNvPicPr/>
          <p:nvPr/>
        </p:nvPicPr>
        <p:blipFill>
          <a:blip r:embed="rId1"/>
          <a:stretch/>
        </p:blipFill>
        <p:spPr>
          <a:xfrm>
            <a:off x="2771640" y="3357000"/>
            <a:ext cx="3600000" cy="338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67640" y="47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Гаагская конвенция о защите детей при иностранном усыновлении 1993 года.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57200" y="1935360"/>
            <a:ext cx="8229240" cy="3005280"/>
          </a:xfrm>
          <a:prstGeom prst="rect">
            <a:avLst/>
          </a:prstGeom>
          <a:gradFill>
            <a:gsLst>
              <a:gs pos="0">
                <a:srgbClr val="8bc2f1"/>
              </a:gs>
              <a:gs pos="100000">
                <a:srgbClr val="f7fbff"/>
              </a:gs>
            </a:gsLst>
            <a:path path="circle"/>
          </a:gradFill>
          <a:ln w="9360">
            <a:solidFill>
              <a:srgbClr val="0074a0"/>
            </a:solidFill>
            <a:round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Основной принцип Конвенции – несмотря на сложность определения наилучших интересов ребенка, предпочтение всегда должно отдаваться интересам ребенка, а не интересами потенциальных усыновителей, однако применение этого принципа оказалось затруднительным.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Гаагская конвенция о международном похищении детей 1980 года.</a:t>
            </a:r>
            <a:br/>
            <a:endParaRPr b="0" lang="ru-RU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67640" y="1556640"/>
            <a:ext cx="836280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Перемещение или удержание ребенка считается незаконным, если: они осуществляются с нарушением прав опеки в соответствии с законодательством государства постоянного места жительства ребенка непосредственно перед инцидентом; или во время перемещения или удержания эти права эффективно осуществлялись или могли бы осуществляться (ст. 3, п. 1).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Согласно данной Конвенции в возвращении ребенка может быть отказано, если это противоречит принципам, «касающимся защиты прав человека и основных свобод»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4284000" y="4293000"/>
            <a:ext cx="4571640" cy="256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Европейская конвенция об опеки над детьми 1980 года.</a:t>
            </a:r>
            <a:br/>
            <a:endParaRPr b="0" lang="ru-RU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57200" y="1484640"/>
            <a:ext cx="8229240" cy="2592000"/>
          </a:xfrm>
          <a:prstGeom prst="rect">
            <a:avLst/>
          </a:prstGeom>
          <a:gradFill>
            <a:gsLst>
              <a:gs pos="0">
                <a:srgbClr val="8bc2f1"/>
              </a:gs>
              <a:gs pos="100000">
                <a:srgbClr val="f7fbff"/>
              </a:gs>
            </a:gsLst>
            <a:path path="circle"/>
          </a:gradFill>
          <a:ln w="9360">
            <a:solidFill>
              <a:srgbClr val="0074a0"/>
            </a:solidFill>
            <a:round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Решение о восстановление опеки может не исполняться в ряде случаев, таких как: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явно нарушается семейное право;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«явно не соответствует более интересам ребенка»;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ребенок имеет гражданство и обычное место жительства в запрашиваемом государстве.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rcRect l="0" t="0" r="0" b="19549"/>
          <a:stretch/>
        </p:blipFill>
        <p:spPr>
          <a:xfrm>
            <a:off x="1403640" y="4149000"/>
            <a:ext cx="6192360" cy="249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Конвенция о запрещении наихудших форм детского труд 1999 года.</a:t>
            </a:r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57200" y="1845000"/>
            <a:ext cx="8229240" cy="4479480"/>
          </a:xfrm>
          <a:prstGeom prst="rect">
            <a:avLst/>
          </a:prstGeom>
          <a:gradFill>
            <a:gsLst>
              <a:gs pos="0">
                <a:srgbClr val="8bc2f1"/>
              </a:gs>
              <a:gs pos="100000">
                <a:srgbClr val="f7fbff"/>
              </a:gs>
            </a:gsLst>
            <a:path path="circle"/>
          </a:gradFill>
          <a:ln w="9360">
            <a:solidFill>
              <a:srgbClr val="0074a0"/>
            </a:solidFill>
            <a:round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«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Наихудшие формы детского труда» включают в себя: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 формы рабства и принудительного труда (в том числе вербовка для участия в вооруженных конфликтах);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детская проституция и использование детей в производстве порнографии;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незаконная деятельность, например, незаконный оборот наркотиков; и работа пагубная для здоровья, безопасности или нравственности детей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Содержимое 3" descr=""/>
          <p:cNvPicPr/>
          <p:nvPr/>
        </p:nvPicPr>
        <p:blipFill>
          <a:blip r:embed="rId1"/>
          <a:stretch/>
        </p:blipFill>
        <p:spPr>
          <a:xfrm>
            <a:off x="0" y="1159560"/>
            <a:ext cx="9143640" cy="569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548640"/>
            <a:ext cx="8229240" cy="129816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br/>
            <a:br/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39640" y="1052640"/>
            <a:ext cx="8229240" cy="2736000"/>
          </a:xfrm>
          <a:prstGeom prst="rect">
            <a:avLst/>
          </a:prstGeom>
          <a:gradFill>
            <a:gsLst>
              <a:gs pos="0">
                <a:srgbClr val="8bc2f1"/>
              </a:gs>
              <a:gs pos="100000">
                <a:srgbClr val="f7fbff"/>
              </a:gs>
            </a:gsLst>
            <a:path path="circle"/>
          </a:gradFill>
          <a:ln w="9360">
            <a:solidFill>
              <a:srgbClr val="0074a0"/>
            </a:solidFill>
            <a:round/>
          </a:ln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ПРАВА РЕБЕНКА 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(Rights of children) – это те права и свободы, которыми должен обладать каждый ребенок (ребенком признается каждый человек до 18 лет) вне зависимости от каких-либо различий: расы, пола, языка, религии, места рождения, национального или социального происхождения, имущественного, сословного или иного положения.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</a:pPr>
            <a:br/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0" y="4221000"/>
            <a:ext cx="9143640" cy="263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 algn="ctr">
              <a:lnSpc>
                <a:spcPct val="100000"/>
              </a:lnSpc>
              <a:spcBef>
                <a:spcPts val="799"/>
              </a:spcBef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Универсальные международно-правовые нормы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95640" y="548640"/>
            <a:ext cx="8229240" cy="79416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Универсальные международно-правовые нормы</a:t>
            </a:r>
            <a:br/>
            <a:r>
              <a:rPr b="1" lang="ru-RU" sz="24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Декларация прав ребенка 1924 г.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772640"/>
            <a:ext cx="8229240" cy="455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ребенку должна предоставляться возможность нормального развития, как материального, так и духовного;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голодный ребенок должен быть накормлен, больному ребенку должен быть предоставлен уход, порочные дети должны быть исправлены, сиротам и беспризорным детям должно быть дано укрытие и все необходимое для их существования;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 ребенок должен быть первым, кто получит помощь при бедствии;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 ребенку должна быть предоставлена возможность зарабатывать средства на существование, и он должен быть огражден от всех форм эксплуатации;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 ребенок должен воспитываться с сознанием того, что его лучшие качества будут использованы на благо следующего поколения Декларация прав ребёнка, была принята 26 ноября 1924 года Пятой Ассамблеей Лиги Наций в Женеве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Универсальные международно-правовые нормы</a:t>
            </a:r>
            <a:br/>
            <a:r>
              <a:rPr b="0"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Конвенция о минимальном возрасте 1973 года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83640" y="1412640"/>
            <a:ext cx="7428240" cy="396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Государства-участники должны указать минимальный возраст для приема на работу, при условии соблюдения некоторых исключений, изложенных в КМВ. Этот минимум не может быть меньше, чем возраст окончания обязательного школьного образования и, во всяком случае, не должен быть ниже возраста 15 лет; первоначально можно установить возраст в 14 лет как минимальный, если экономика и система образования какого-либо государства недостаточно развиты (ст. 2).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Исключения из возрастных ограничений может быть также разрешено для легкой работы, или для таких целей, как участие в художественных выступлениях (ст. 7 и 8).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Если работа по найму может нанести ущерб здоровью, безопасности или нравственности подростка, минимальный возраст не должен быть ниже 18 лет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2699640" y="4869000"/>
            <a:ext cx="4178520" cy="191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39640" y="188640"/>
            <a:ext cx="8229240" cy="93816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Универсальные международно-правовые нормы</a:t>
            </a:r>
            <a:br/>
            <a:r>
              <a:rPr b="0" lang="ru-RU" sz="2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Декларация прав ребенка от 20 ноября 1959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79640" y="112464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Ребенок для полного и гармоничного развития его личности нуждается в любви и понимании;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Ребенку законом и другими средствами должна быть обеспечена специальная защита и предоставлены возможности и благоприятные условия, которые позволяли бы ему развиваться физически, умственно, нравственно, духовно и в социальном отношении здоровым и нормальным путем и в условиях свободы и достоинства;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Ребенку должно принадлежать с его рождения право на имя и гражданство;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Ребенку должно принадлежать право на надлежащие питание, жилище, развлечения и медицинское обслуживание, образование, которое должно быть бесплатным и обязательным, по крайней мере на начальных стадиях;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Ребенку, который является неполноценным в физическом, психическом или социальном отношении, должны обеспечиваться специальные режим, образование и забота, необходимые ввиду его особого состояния;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Ребенок должен быть защищен от всех форм небрежного отношения, жестокости и эксплуатации. Он не должен быть объектом торговли в какой бы то ни было форме;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Ребенок должен ограждаться от практики, которая может поощрять расовую, религиозную или какую-либо иную форму дискриминации Декларация прав ребенка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2915640" y="5085360"/>
            <a:ext cx="3842280" cy="174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67640" y="620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Конвенция ООН о правах ребенка 1989 года.</a:t>
            </a:r>
            <a:br/>
            <a:endParaRPr b="0" lang="ru-RU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140000" y="1700640"/>
            <a:ext cx="4628880" cy="39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право ребенка на сохранение своей индивидуальности (ст. 7 и 8)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права наиболее уязвимых детей, таких как беженцы, на надлежащую защиту (ст. 20 и 22) право детей из числа коренных народов следовать своим традициям (ст. 8 и 30).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некоторых случаях нововведения являются адаптированной для ребенка версией существующих прав человека, таких, как уважение свободы выражения мнения (ст. 13) и право на справедливое судебное разбирательство (ст. 40).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rcRect l="27701" t="0" r="22142" b="0"/>
          <a:stretch/>
        </p:blipFill>
        <p:spPr>
          <a:xfrm>
            <a:off x="395640" y="1484640"/>
            <a:ext cx="3093840" cy="462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67640" y="112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31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Факультативные протоколы к КПР о торговле детьми и о вербовке детей.</a:t>
            </a:r>
            <a:br/>
            <a:endParaRPr b="0" lang="ru-RU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Протокол о торговле детьми (ПТД) направлен на решение проблем сексуальной эксплуатации, которая на ряду с такими преступлениями, как принудительный труд, незаконное усыновление (удочерение), использование в вооруженных конфликтах, насильственный брак и торговля органами, является основной причиной покупки и продажи детей. В преамбуле ПТД указывается, что для «достижения целей КПР» и осуществления ее положений, в том числе статей 34 и 35, необходимо расширить меры по защите детей от торговли, сексуальной эксплуатации и жестокого обращения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.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Рисунок 7" descr=""/>
          <p:cNvPicPr/>
          <p:nvPr/>
        </p:nvPicPr>
        <p:blipFill>
          <a:blip r:embed="rId1"/>
          <a:srcRect l="16903" t="0" r="21129" b="21742"/>
          <a:stretch/>
        </p:blipFill>
        <p:spPr>
          <a:xfrm>
            <a:off x="2411640" y="3926880"/>
            <a:ext cx="3888000" cy="293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Application>LibreOffice/5.3.2.2$Windows_x86 LibreOffice_project/6cd4f1ef626f15116896b1d8e1398b56da0d0ee1</Application>
  <Words>1788</Words>
  <Paragraphs>87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2018-12-10T03:59:46Z</dcterms:created>
  <dc:creator>VALE)))</dc:creator>
  <dc:description/>
  <dc:language>ru-RU</dc:language>
  <cp:lastModifiedBy/>
  <dcterms:modified xsi:type="dcterms:W3CDTF">2019-02-27T09:24:37Z</dcterms:modified>
  <cp:revision>13</cp:revision>
  <dc:subject/>
  <dc:title>Система прав ребенка в международном праве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