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59898"/>
            <a:ext cx="4464496" cy="5488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ТЕМА</a:t>
            </a:r>
            <a:r>
              <a:rPr lang="ru-RU" b="1" dirty="0" smtClean="0"/>
              <a:t> : «НАЛОГИ»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PC\Desktop\Налоги\Налоги фото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817240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3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Уровни налогов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5122" name="Picture 2" descr="C:\Users\PC\Desktop\Налоги\Система налогообложения в Р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763284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74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Направления совершенствования налоговой системы в России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уменьшение налогового бремени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уменьшение структуры налоговых поступлений за счет поэтапного увеличения доли физических лиц, а также рентных платежей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природоэксплуатирующих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отраслях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сокращение налоговых льгот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расширение налогооблагаемой базы за счет перекрытия каналов ухода от налогов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перетока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их в теневой сектор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81545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C\Desktop\Налоги\Налоги фото\3b27c61e5252524959009721481b272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5400600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32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</a:rPr>
              <a:t>Права налогоплательщиков (ст. 21 НК РФ).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пользоваться льготами по уплате налогов на основаниях и в порядке, установленном законодательством о налогах и сборах;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предоставлять налоговым органам документы, подтверждающие права на льготы по налогам;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знакомиться с актами проверок, проведенных налоговыми органами;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предоставлять налоговым органам пояснения по исчислению и уплате налогов по актам проверок;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 установленном порядке обжаловать решение налоговых органов и действие их должностных лиц;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другие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56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</a:rPr>
              <a:t>Обязанности налогоплательщиков</a:t>
            </a:r>
            <a:r>
              <a:rPr lang="ru-RU" sz="2400" dirty="0">
                <a:effectLst/>
              </a:rPr>
              <a:t> (ст. 23 НК РФ). 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60486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уплачивать законно установленные налоги;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вести бухгалтерский учет;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составлять отчеты о финансово-хозяйственной деятельности, обеспечивая их сохранность в течение трех лет;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предоставлять налоговым органам необходимые для исчисления и уплаты налогов документы и сведения;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вносить исправления в бухгалтерскую отчетность в размере суммы сокрытого или заниженного дохода (прибыли), выявленного проверками налоговых органов;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выполнять требования налогового органа об устранении выявленных нарушений законодательства о налогах;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известить о прекращении своей деятельности, несостоятельности (банкротстве), ликвидации или реорганизации — в срок не позднее трех дней со дня принятия такого решения;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предупредить об изменении своего места нахождения не позднее 10 дней со дня принятия такого решения;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выполнять другие обязанности</a:t>
            </a:r>
          </a:p>
        </p:txBody>
      </p:sp>
    </p:spTree>
    <p:extLst>
      <p:ext uri="{BB962C8B-B14F-4D97-AF65-F5344CB8AC3E}">
        <p14:creationId xmlns:p14="http://schemas.microsoft.com/office/powerpoint/2010/main" val="415696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PC\Desktop\Налоги\Налоги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612068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5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1" name="Picture 3" descr="C:\Users\PC\Desktop\Налоги\Налоги фото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777686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98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2484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Бенджамин Франклин (1706–1790), американский государственный деятель, один из авторов Декларации независимости США (1776) и Конституции США: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«В этом мире неизбежны только смерть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_________».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Новалис (1772–1823), немецкий поэт и философ: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«Гражданин должен платить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тем же чувством, с каким влюбленный дарит своей возлюбленной подарки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Уинстон Черчилль (1874–1965), британский премьер-министр: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«Собирать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быть приятным одновременно также невозможно, как любить и быть мудрым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Луиза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современный американский психотерапевт: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«Даже платить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можно с любовью: думайте, что вы вносите плату за проживание в стране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1143000"/>
          </a:xfrm>
        </p:spPr>
        <p:txBody>
          <a:bodyPr/>
          <a:lstStyle/>
          <a:p>
            <a:r>
              <a:rPr lang="ru-RU" b="1" dirty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сущностью, видами и структурой налогов, их функциями в современном обществе;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формирование у учащихся основ налоговой культуры, развитие у них аналитического и логического мышления;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формирование адекватного отношения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налогам, воспитание экономически грамотного, отвечающего за свои решения гражданина.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53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обязательные платежи физических и юридических лиц государству.</a:t>
            </a:r>
          </a:p>
          <a:p>
            <a:pPr marL="82296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Налогообложению подлежат: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прибыль;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доходы;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стоимость определенных товаров;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стоимость, добавленная обработкой;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имущество;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передача собственности (дарение, продажа, наследование);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операции с ценными бумагами;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отдельные виды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554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effectLst/>
              </a:rPr>
              <a:t>Налогоплательщики: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>
                <a:effectLst/>
              </a:rPr>
              <a:t>- </a:t>
            </a:r>
            <a:r>
              <a:rPr lang="ru-RU" sz="3100" i="1" dirty="0">
                <a:effectLst/>
              </a:rPr>
              <a:t>физические  лица</a:t>
            </a:r>
            <a:r>
              <a:rPr lang="ru-RU" sz="3100" dirty="0">
                <a:effectLst/>
              </a:rPr>
              <a:t> </a:t>
            </a:r>
            <a:br>
              <a:rPr lang="ru-RU" sz="3100" dirty="0">
                <a:effectLst/>
              </a:rPr>
            </a:br>
            <a:r>
              <a:rPr lang="ru-RU" sz="3100" dirty="0">
                <a:effectLst/>
              </a:rPr>
              <a:t>- </a:t>
            </a:r>
            <a:r>
              <a:rPr lang="ru-RU" sz="3100" i="1" dirty="0">
                <a:effectLst/>
              </a:rPr>
              <a:t>юридические лица</a:t>
            </a:r>
            <a:r>
              <a:rPr lang="ru-RU" sz="3100" dirty="0">
                <a:effectLst/>
              </a:rPr>
              <a:t>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PC\Desktop\Налоги\Налоги фото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770485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9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PC\Desktop\Налоги\Виды налогов и сборов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792088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51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Можно выделить три системы налогообложения.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пропорциональный налог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сумма налога пропорциональна доходам работников;</a:t>
            </a:r>
          </a:p>
          <a:p>
            <a:pPr lvl="0"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регрессивный налог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налог тем выше, чем ниже доход;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прогрессивный налог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налог тем выше, чем выше доход</a:t>
            </a:r>
          </a:p>
        </p:txBody>
      </p:sp>
    </p:spTree>
    <p:extLst>
      <p:ext uri="{BB962C8B-B14F-4D97-AF65-F5344CB8AC3E}">
        <p14:creationId xmlns:p14="http://schemas.microsoft.com/office/powerpoint/2010/main" val="289454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Принципы налогообложения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 принцип справедливости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б) принцип определенности и точности налогов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в) принцип удобства взимания налогов для налогоплательщиков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г) принцип экономичности (эффективности)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д) принцип обязательности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18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налогов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фискальная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б) распределительная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стимулирующая (антиинфляционная)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г) социально-воспитательная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д) конкретно-учетная </a:t>
            </a:r>
          </a:p>
          <a:p>
            <a:endParaRPr lang="ru-RU" dirty="0"/>
          </a:p>
        </p:txBody>
      </p:sp>
      <p:pic>
        <p:nvPicPr>
          <p:cNvPr id="4098" name="Picture 2" descr="C:\Users\PC\Desktop\Налоги\Налоги фото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93096"/>
            <a:ext cx="403244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294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437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ТЕМА : «НАЛОГИ»</vt:lpstr>
      <vt:lpstr>Презентация PowerPoint</vt:lpstr>
      <vt:lpstr>Цели урока:</vt:lpstr>
      <vt:lpstr>Презентация PowerPoint</vt:lpstr>
      <vt:lpstr>Налогоплательщики: - физические  лица  - юридические лица  </vt:lpstr>
      <vt:lpstr>Презентация PowerPoint</vt:lpstr>
      <vt:lpstr>Презентация PowerPoint</vt:lpstr>
      <vt:lpstr>Принципы налогообложения</vt:lpstr>
      <vt:lpstr>Функции налогов</vt:lpstr>
      <vt:lpstr>Презентация PowerPoint</vt:lpstr>
      <vt:lpstr>Презентация PowerPoint</vt:lpstr>
      <vt:lpstr>Презентация PowerPoint</vt:lpstr>
      <vt:lpstr>Права налогоплательщиков (ст. 21 НК РФ).  </vt:lpstr>
      <vt:lpstr>Обязанности налогоплательщиков (ст. 23 НК РФ).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6</cp:revision>
  <dcterms:created xsi:type="dcterms:W3CDTF">2018-12-18T23:14:29Z</dcterms:created>
  <dcterms:modified xsi:type="dcterms:W3CDTF">2019-01-19T06:59:11Z</dcterms:modified>
</cp:coreProperties>
</file>