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66" r:id="rId12"/>
    <p:sldId id="268" r:id="rId13"/>
    <p:sldId id="269" r:id="rId14"/>
    <p:sldId id="267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0B122-C6A1-4B90-85DE-8B4F3BF19A3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BBDE-09D5-4C20-9E28-21FAC892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9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BBBDE-09D5-4C20-9E28-21FAC8925D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39552" y="404664"/>
            <a:ext cx="7848872" cy="3456384"/>
          </a:xfrm>
          <a:prstGeom prst="round2SameRect">
            <a:avLst/>
          </a:prstGeom>
          <a:solidFill>
            <a:schemeClr val="accent5">
              <a:alpha val="7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5" name="Picture 5" descr="http://r46.fssprus.ru/files/46/foto/news/simvolika112013_20131022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4"/>
            <a:ext cx="9144000" cy="68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971600" y="620688"/>
            <a:ext cx="7200800" cy="2520280"/>
          </a:xfrm>
          <a:prstGeom prst="flowChartAlternateProcess">
            <a:avLst/>
          </a:prstGeom>
          <a:solidFill>
            <a:schemeClr val="accent5">
              <a:alpha val="96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ПРОБЛЕМЫ РЕАЛИЗАЦИИ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ОРГАНИЗАЦИОННО-ПРАВОВЫХ ФУНКЦИЙ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СЛУЖБЫ СУДЕБНЫХ </a:t>
            </a:r>
            <a:endParaRPr lang="ru-RU" sz="14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ПРИСТАВОВ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380671"/>
            <a:ext cx="4896544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Выполнил: </a:t>
            </a:r>
            <a:r>
              <a:rPr lang="ru-RU" dirty="0" smtClean="0"/>
              <a:t>Акульшин Иван Сергеевич</a:t>
            </a:r>
            <a:endParaRPr lang="ru-RU" dirty="0"/>
          </a:p>
          <a:p>
            <a:r>
              <a:rPr lang="ru-RU" dirty="0"/>
              <a:t>Научный руководитель: </a:t>
            </a:r>
            <a:r>
              <a:rPr lang="ru-RU" dirty="0" smtClean="0"/>
              <a:t>Кириленко Виктория Сергеевна</a:t>
            </a:r>
            <a:endParaRPr lang="ru-RU" dirty="0"/>
          </a:p>
          <a:p>
            <a:r>
              <a:rPr lang="ru-RU" dirty="0"/>
              <a:t>Группа: </a:t>
            </a:r>
            <a:r>
              <a:rPr lang="ru-RU" dirty="0" smtClean="0"/>
              <a:t>УГП-Гb11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3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neg5.com/publ_4/o_glavenstve_mezhdunarodnogo_prav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1" y="0"/>
            <a:ext cx="9172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1412776"/>
            <a:ext cx="7632848" cy="2376264"/>
          </a:xfrm>
          <a:prstGeom prst="roundRect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/>
                <a:ea typeface="Times New Roman"/>
              </a:rPr>
              <a:t>ФЗ «О судебных приставах»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11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9aksay.detkin-club.ru/images/about/1zvtqhe_57088d8dda6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6842" r="17558" b="4828"/>
          <a:stretch/>
        </p:blipFill>
        <p:spPr bwMode="auto">
          <a:xfrm>
            <a:off x="7524328" y="5246"/>
            <a:ext cx="1548236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sjangildino.ucoz.net/kartinki/obrazovani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" y="5589239"/>
            <a:ext cx="1417281" cy="117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222340" y="263316"/>
            <a:ext cx="6336704" cy="640871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Судебным приставом может быть гражданин Российской Федерации, достигший возраста 21 год, имеющий высшее юридическое образование, или высшее экономическое образование), способный по своим деловым и личным качествам, а также по состоянию здоровья исполнять возложенные на него обязанности.</a:t>
            </a:r>
          </a:p>
          <a:p>
            <a:pPr indent="450215" algn="just">
              <a:spcAft>
                <a:spcPts val="0"/>
              </a:spcAft>
            </a:pP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Судебный пристав является должностным лицом, состоящим на государственной службе. При вступлении в должность судебный пристав приносит присягу следующего содержания: «Я, вступая в ряды Федеральной службы судебных приставов, присягая на верность народу России и Закону, торжественно клянусь: беспрекословно соблюдать Конституция Российской Федерации, законы и международные обязательства Российской Федерации; настойчиво и честно защищать права граждан, интересы общества и государства; достойно переносить трудности, связанные с исполнением служебных обязанностей; неукоснительно соблюдать дисциплину, установленный порядок служебных взаимоотношений; хранить государственную и иную охраняемую законом тайну; дорожить своей профессиональной честью, беречь и развивать лучшие традиции Федеральной службы судебных приставов. Служу России, служу Закону!»</a:t>
            </a:r>
          </a:p>
          <a:p>
            <a:pPr indent="450215" algn="just">
              <a:spcAft>
                <a:spcPts val="0"/>
              </a:spcAft>
            </a:pP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Порядок приведения к присяге судебного пристава устанавливается главным судебным приставом Российской Федерации. Соблюдение присяги является неотъемлемой частью служебной дисциплины судебного пристава.</a:t>
            </a:r>
          </a:p>
          <a:p>
            <a:pPr indent="450215" algn="just">
              <a:spcAft>
                <a:spcPts val="0"/>
              </a:spcAft>
            </a:pP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На должность судебного пристава не может быть назначен гражданин, который был осужден за преступление по приговору суда, вступившему в законную силу, имеет судимость либо имел судимость, которая снята или погашена, в отношении которого осуществляется уголовное преследование либо прекращено уголовное преследование за истечением срока давности, в связи с примирением сторон, вследствие акта об амнистии или в связи с деятельным раскаянием.</a:t>
            </a:r>
          </a:p>
          <a:p>
            <a:pPr indent="450215" algn="just">
              <a:spcAft>
                <a:spcPts val="0"/>
              </a:spcAft>
            </a:pP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3.1. При назначении граждан Российской Федерации на отдельные должности Федеральной службы судебных приставов проводятся психофизиологическое исследование, тестирование на предмет употребления наркотических средств и психотропных веществ, наличия у них алкогольной, наркотической или иной токсической зависимости.</a:t>
            </a:r>
            <a:r>
              <a:rPr lang="ru-RU" sz="9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Порядок </a:t>
            </a: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проведения психофизиологического исследования, тестирования на предмет употребления наркотических средств и психотропных веществ, наличия алкогольной, наркотической или иной токсической зависимости и перечень должностей, при назначении на которые проводятся указанные психофизиологическое исследование, тестирование, определяются Министерством юстиции Российской Федерации.</a:t>
            </a:r>
          </a:p>
          <a:p>
            <a:pPr indent="450215" algn="just">
              <a:spcAft>
                <a:spcPts val="0"/>
              </a:spcAft>
            </a:pPr>
            <a:r>
              <a:rPr lang="ru-RU" sz="9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На судебных приставов распространяются ограничения, запреты и обязанности, установленные Федеральным законом «О противодействии коррупции» и статьями 17, 18 и 20 Федерального закона № 79-ФЗ «О государственной гражданской службе Российской Федерации».</a:t>
            </a:r>
            <a:endParaRPr lang="ru-RU" sz="95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32656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3. Требования, предъявляемые к лицу, назначаемому на должность 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судебного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lphaphoto.ru/image/data/statiy/pochta-ross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340768"/>
            <a:ext cx="7920880" cy="4032448"/>
          </a:xfrm>
          <a:prstGeom prst="roundRect">
            <a:avLst/>
          </a:prstGeom>
          <a:solidFill>
            <a:schemeClr val="accent5">
              <a:alpha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smtClean="0">
                <a:latin typeface="Times New Roman"/>
                <a:ea typeface="Times New Roman"/>
              </a:rPr>
              <a:t>В соответствии </a:t>
            </a:r>
            <a:r>
              <a:rPr lang="ru-RU" dirty="0">
                <a:latin typeface="Times New Roman"/>
                <a:ea typeface="Times New Roman"/>
              </a:rPr>
              <a:t>с п. 3 ст. 24 «Извещение и вызовы в исполнительном производстве» извещения, адресованные взыскателю и должнику, направляются по адресам, указанным в исполнительном документе. Извещение, адресованное лицу, участвующему в исполнительном производстве, направляется по месту жительства или месту нахождения такого лица. Извещение может быть направлено по месту работы гражданина, участвующего в исполнительном производстве.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3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://www.minber.kz/wp-content/uploads/2011/09/%D0%A2%D0%B0%D1%80%D0%B0%D0%B7%D1%8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" y="18864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3912" y="1679748"/>
            <a:ext cx="2664296" cy="1842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s://bonasens.ru/wp-content/uploads/mutishchi-dti-moskovskiy-a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2" y="1859244"/>
            <a:ext cx="2458616" cy="14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39" y="3091284"/>
            <a:ext cx="26892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www.caktekno.com/wp-content/uploads/2015/11/Aplikasi-SMS-Android-Terba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363416" cy="18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19064" y="3473911"/>
            <a:ext cx="3230016" cy="6482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Стоимость минимум</a:t>
            </a:r>
          </a:p>
          <a:p>
            <a:pPr algn="ctr"/>
            <a:r>
              <a:rPr lang="ru-RU" dirty="0" smtClean="0"/>
              <a:t> 85 руб. за одно извещение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868144" y="5085184"/>
            <a:ext cx="2880320" cy="9808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Стоимость максимум </a:t>
            </a:r>
            <a:endParaRPr lang="en-US" dirty="0" smtClean="0"/>
          </a:p>
          <a:p>
            <a:pPr algn="ctr"/>
            <a:r>
              <a:rPr lang="ru-RU" dirty="0" smtClean="0"/>
              <a:t>1 руб. за одно </a:t>
            </a:r>
            <a:r>
              <a:rPr lang="en-US" dirty="0" smtClean="0"/>
              <a:t>SMS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94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70.fssprus.ru/files/70/70/09/___201581010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5" y="0"/>
            <a:ext cx="914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15616" y="548680"/>
            <a:ext cx="7344816" cy="1368152"/>
          </a:xfrm>
          <a:prstGeom prst="round2DiagRect">
            <a:avLst/>
          </a:prstGeom>
          <a:solidFill>
            <a:schemeClr val="accent5">
              <a:alpha val="86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Материально-техническое </a:t>
            </a:r>
            <a:r>
              <a:rPr lang="ru-RU" sz="2400" dirty="0">
                <a:latin typeface="Times New Roman"/>
                <a:ea typeface="Times New Roman"/>
              </a:rPr>
              <a:t>обеспечение службы судебных приставов находится в достаточно плачевном состоянии.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1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.depositphotos.com/1654249/1263/i/450/depositphotos_12631147-stock-photo-3d-man-with-excla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02" y="141277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685" y="332656"/>
            <a:ext cx="8424936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На </a:t>
            </a:r>
            <a:r>
              <a:rPr lang="ru-RU" dirty="0">
                <a:latin typeface="Times New Roman"/>
                <a:ea typeface="Times New Roman"/>
              </a:rPr>
              <a:t>одного судебного пристава-исполнителя области находилось в среднем 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2736304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2 888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651" y="2366991"/>
            <a:ext cx="2736304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2059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517232"/>
            <a:ext cx="8137387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При этом основной причиной увеличения нагрузки стал не рост количества возбужденных исполнительных производств, а сокращение состава судебных приставов.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1772816"/>
            <a:ext cx="66247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92457"/>
              </p:ext>
            </p:extLst>
          </p:nvPr>
        </p:nvGraphicFramePr>
        <p:xfrm>
          <a:off x="1719912" y="2564904"/>
          <a:ext cx="6380480" cy="4091305"/>
        </p:xfrm>
        <a:graphic>
          <a:graphicData uri="http://schemas.openxmlformats.org/drawingml/2006/table">
            <a:tbl>
              <a:tblPr/>
              <a:tblGrid>
                <a:gridCol w="1680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3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Должности гражданской службы категории «руководители»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 группа должностей гражданской службы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 – 200 %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Первый заместитель директора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8 406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 – 200 %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8 406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 – 200 %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Главная группа должностей гражданской службы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Начальник управления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7 566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 – 150 %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Заместитель начальника управления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7 229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 – 150 %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Ведущая группа должностей гражданской службы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Начальник отдела федеральной службы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6 389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Заместитель начальника отдела федеральной службы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Должности гражданской службы категории «помощники (советники)»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Главная группа должностей гражданской службы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97752"/>
              </p:ext>
            </p:extLst>
          </p:nvPr>
        </p:nvGraphicFramePr>
        <p:xfrm>
          <a:off x="1979712" y="1844824"/>
          <a:ext cx="5472608" cy="4896544"/>
        </p:xfrm>
        <a:graphic>
          <a:graphicData uri="http://schemas.openxmlformats.org/drawingml/2006/table">
            <a:tbl>
              <a:tblPr/>
              <a:tblGrid>
                <a:gridCol w="1441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Должности гражданской службы категории «специалисты»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Ведущая группа должностей гражданской службы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Начальник отдела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Судебный пристав-исполнитель при директоре Федеральной службы судебных приставов – главном судебном приставе Российской Федерации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041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6 172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21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 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Заместитель начальника отдела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6 052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Советник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6 052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Ведущий консультант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5 970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Консультант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5 885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группа должностей гражданской службы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Главный специалист-эксперт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5 381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– 90 %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Ведущий специалист-эксперт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4 877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– 90 %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Специалист-эксперт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4 372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– 90 %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Должности гражданской службы категории «обеспечивающие специалисты»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Ведущая группа должностей гражданской службы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Ведущий специалист </a:t>
                      </a:r>
                      <a:b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разряда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5 549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– 120 %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группа должностей гражданской службы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специалист </a:t>
                      </a:r>
                      <a:b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разряда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4 372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– 90 %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08" marR="4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6408" r="4817" b="72138"/>
          <a:stretch/>
        </p:blipFill>
        <p:spPr bwMode="auto">
          <a:xfrm>
            <a:off x="1" y="-27384"/>
            <a:ext cx="9143999" cy="173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02095"/>
              </p:ext>
            </p:extLst>
          </p:nvPr>
        </p:nvGraphicFramePr>
        <p:xfrm>
          <a:off x="1475656" y="2996952"/>
          <a:ext cx="6369685" cy="3575304"/>
        </p:xfrm>
        <a:graphic>
          <a:graphicData uri="http://schemas.openxmlformats.org/drawingml/2006/table">
            <a:tbl>
              <a:tblPr/>
              <a:tblGrid>
                <a:gridCol w="5329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классного чина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Оклад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Действительный государственный советник юстиции Российской Федерации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Действительный государственный советник юстиции Российской Федерации 1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Действительный государственный советник юстиции Российской Федерации 2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2 944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Действительный государственный советник юстиции Российской Федерации 3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Государственный советник юстиции Российской Федерации 1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Государственный советник юстиции Российской Федерации 2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2 355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Государственный советник юстиции Российской Федерации 3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2 189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Советник юстиции 1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1 934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Советник юстиции 2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1 768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Советник юстиции 3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1 599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Юрист 1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Юрист 2 класса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1 263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Юрист 3 класса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1 179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060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 месячных окладов гражданских служащих в соответствии с присвоенными им классными чинами юстиции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56nv.ru/sites/default/files/textnews_images/1443_tmb12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5" y="0"/>
            <a:ext cx="1004887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89076" y="1844824"/>
            <a:ext cx="7848872" cy="2160240"/>
          </a:xfrm>
          <a:prstGeom prst="roundRect">
            <a:avLst/>
          </a:prstGeom>
          <a:solidFill>
            <a:schemeClr val="accent5">
              <a:alpha val="76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38.fssprus.ru/files/38/smi/16062014_2014719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548680"/>
            <a:ext cx="7488832" cy="4464496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Судебный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пристав представляет орган исполнительной власти, в задачу которого входит обеспечить вступление в силу исполнение судебного постановления.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yans93.ru/wp-content/uploads/2016/08/arbitraj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/>
          <a:stretch/>
        </p:blipFill>
        <p:spPr bwMode="auto">
          <a:xfrm>
            <a:off x="1" y="1749"/>
            <a:ext cx="9137320" cy="69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123209" y="692696"/>
            <a:ext cx="4467835" cy="1296144"/>
          </a:xfrm>
          <a:prstGeom prst="flowChartTerminator">
            <a:avLst/>
          </a:prstGeom>
          <a:solidFill>
            <a:schemeClr val="accent5">
              <a:alpha val="6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судебных приставов и задолжников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492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2210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Техническое и материальное оснащение судебных приставов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in-journal.ru/wp-content/uploads/2016/12/Bankovskie-kartochki-kreditnyie-viza-masterkard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81066"/>
            <a:ext cx="8208912" cy="1551790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карты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2296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1691" y="3603755"/>
            <a:ext cx="4284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</a:rPr>
              <a:t>Зарплатные карты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njust.ru/sites/default/files/1_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1"/>
            <a:ext cx="9144000" cy="68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844824"/>
            <a:ext cx="7704856" cy="424847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Существуют кредитные карты на определенные суммы, если эта карта активирована, но не использовалась, за клиентом уже числиться этот счёт. При этом у данных карт высокий процент, и, если судебные приставы снимают с этой карты определённую, пусть даже незначительную сумму без ведома потенциального должника, через время процент пени может превысить снятую приставами сумму. По нашему мнению следует запретить доступ к данной категории карт. 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547664" y="332656"/>
            <a:ext cx="7128792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КАРТА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letsksocial.ru/wp-content/uploads/2017/05/78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536" y="1556792"/>
            <a:ext cx="8280920" cy="5184576"/>
          </a:xfrm>
          <a:prstGeom prst="snip2Diag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Согласно ст.99 ФЗ «Об исполнительном производстве», размер удержания из заработной платы и иных доходов может составлять до 50% по усмотрению самого судебного пристава, при этом не учитывается изначальный доход гражданина, после данного удержания остаётся на карте сумма, которая ниже прожиточного минимума. В соответствии с этим мы считаем целесообразным внести поправку в п.2 ст. 99 ФЗ «Об исполнительном производстве» и изложить данный пункт в следующей редакции «При исполнении исполнительного документа (нескольких исполнительных документов) с должника-гражданина может быть удержано не более пятидесяти процентов заработной платы и иных доходов. Удержания производятся до исполнения в полном объеме содержащихся в исполнительном документе требований, при этом данные удержания недолжны, быть ниже суммы прожиточного минимума. 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115616" y="255114"/>
            <a:ext cx="7056784" cy="9361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ЗАРПЛАТНАЯ КАРТА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feha.ru/wp-content/uploads/2016/01/45I58PICVh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1"/>
            <a:ext cx="9169492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5517232"/>
            <a:ext cx="3528392" cy="115212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08104" y="5543949"/>
            <a:ext cx="3528392" cy="115212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СУДЕБНЫЕ ПРИСТАВЫ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adgeandbail.com/wp-content/uploads/2016/03/Trap-450x3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11991"/>
          <a:stretch/>
        </p:blipFill>
        <p:spPr bwMode="auto">
          <a:xfrm>
            <a:off x="114352" y="5373216"/>
            <a:ext cx="1263796" cy="13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ravo.moe/wp-content/uploads/2017/01/posle-ipoteki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11707" r="14030" b="11875"/>
          <a:stretch/>
        </p:blipFill>
        <p:spPr bwMode="auto">
          <a:xfrm>
            <a:off x="140865" y="3478161"/>
            <a:ext cx="1965225" cy="1601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404664"/>
            <a:ext cx="3168352" cy="1224136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Задолженность за коммунальные услуги</a:t>
            </a:r>
          </a:p>
          <a:p>
            <a:pPr algn="ctr"/>
            <a:r>
              <a:rPr lang="ru-RU" dirty="0" smtClean="0"/>
              <a:t>500 руб.</a:t>
            </a:r>
            <a:endParaRPr lang="ru-RU" dirty="0"/>
          </a:p>
        </p:txBody>
      </p:sp>
      <p:pic>
        <p:nvPicPr>
          <p:cNvPr id="8198" name="Picture 6" descr="https://st.depositphotos.com/1006899/2650/i/950/depositphotos_26505541-stock-photo-police-officer-writing-a-ticke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b="8832"/>
          <a:stretch/>
        </p:blipFill>
        <p:spPr bwMode="auto">
          <a:xfrm>
            <a:off x="6660619" y="169605"/>
            <a:ext cx="2016224" cy="26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88224" y="2924944"/>
            <a:ext cx="2376264" cy="72008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Судебные приставы 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79712" y="5515372"/>
            <a:ext cx="3240360" cy="1064121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Арест на имущество!</a:t>
            </a:r>
          </a:p>
          <a:p>
            <a:pPr algn="ctr"/>
            <a:r>
              <a:rPr lang="ru-RU" dirty="0" smtClean="0"/>
              <a:t>Обеспечительная мера!</a:t>
            </a:r>
            <a:endParaRPr lang="ru-RU" dirty="0"/>
          </a:p>
        </p:txBody>
      </p:sp>
      <p:sp>
        <p:nvSpPr>
          <p:cNvPr id="8" name="Круговая стрелка 7"/>
          <p:cNvSpPr/>
          <p:nvPr/>
        </p:nvSpPr>
        <p:spPr>
          <a:xfrm rot="1261478">
            <a:off x="3914751" y="426104"/>
            <a:ext cx="3168352" cy="287053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7416946">
            <a:off x="5530361" y="4722278"/>
            <a:ext cx="2736691" cy="15121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699792" y="2348880"/>
            <a:ext cx="3456384" cy="2160240"/>
          </a:xfrm>
          <a:prstGeom prst="flowChartAlternateProcess">
            <a:avLst/>
          </a:prstGeom>
          <a:solidFill>
            <a:srgbClr val="FF0000">
              <a:alpha val="69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Соразмерность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6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proekt.ucoz.net/12/ques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4719" r="16352" b="9464"/>
          <a:stretch/>
        </p:blipFill>
        <p:spPr bwMode="auto">
          <a:xfrm>
            <a:off x="0" y="3691"/>
            <a:ext cx="3743058" cy="54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707904" y="476672"/>
            <a:ext cx="5149422" cy="42484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Как это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всё можно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объяснить?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Нехватка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рабочей силы, финансирования и технического оснащения?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же всё же образования? </a:t>
            </a:r>
            <a:endParaRPr lang="ru-RU" sz="16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2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907</Words>
  <Application>Microsoft Office PowerPoint</Application>
  <PresentationFormat>Экран (4:3)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Анна Игоревна</dc:creator>
  <cp:lastModifiedBy>Спектор Людмила Александровна</cp:lastModifiedBy>
  <cp:revision>17</cp:revision>
  <dcterms:created xsi:type="dcterms:W3CDTF">2017-11-27T07:02:07Z</dcterms:created>
  <dcterms:modified xsi:type="dcterms:W3CDTF">2019-01-28T15:10:27Z</dcterms:modified>
</cp:coreProperties>
</file>