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69" r:id="rId4"/>
    <p:sldId id="259" r:id="rId5"/>
    <p:sldId id="262" r:id="rId6"/>
    <p:sldId id="263" r:id="rId7"/>
    <p:sldId id="264" r:id="rId8"/>
    <p:sldId id="270" r:id="rId9"/>
    <p:sldId id="265" r:id="rId10"/>
    <p:sldId id="266" r:id="rId11"/>
    <p:sldId id="267" r:id="rId12"/>
    <p:sldId id="271"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138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AB9FBE-E0A2-4EFE-B6EC-4C5884D34E2B}" type="doc">
      <dgm:prSet loTypeId="urn:microsoft.com/office/officeart/2005/8/layout/pyramid2" loCatId="list" qsTypeId="urn:microsoft.com/office/officeart/2005/8/quickstyle/simple1" qsCatId="simple" csTypeId="urn:microsoft.com/office/officeart/2005/8/colors/accent1_2" csCatId="accent1" phldr="1"/>
      <dgm:spPr/>
    </dgm:pt>
    <dgm:pt modelId="{55139727-AA93-4F15-98FC-43F150F4B3E0}">
      <dgm:prSet phldrT="[Текст]" custT="1"/>
      <dgm:spPr>
        <a:blipFill rotWithShape="0">
          <a:blip xmlns:r="http://schemas.openxmlformats.org/officeDocument/2006/relationships" r:embed="rId1"/>
          <a:tile tx="0" ty="0" sx="100000" sy="100000" flip="none" algn="tl"/>
        </a:blipFill>
        <a:ln>
          <a:gradFill>
            <a:gsLst>
              <a:gs pos="0">
                <a:srgbClr val="FF3399"/>
              </a:gs>
              <a:gs pos="25000">
                <a:srgbClr val="FF6633"/>
              </a:gs>
              <a:gs pos="50000">
                <a:srgbClr val="FFFF00"/>
              </a:gs>
              <a:gs pos="75000">
                <a:srgbClr val="01A78F"/>
              </a:gs>
              <a:gs pos="100000">
                <a:srgbClr val="3366FF"/>
              </a:gs>
            </a:gsLst>
            <a:lin ang="5400000" scaled="0"/>
          </a:gradFill>
        </a:ln>
      </dgm:spPr>
      <dgm:t>
        <a:bodyPr/>
        <a:lstStyle/>
        <a:p>
          <a:r>
            <a:rPr lang="ru-RU" sz="1400" dirty="0" smtClean="0">
              <a:latin typeface="Monotype Corsiva" pitchFamily="66" charset="0"/>
            </a:rPr>
            <a:t>насилие в отношении женщин зачастую усугубляется в силу ощущения чувства стыда, которое является следствием умалчивания актов насилия, совершаемых в отношении их, а так же отсутствия надежной юридической помощи;</a:t>
          </a:r>
          <a:endParaRPr lang="ru-RU" sz="1400" dirty="0">
            <a:latin typeface="Monotype Corsiva" pitchFamily="66" charset="0"/>
          </a:endParaRPr>
        </a:p>
      </dgm:t>
    </dgm:pt>
    <dgm:pt modelId="{63BA1F35-06FF-4C4B-ABB7-FFEDF8C1FD95}" type="parTrans" cxnId="{426423F8-C84E-4064-9E0E-3F4A78E702CE}">
      <dgm:prSet/>
      <dgm:spPr/>
      <dgm:t>
        <a:bodyPr/>
        <a:lstStyle/>
        <a:p>
          <a:endParaRPr lang="ru-RU"/>
        </a:p>
      </dgm:t>
    </dgm:pt>
    <dgm:pt modelId="{915B32F2-5949-4E22-9671-8CA96C8D9AF0}" type="sibTrans" cxnId="{426423F8-C84E-4064-9E0E-3F4A78E702CE}">
      <dgm:prSet/>
      <dgm:spPr/>
      <dgm:t>
        <a:bodyPr/>
        <a:lstStyle/>
        <a:p>
          <a:endParaRPr lang="ru-RU"/>
        </a:p>
      </dgm:t>
    </dgm:pt>
    <dgm:pt modelId="{B88E9897-9DA2-4DA6-99C6-3AC158B7F4DF}">
      <dgm:prSet phldrT="[Текст]" custT="1"/>
      <dgm:spPr>
        <a:blipFill rotWithShape="0">
          <a:blip xmlns:r="http://schemas.openxmlformats.org/officeDocument/2006/relationships" r:embed="rId1"/>
          <a:tile tx="0" ty="0" sx="100000" sy="100000" flip="none" algn="tl"/>
        </a:blipFill>
        <a:ln>
          <a:gradFill>
            <a:gsLst>
              <a:gs pos="0">
                <a:srgbClr val="FF3399"/>
              </a:gs>
              <a:gs pos="25000">
                <a:srgbClr val="FF6633"/>
              </a:gs>
              <a:gs pos="50000">
                <a:srgbClr val="FFFF00"/>
              </a:gs>
              <a:gs pos="75000">
                <a:srgbClr val="01A78F"/>
              </a:gs>
              <a:gs pos="100000">
                <a:srgbClr val="3366FF"/>
              </a:gs>
            </a:gsLst>
            <a:lin ang="5400000" scaled="0"/>
          </a:gradFill>
        </a:ln>
      </dgm:spPr>
      <dgm:t>
        <a:bodyPr/>
        <a:lstStyle/>
        <a:p>
          <a:r>
            <a:rPr lang="ru-RU" sz="1400" dirty="0" smtClean="0">
              <a:latin typeface="Monotype Corsiva" pitchFamily="66" charset="0"/>
            </a:rPr>
            <a:t>слабой информированностью о существующих правовых нормах, в силу которых можно искоренить домашнее насилие в отношении женщины, а так же государственных институтах, деятельность которых направлена на защиту законных прав и интересов граждан.</a:t>
          </a:r>
          <a:endParaRPr lang="ru-RU" sz="1400" dirty="0">
            <a:latin typeface="Monotype Corsiva" pitchFamily="66" charset="0"/>
          </a:endParaRPr>
        </a:p>
      </dgm:t>
    </dgm:pt>
    <dgm:pt modelId="{8E221FED-C565-4264-A91D-C7329268046C}" type="parTrans" cxnId="{58915300-3EAF-4296-8768-60B088A571BF}">
      <dgm:prSet/>
      <dgm:spPr/>
      <dgm:t>
        <a:bodyPr/>
        <a:lstStyle/>
        <a:p>
          <a:endParaRPr lang="ru-RU"/>
        </a:p>
      </dgm:t>
    </dgm:pt>
    <dgm:pt modelId="{FD9EFE7A-46DC-42C8-A430-56F994C74BCF}" type="sibTrans" cxnId="{58915300-3EAF-4296-8768-60B088A571BF}">
      <dgm:prSet/>
      <dgm:spPr/>
      <dgm:t>
        <a:bodyPr/>
        <a:lstStyle/>
        <a:p>
          <a:endParaRPr lang="ru-RU"/>
        </a:p>
      </dgm:t>
    </dgm:pt>
    <dgm:pt modelId="{1C6DD2C9-80D1-418B-A5EB-056A2B86F408}">
      <dgm:prSet custT="1"/>
      <dgm:spPr>
        <a:blipFill rotWithShape="0">
          <a:blip xmlns:r="http://schemas.openxmlformats.org/officeDocument/2006/relationships" r:embed="rId1"/>
          <a:tile tx="0" ty="0" sx="100000" sy="100000" flip="none" algn="tl"/>
        </a:blipFill>
        <a:ln>
          <a:gradFill>
            <a:gsLst>
              <a:gs pos="0">
                <a:srgbClr val="FF3399"/>
              </a:gs>
              <a:gs pos="25000">
                <a:srgbClr val="FF6633"/>
              </a:gs>
              <a:gs pos="50000">
                <a:srgbClr val="FFFF00"/>
              </a:gs>
              <a:gs pos="75000">
                <a:srgbClr val="01A78F"/>
              </a:gs>
              <a:gs pos="100000">
                <a:srgbClr val="3366FF"/>
              </a:gs>
            </a:gsLst>
            <a:lin ang="5400000" scaled="0"/>
          </a:gradFill>
        </a:ln>
      </dgm:spPr>
      <dgm:t>
        <a:bodyPr/>
        <a:lstStyle/>
        <a:p>
          <a:r>
            <a:rPr lang="ru-RU" sz="1400" dirty="0" smtClean="0">
              <a:latin typeface="Monotype Corsiva" pitchFamily="66" charset="0"/>
            </a:rPr>
            <a:t>насилие в отношении женщин характеризуется чувством вины за совершение над ней насильственных действий, сводя все происходящее к тенденции, которая существует во многих семьях, что, так или иначе, приводит к привыканию;</a:t>
          </a:r>
          <a:endParaRPr lang="ru-RU" sz="1400" dirty="0">
            <a:latin typeface="Monotype Corsiva" pitchFamily="66" charset="0"/>
          </a:endParaRPr>
        </a:p>
      </dgm:t>
    </dgm:pt>
    <dgm:pt modelId="{A0CDE3DF-96F7-4D86-9C8E-328985A669E2}" type="parTrans" cxnId="{C639DC81-8CC3-465A-9173-C4742070B163}">
      <dgm:prSet/>
      <dgm:spPr/>
      <dgm:t>
        <a:bodyPr/>
        <a:lstStyle/>
        <a:p>
          <a:endParaRPr lang="ru-RU"/>
        </a:p>
      </dgm:t>
    </dgm:pt>
    <dgm:pt modelId="{E3E0E634-8745-4980-89A0-8D8C7626637C}" type="sibTrans" cxnId="{C639DC81-8CC3-465A-9173-C4742070B163}">
      <dgm:prSet/>
      <dgm:spPr/>
      <dgm:t>
        <a:bodyPr/>
        <a:lstStyle/>
        <a:p>
          <a:endParaRPr lang="ru-RU"/>
        </a:p>
      </dgm:t>
    </dgm:pt>
    <dgm:pt modelId="{B373A842-AE12-4FE8-ABED-085A803FE472}" type="pres">
      <dgm:prSet presAssocID="{70AB9FBE-E0A2-4EFE-B6EC-4C5884D34E2B}" presName="compositeShape" presStyleCnt="0">
        <dgm:presLayoutVars>
          <dgm:dir/>
          <dgm:resizeHandles/>
        </dgm:presLayoutVars>
      </dgm:prSet>
      <dgm:spPr/>
    </dgm:pt>
    <dgm:pt modelId="{F321893D-60ED-4BB7-BC3C-AF331F415133}" type="pres">
      <dgm:prSet presAssocID="{70AB9FBE-E0A2-4EFE-B6EC-4C5884D34E2B}" presName="pyramid" presStyleLbl="node1" presStyleIdx="0" presStyleCnt="1" custLinFactNeighborX="34151"/>
      <dgm:spPr>
        <a:blipFill rotWithShape="0">
          <a:blip xmlns:r="http://schemas.openxmlformats.org/officeDocument/2006/relationships" r:embed="rId2"/>
          <a:tile tx="0" ty="0" sx="100000" sy="100000" flip="none" algn="tl"/>
        </a:blipFill>
        <a:ln>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ln>
        <a:effectLst>
          <a:glow rad="228600">
            <a:schemeClr val="accent1">
              <a:lumMod val="75000"/>
              <a:alpha val="40000"/>
            </a:schemeClr>
          </a:glow>
        </a:effectLst>
      </dgm:spPr>
    </dgm:pt>
    <dgm:pt modelId="{33057C20-0C46-4354-BBA4-7B529EF0460B}" type="pres">
      <dgm:prSet presAssocID="{70AB9FBE-E0A2-4EFE-B6EC-4C5884D34E2B}" presName="theList" presStyleCnt="0"/>
      <dgm:spPr/>
    </dgm:pt>
    <dgm:pt modelId="{8BB479D5-F334-4781-AE16-B783D62D4B54}" type="pres">
      <dgm:prSet presAssocID="{55139727-AA93-4F15-98FC-43F150F4B3E0}" presName="aNode" presStyleLbl="fgAcc1" presStyleIdx="0" presStyleCnt="3" custScaleX="261951" custLinFactNeighborX="-6684" custLinFactNeighborY="-36672">
        <dgm:presLayoutVars>
          <dgm:bulletEnabled val="1"/>
        </dgm:presLayoutVars>
      </dgm:prSet>
      <dgm:spPr/>
      <dgm:t>
        <a:bodyPr/>
        <a:lstStyle/>
        <a:p>
          <a:endParaRPr lang="ru-RU"/>
        </a:p>
      </dgm:t>
    </dgm:pt>
    <dgm:pt modelId="{7FDEDBCE-A62B-4C06-8E8E-D7A0847C9716}" type="pres">
      <dgm:prSet presAssocID="{55139727-AA93-4F15-98FC-43F150F4B3E0}" presName="aSpace" presStyleCnt="0"/>
      <dgm:spPr/>
    </dgm:pt>
    <dgm:pt modelId="{56D4F68E-D509-43EC-9EAD-F593FEB7B4D2}" type="pres">
      <dgm:prSet presAssocID="{B88E9897-9DA2-4DA6-99C6-3AC158B7F4DF}" presName="aNode" presStyleLbl="fgAcc1" presStyleIdx="1" presStyleCnt="3" custScaleX="242534" custLinFactNeighborX="543" custLinFactNeighborY="17719">
        <dgm:presLayoutVars>
          <dgm:bulletEnabled val="1"/>
        </dgm:presLayoutVars>
      </dgm:prSet>
      <dgm:spPr/>
      <dgm:t>
        <a:bodyPr/>
        <a:lstStyle/>
        <a:p>
          <a:endParaRPr lang="ru-RU"/>
        </a:p>
      </dgm:t>
    </dgm:pt>
    <dgm:pt modelId="{4CB3DD3A-D5CB-4278-934C-E6B83C898010}" type="pres">
      <dgm:prSet presAssocID="{B88E9897-9DA2-4DA6-99C6-3AC158B7F4DF}" presName="aSpace" presStyleCnt="0"/>
      <dgm:spPr/>
    </dgm:pt>
    <dgm:pt modelId="{EB7E4AC5-D46A-4A21-8FF5-0C1C2ABC5A18}" type="pres">
      <dgm:prSet presAssocID="{1C6DD2C9-80D1-418B-A5EB-056A2B86F408}" presName="aNode" presStyleLbl="fgAcc1" presStyleIdx="2" presStyleCnt="3" custScaleX="203286" custLinFactNeighborX="0" custLinFactNeighborY="75804">
        <dgm:presLayoutVars>
          <dgm:bulletEnabled val="1"/>
        </dgm:presLayoutVars>
      </dgm:prSet>
      <dgm:spPr/>
      <dgm:t>
        <a:bodyPr/>
        <a:lstStyle/>
        <a:p>
          <a:endParaRPr lang="ru-RU"/>
        </a:p>
      </dgm:t>
    </dgm:pt>
    <dgm:pt modelId="{9264019F-EFD6-47CF-9888-1AB140CA0CEC}" type="pres">
      <dgm:prSet presAssocID="{1C6DD2C9-80D1-418B-A5EB-056A2B86F408}" presName="aSpace" presStyleCnt="0"/>
      <dgm:spPr/>
    </dgm:pt>
  </dgm:ptLst>
  <dgm:cxnLst>
    <dgm:cxn modelId="{1825F46E-0D9C-4B66-847B-BFCC7C84A2D3}" type="presOf" srcId="{1C6DD2C9-80D1-418B-A5EB-056A2B86F408}" destId="{EB7E4AC5-D46A-4A21-8FF5-0C1C2ABC5A18}" srcOrd="0" destOrd="0" presId="urn:microsoft.com/office/officeart/2005/8/layout/pyramid2"/>
    <dgm:cxn modelId="{C639DC81-8CC3-465A-9173-C4742070B163}" srcId="{70AB9FBE-E0A2-4EFE-B6EC-4C5884D34E2B}" destId="{1C6DD2C9-80D1-418B-A5EB-056A2B86F408}" srcOrd="2" destOrd="0" parTransId="{A0CDE3DF-96F7-4D86-9C8E-328985A669E2}" sibTransId="{E3E0E634-8745-4980-89A0-8D8C7626637C}"/>
    <dgm:cxn modelId="{426423F8-C84E-4064-9E0E-3F4A78E702CE}" srcId="{70AB9FBE-E0A2-4EFE-B6EC-4C5884D34E2B}" destId="{55139727-AA93-4F15-98FC-43F150F4B3E0}" srcOrd="0" destOrd="0" parTransId="{63BA1F35-06FF-4C4B-ABB7-FFEDF8C1FD95}" sibTransId="{915B32F2-5949-4E22-9671-8CA96C8D9AF0}"/>
    <dgm:cxn modelId="{58915300-3EAF-4296-8768-60B088A571BF}" srcId="{70AB9FBE-E0A2-4EFE-B6EC-4C5884D34E2B}" destId="{B88E9897-9DA2-4DA6-99C6-3AC158B7F4DF}" srcOrd="1" destOrd="0" parTransId="{8E221FED-C565-4264-A91D-C7329268046C}" sibTransId="{FD9EFE7A-46DC-42C8-A430-56F994C74BCF}"/>
    <dgm:cxn modelId="{4A390F78-5A52-45AF-A3AA-183C12AEF391}" type="presOf" srcId="{55139727-AA93-4F15-98FC-43F150F4B3E0}" destId="{8BB479D5-F334-4781-AE16-B783D62D4B54}" srcOrd="0" destOrd="0" presId="urn:microsoft.com/office/officeart/2005/8/layout/pyramid2"/>
    <dgm:cxn modelId="{7EA59CFA-B592-479D-8D2D-78A01D5AAC2A}" type="presOf" srcId="{70AB9FBE-E0A2-4EFE-B6EC-4C5884D34E2B}" destId="{B373A842-AE12-4FE8-ABED-085A803FE472}" srcOrd="0" destOrd="0" presId="urn:microsoft.com/office/officeart/2005/8/layout/pyramid2"/>
    <dgm:cxn modelId="{E157EA93-B793-41EA-B134-0AB0AC7E4CFD}" type="presOf" srcId="{B88E9897-9DA2-4DA6-99C6-3AC158B7F4DF}" destId="{56D4F68E-D509-43EC-9EAD-F593FEB7B4D2}" srcOrd="0" destOrd="0" presId="urn:microsoft.com/office/officeart/2005/8/layout/pyramid2"/>
    <dgm:cxn modelId="{16094DBB-383A-4308-90A7-E9CF1DBD4D82}" type="presParOf" srcId="{B373A842-AE12-4FE8-ABED-085A803FE472}" destId="{F321893D-60ED-4BB7-BC3C-AF331F415133}" srcOrd="0" destOrd="0" presId="urn:microsoft.com/office/officeart/2005/8/layout/pyramid2"/>
    <dgm:cxn modelId="{38777FAC-61B6-404E-83ED-EC2F979E59A7}" type="presParOf" srcId="{B373A842-AE12-4FE8-ABED-085A803FE472}" destId="{33057C20-0C46-4354-BBA4-7B529EF0460B}" srcOrd="1" destOrd="0" presId="urn:microsoft.com/office/officeart/2005/8/layout/pyramid2"/>
    <dgm:cxn modelId="{6D1DCF65-58C9-4E26-A492-58AE1376F2EA}" type="presParOf" srcId="{33057C20-0C46-4354-BBA4-7B529EF0460B}" destId="{8BB479D5-F334-4781-AE16-B783D62D4B54}" srcOrd="0" destOrd="0" presId="urn:microsoft.com/office/officeart/2005/8/layout/pyramid2"/>
    <dgm:cxn modelId="{D58EDECC-BAB4-493C-A8CE-81721D8A7BBA}" type="presParOf" srcId="{33057C20-0C46-4354-BBA4-7B529EF0460B}" destId="{7FDEDBCE-A62B-4C06-8E8E-D7A0847C9716}" srcOrd="1" destOrd="0" presId="urn:microsoft.com/office/officeart/2005/8/layout/pyramid2"/>
    <dgm:cxn modelId="{484D4D05-1563-40A6-8FEB-90AB29CBB0C6}" type="presParOf" srcId="{33057C20-0C46-4354-BBA4-7B529EF0460B}" destId="{56D4F68E-D509-43EC-9EAD-F593FEB7B4D2}" srcOrd="2" destOrd="0" presId="urn:microsoft.com/office/officeart/2005/8/layout/pyramid2"/>
    <dgm:cxn modelId="{DA030E0E-A114-46E9-826A-47EF85102DD0}" type="presParOf" srcId="{33057C20-0C46-4354-BBA4-7B529EF0460B}" destId="{4CB3DD3A-D5CB-4278-934C-E6B83C898010}" srcOrd="3" destOrd="0" presId="urn:microsoft.com/office/officeart/2005/8/layout/pyramid2"/>
    <dgm:cxn modelId="{9F25D2CF-035A-42E7-8A96-9BAAC41EB5BE}" type="presParOf" srcId="{33057C20-0C46-4354-BBA4-7B529EF0460B}" destId="{EB7E4AC5-D46A-4A21-8FF5-0C1C2ABC5A18}" srcOrd="4" destOrd="0" presId="urn:microsoft.com/office/officeart/2005/8/layout/pyramid2"/>
    <dgm:cxn modelId="{937B9EB3-1C0D-4B56-9075-DF78980C11BF}" type="presParOf" srcId="{33057C20-0C46-4354-BBA4-7B529EF0460B}" destId="{9264019F-EFD6-47CF-9888-1AB140CA0CEC}"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1893D-60ED-4BB7-BC3C-AF331F415133}">
      <dsp:nvSpPr>
        <dsp:cNvPr id="0" name=""/>
        <dsp:cNvSpPr/>
      </dsp:nvSpPr>
      <dsp:spPr>
        <a:xfrm>
          <a:off x="1512186" y="0"/>
          <a:ext cx="4064000" cy="4064000"/>
        </a:xfrm>
        <a:prstGeom prst="triangle">
          <a:avLst/>
        </a:prstGeom>
        <a:blipFill rotWithShape="0">
          <a:blip xmlns:r="http://schemas.openxmlformats.org/officeDocument/2006/relationships" r:embed="rId1"/>
          <a:tile tx="0" ty="0" sx="100000" sy="100000" flip="none" algn="tl"/>
        </a:blipFill>
        <a:ln w="25400" cap="flat" cmpd="sng" algn="ct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prstDash val="solid"/>
        </a:ln>
        <a:effectLst>
          <a:glow rad="228600">
            <a:schemeClr val="accent1">
              <a:lumMod val="75000"/>
              <a:alpha val="40000"/>
            </a:schemeClr>
          </a:glow>
        </a:effectLst>
      </dsp:spPr>
      <dsp:style>
        <a:lnRef idx="2">
          <a:scrgbClr r="0" g="0" b="0"/>
        </a:lnRef>
        <a:fillRef idx="1">
          <a:scrgbClr r="0" g="0" b="0"/>
        </a:fillRef>
        <a:effectRef idx="0">
          <a:scrgbClr r="0" g="0" b="0"/>
        </a:effectRef>
        <a:fontRef idx="minor">
          <a:schemeClr val="lt1"/>
        </a:fontRef>
      </dsp:style>
    </dsp:sp>
    <dsp:sp modelId="{8BB479D5-F334-4781-AE16-B783D62D4B54}">
      <dsp:nvSpPr>
        <dsp:cNvPr id="0" name=""/>
        <dsp:cNvSpPr/>
      </dsp:nvSpPr>
      <dsp:spPr>
        <a:xfrm>
          <a:off x="0" y="364483"/>
          <a:ext cx="6919697" cy="962025"/>
        </a:xfrm>
        <a:prstGeom prst="roundRect">
          <a:avLst/>
        </a:prstGeom>
        <a:blipFill rotWithShape="0">
          <a:blip xmlns:r="http://schemas.openxmlformats.org/officeDocument/2006/relationships" r:embed="rId2"/>
          <a:tile tx="0" ty="0" sx="100000" sy="100000" flip="none" algn="tl"/>
        </a:blipFill>
        <a:ln w="25400" cap="flat" cmpd="sng" algn="ctr">
          <a:gradFill>
            <a:gsLst>
              <a:gs pos="0">
                <a:srgbClr val="FF3399"/>
              </a:gs>
              <a:gs pos="25000">
                <a:srgbClr val="FF6633"/>
              </a:gs>
              <a:gs pos="50000">
                <a:srgbClr val="FFFF00"/>
              </a:gs>
              <a:gs pos="75000">
                <a:srgbClr val="01A78F"/>
              </a:gs>
              <a:gs pos="100000">
                <a:srgbClr val="3366FF"/>
              </a:gs>
            </a:gsLst>
            <a:lin ang="5400000" scaled="0"/>
          </a:gra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latin typeface="Monotype Corsiva" pitchFamily="66" charset="0"/>
            </a:rPr>
            <a:t>насилие в отношении женщин зачастую усугубляется в силу ощущения чувства стыда, которое является следствием умалчивания актов насилия, совершаемых в отношении их, а так же отсутствия надежной юридической помощи;</a:t>
          </a:r>
          <a:endParaRPr lang="ru-RU" sz="1400" kern="1200" dirty="0">
            <a:latin typeface="Monotype Corsiva" pitchFamily="66" charset="0"/>
          </a:endParaRPr>
        </a:p>
      </dsp:txBody>
      <dsp:txXfrm>
        <a:off x="46962" y="411445"/>
        <a:ext cx="6825773" cy="868101"/>
      </dsp:txXfrm>
    </dsp:sp>
    <dsp:sp modelId="{56D4F68E-D509-43EC-9EAD-F593FEB7B4D2}">
      <dsp:nvSpPr>
        <dsp:cNvPr id="0" name=""/>
        <dsp:cNvSpPr/>
      </dsp:nvSpPr>
      <dsp:spPr>
        <a:xfrm>
          <a:off x="288044" y="1512168"/>
          <a:ext cx="6406778" cy="962025"/>
        </a:xfrm>
        <a:prstGeom prst="roundRect">
          <a:avLst/>
        </a:prstGeom>
        <a:blipFill rotWithShape="0">
          <a:blip xmlns:r="http://schemas.openxmlformats.org/officeDocument/2006/relationships" r:embed="rId2"/>
          <a:tile tx="0" ty="0" sx="100000" sy="100000" flip="none" algn="tl"/>
        </a:blipFill>
        <a:ln w="25400" cap="flat" cmpd="sng" algn="ctr">
          <a:gradFill>
            <a:gsLst>
              <a:gs pos="0">
                <a:srgbClr val="FF3399"/>
              </a:gs>
              <a:gs pos="25000">
                <a:srgbClr val="FF6633"/>
              </a:gs>
              <a:gs pos="50000">
                <a:srgbClr val="FFFF00"/>
              </a:gs>
              <a:gs pos="75000">
                <a:srgbClr val="01A78F"/>
              </a:gs>
              <a:gs pos="100000">
                <a:srgbClr val="3366FF"/>
              </a:gs>
            </a:gsLst>
            <a:lin ang="5400000" scaled="0"/>
          </a:gra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latin typeface="Monotype Corsiva" pitchFamily="66" charset="0"/>
            </a:rPr>
            <a:t>слабой информированностью о существующих правовых нормах, в силу которых можно искоренить домашнее насилие в отношении женщины, а так же государственных институтах, деятельность которых направлена на защиту законных прав и интересов граждан.</a:t>
          </a:r>
          <a:endParaRPr lang="ru-RU" sz="1400" kern="1200" dirty="0">
            <a:latin typeface="Monotype Corsiva" pitchFamily="66" charset="0"/>
          </a:endParaRPr>
        </a:p>
      </dsp:txBody>
      <dsp:txXfrm>
        <a:off x="335006" y="1559130"/>
        <a:ext cx="6312854" cy="868101"/>
      </dsp:txXfrm>
    </dsp:sp>
    <dsp:sp modelId="{EB7E4AC5-D46A-4A21-8FF5-0C1C2ABC5A18}">
      <dsp:nvSpPr>
        <dsp:cNvPr id="0" name=""/>
        <dsp:cNvSpPr/>
      </dsp:nvSpPr>
      <dsp:spPr>
        <a:xfrm>
          <a:off x="792088" y="2664295"/>
          <a:ext cx="5370002" cy="962025"/>
        </a:xfrm>
        <a:prstGeom prst="roundRect">
          <a:avLst/>
        </a:prstGeom>
        <a:blipFill rotWithShape="0">
          <a:blip xmlns:r="http://schemas.openxmlformats.org/officeDocument/2006/relationships" r:embed="rId2"/>
          <a:tile tx="0" ty="0" sx="100000" sy="100000" flip="none" algn="tl"/>
        </a:blipFill>
        <a:ln w="25400" cap="flat" cmpd="sng" algn="ctr">
          <a:gradFill>
            <a:gsLst>
              <a:gs pos="0">
                <a:srgbClr val="FF3399"/>
              </a:gs>
              <a:gs pos="25000">
                <a:srgbClr val="FF6633"/>
              </a:gs>
              <a:gs pos="50000">
                <a:srgbClr val="FFFF00"/>
              </a:gs>
              <a:gs pos="75000">
                <a:srgbClr val="01A78F"/>
              </a:gs>
              <a:gs pos="100000">
                <a:srgbClr val="3366FF"/>
              </a:gs>
            </a:gsLst>
            <a:lin ang="5400000" scaled="0"/>
          </a:gra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latin typeface="Monotype Corsiva" pitchFamily="66" charset="0"/>
            </a:rPr>
            <a:t>насилие в отношении женщин характеризуется чувством вины за совершение над ней насильственных действий, сводя все происходящее к тенденции, которая существует во многих семьях, что, так или иначе, приводит к привыканию;</a:t>
          </a:r>
          <a:endParaRPr lang="ru-RU" sz="1400" kern="1200" dirty="0">
            <a:latin typeface="Monotype Corsiva" pitchFamily="66" charset="0"/>
          </a:endParaRPr>
        </a:p>
      </dsp:txBody>
      <dsp:txXfrm>
        <a:off x="839050" y="2711257"/>
        <a:ext cx="5276078" cy="86810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28.01.2019</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28.01.2019</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28.01.2019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28.01.2019</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28.01.2019</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28.01.2019</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28.01.2019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28.01.2019</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28.01.2019</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1.xml"/><Relationship Id="rId7" Type="http://schemas.openxmlformats.org/officeDocument/2006/relationships/image" Target="../media/image16.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21904" y="2492896"/>
            <a:ext cx="8122096" cy="179496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ru-RU"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определение </a:t>
            </a:r>
            <a:r>
              <a:rPr lang="ru-RU"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домашнего насилия</a:t>
            </a:r>
            <a:endParaRPr lang="ru-RU"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endParaRPr lang="ru-RU"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endParaRPr lang="ru-RU"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8" name="TextBox 7"/>
          <p:cNvSpPr txBox="1"/>
          <p:nvPr/>
        </p:nvSpPr>
        <p:spPr>
          <a:xfrm>
            <a:off x="1043608" y="5867980"/>
            <a:ext cx="6480720" cy="923330"/>
          </a:xfrm>
          <a:prstGeom prst="rect">
            <a:avLst/>
          </a:prstGeom>
          <a:noFill/>
        </p:spPr>
        <p:txBody>
          <a:bodyPr wrap="square" rtlCol="0">
            <a:spAutoFit/>
          </a:bodyPr>
          <a:lstStyle/>
          <a:p>
            <a:r>
              <a:rPr lang="ru-RU" dirty="0">
                <a:latin typeface="Times New Roman" pitchFamily="18" charset="0"/>
                <a:cs typeface="Times New Roman" pitchFamily="18" charset="0"/>
              </a:rPr>
              <a:t>Выполнил: </a:t>
            </a:r>
            <a:r>
              <a:rPr lang="ru-RU" dirty="0" err="1" smtClean="0">
                <a:latin typeface="Times New Roman" pitchFamily="18" charset="0"/>
                <a:cs typeface="Times New Roman" pitchFamily="18" charset="0"/>
              </a:rPr>
              <a:t>Голбанов</a:t>
            </a:r>
            <a:r>
              <a:rPr lang="ru-RU" dirty="0" smtClean="0">
                <a:latin typeface="Times New Roman" pitchFamily="18" charset="0"/>
                <a:cs typeface="Times New Roman" pitchFamily="18" charset="0"/>
              </a:rPr>
              <a:t> Артем Эдуардович</a:t>
            </a:r>
            <a:endParaRPr lang="ru-RU" dirty="0">
              <a:latin typeface="Times New Roman" pitchFamily="18" charset="0"/>
              <a:cs typeface="Times New Roman" pitchFamily="18" charset="0"/>
            </a:endParaRPr>
          </a:p>
          <a:p>
            <a:r>
              <a:rPr lang="ru-RU" dirty="0">
                <a:latin typeface="Times New Roman" pitchFamily="18" charset="0"/>
                <a:cs typeface="Times New Roman" pitchFamily="18" charset="0"/>
              </a:rPr>
              <a:t>Научный руководитель: Кириленко Виктория Сергеевна</a:t>
            </a:r>
          </a:p>
          <a:p>
            <a:r>
              <a:rPr lang="ru-RU" dirty="0">
                <a:latin typeface="Times New Roman" pitchFamily="18" charset="0"/>
                <a:cs typeface="Times New Roman" pitchFamily="18" charset="0"/>
              </a:rPr>
              <a:t>Группа</a:t>
            </a:r>
            <a:r>
              <a:rPr lang="ru-RU">
                <a:latin typeface="Times New Roman" pitchFamily="18" charset="0"/>
                <a:cs typeface="Times New Roman" pitchFamily="18" charset="0"/>
              </a:rPr>
              <a:t>: </a:t>
            </a:r>
            <a:r>
              <a:rPr lang="ru-RU" smtClean="0">
                <a:latin typeface="Times New Roman" pitchFamily="18" charset="0"/>
                <a:cs typeface="Times New Roman" pitchFamily="18" charset="0"/>
              </a:rPr>
              <a:t>УГП-Г11</a:t>
            </a:r>
            <a:endParaRPr lang="ru-RU"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71600" y="0"/>
            <a:ext cx="8496944" cy="646331"/>
          </a:xfrm>
          <a:prstGeom prst="rect">
            <a:avLst/>
          </a:prstGeom>
          <a:noFill/>
        </p:spPr>
        <p:txBody>
          <a:bodyPr wrap="square" rtlCol="0">
            <a:spAutoFit/>
          </a:bodyPr>
          <a:lstStyle/>
          <a:p>
            <a:r>
              <a:rPr lang="ru-RU" dirty="0" smtClean="0">
                <a:latin typeface="Times New Roman" pitchFamily="18" charset="0"/>
                <a:cs typeface="Times New Roman" pitchFamily="18" charset="0"/>
              </a:rPr>
              <a:t>Для уменьшения количества преступлений на бытовой почве, необходимо осуществить следующие мероприятия: </a:t>
            </a:r>
            <a:endParaRPr lang="ru-RU" dirty="0">
              <a:latin typeface="Times New Roman" pitchFamily="18" charset="0"/>
              <a:cs typeface="Times New Roman" pitchFamily="18" charset="0"/>
            </a:endParaRPr>
          </a:p>
        </p:txBody>
      </p:sp>
      <p:sp>
        <p:nvSpPr>
          <p:cNvPr id="7" name="Равнобедренный треугольник 6"/>
          <p:cNvSpPr/>
          <p:nvPr/>
        </p:nvSpPr>
        <p:spPr>
          <a:xfrm>
            <a:off x="1259632" y="836712"/>
            <a:ext cx="216024"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1619672" y="764704"/>
            <a:ext cx="6773842" cy="338554"/>
          </a:xfrm>
          <a:prstGeom prst="rect">
            <a:avLst/>
          </a:prstGeom>
          <a:noFill/>
        </p:spPr>
        <p:txBody>
          <a:bodyPr wrap="none" rtlCol="0">
            <a:spAutoFit/>
          </a:bodyPr>
          <a:lstStyle/>
          <a:p>
            <a:r>
              <a:rPr lang="ru-RU" sz="1600" dirty="0" smtClean="0">
                <a:latin typeface="Times New Roman" pitchFamily="18" charset="0"/>
                <a:cs typeface="Times New Roman" pitchFamily="18" charset="0"/>
              </a:rPr>
              <a:t>разработать политику по пресечению половой дискриминации в обществе;</a:t>
            </a:r>
            <a:endParaRPr lang="ru-RU" sz="1600" dirty="0">
              <a:latin typeface="Times New Roman" pitchFamily="18" charset="0"/>
              <a:cs typeface="Times New Roman" pitchFamily="18" charset="0"/>
            </a:endParaRPr>
          </a:p>
        </p:txBody>
      </p:sp>
      <p:sp>
        <p:nvSpPr>
          <p:cNvPr id="5" name="Равнобедренный треугольник 4"/>
          <p:cNvSpPr/>
          <p:nvPr/>
        </p:nvSpPr>
        <p:spPr>
          <a:xfrm>
            <a:off x="1259632" y="1340768"/>
            <a:ext cx="216024"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1619672" y="1268761"/>
            <a:ext cx="7992888" cy="830997"/>
          </a:xfrm>
          <a:prstGeom prst="rect">
            <a:avLst/>
          </a:prstGeom>
          <a:noFill/>
        </p:spPr>
        <p:txBody>
          <a:bodyPr wrap="square" rtlCol="0">
            <a:spAutoFit/>
          </a:bodyPr>
          <a:lstStyle/>
          <a:p>
            <a:r>
              <a:rPr lang="ru-RU" sz="1600" dirty="0" smtClean="0">
                <a:latin typeface="Times New Roman" pitchFamily="18" charset="0"/>
                <a:cs typeface="Times New Roman" pitchFamily="18" charset="0"/>
              </a:rPr>
              <a:t>осуществление мероприятий, направленных на коррекцию семейных отношений, посредством социально-просветительского воспитания, агитации, пропаганды через информационное пространство; </a:t>
            </a:r>
            <a:endParaRPr lang="ru-RU" sz="1600" dirty="0">
              <a:latin typeface="Times New Roman" pitchFamily="18" charset="0"/>
              <a:cs typeface="Times New Roman" pitchFamily="18" charset="0"/>
            </a:endParaRPr>
          </a:p>
        </p:txBody>
      </p:sp>
      <p:sp>
        <p:nvSpPr>
          <p:cNvPr id="10" name="Равнобедренный треугольник 9"/>
          <p:cNvSpPr/>
          <p:nvPr/>
        </p:nvSpPr>
        <p:spPr>
          <a:xfrm>
            <a:off x="1259632" y="2204864"/>
            <a:ext cx="216024"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1547664" y="2204864"/>
            <a:ext cx="7992888" cy="830997"/>
          </a:xfrm>
          <a:prstGeom prst="rect">
            <a:avLst/>
          </a:prstGeom>
          <a:noFill/>
        </p:spPr>
        <p:txBody>
          <a:bodyPr wrap="square" rtlCol="0">
            <a:spAutoFit/>
          </a:bodyPr>
          <a:lstStyle/>
          <a:p>
            <a:r>
              <a:rPr lang="ru-RU" sz="1600" dirty="0" smtClean="0">
                <a:latin typeface="Times New Roman" pitchFamily="18" charset="0"/>
                <a:cs typeface="Times New Roman" pitchFamily="18" charset="0"/>
              </a:rPr>
              <a:t>создать программу по оказанию юридической, психологической, медицинской поддержки жертвам насилия, учитывая самосознание женщины и динамику развития ситуаций, оказывающих психотравмирующее воздействие на психику жертвы;</a:t>
            </a:r>
            <a:endParaRPr lang="ru-RU" sz="1600" dirty="0">
              <a:latin typeface="Times New Roman" pitchFamily="18" charset="0"/>
              <a:cs typeface="Times New Roman" pitchFamily="18" charset="0"/>
            </a:endParaRPr>
          </a:p>
        </p:txBody>
      </p:sp>
      <p:pic>
        <p:nvPicPr>
          <p:cNvPr id="12" name="Рисунок 11" descr="2-zachem-nuzhny-yuristy.jpg"/>
          <p:cNvPicPr>
            <a:picLocks noChangeAspect="1"/>
          </p:cNvPicPr>
          <p:nvPr/>
        </p:nvPicPr>
        <p:blipFill>
          <a:blip r:embed="rId2" cstate="print"/>
          <a:stretch>
            <a:fillRect/>
          </a:stretch>
        </p:blipFill>
        <p:spPr>
          <a:xfrm>
            <a:off x="1187624" y="3140968"/>
            <a:ext cx="4104456" cy="1771650"/>
          </a:xfrm>
          <a:prstGeom prst="rect">
            <a:avLst/>
          </a:prstGeom>
        </p:spPr>
      </p:pic>
      <p:pic>
        <p:nvPicPr>
          <p:cNvPr id="13" name="Рисунок 12" descr="detskiy-psiholog-e1467878825116.jpg"/>
          <p:cNvPicPr>
            <a:picLocks noChangeAspect="1"/>
          </p:cNvPicPr>
          <p:nvPr/>
        </p:nvPicPr>
        <p:blipFill>
          <a:blip r:embed="rId3" cstate="print"/>
          <a:stretch>
            <a:fillRect/>
          </a:stretch>
        </p:blipFill>
        <p:spPr>
          <a:xfrm>
            <a:off x="5364088" y="4293096"/>
            <a:ext cx="3456384" cy="23042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Равнобедренный треугольник 6"/>
          <p:cNvSpPr/>
          <p:nvPr/>
        </p:nvSpPr>
        <p:spPr>
          <a:xfrm>
            <a:off x="251520" y="3501008"/>
            <a:ext cx="288032"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755576" y="3356992"/>
            <a:ext cx="8208912" cy="830997"/>
          </a:xfrm>
          <a:prstGeom prst="rect">
            <a:avLst/>
          </a:prstGeom>
          <a:noFill/>
        </p:spPr>
        <p:txBody>
          <a:bodyPr wrap="square" rtlCol="0">
            <a:spAutoFit/>
          </a:bodyPr>
          <a:lstStyle/>
          <a:p>
            <a:r>
              <a:rPr lang="ru-RU" sz="1600" dirty="0" smtClean="0">
                <a:latin typeface="Times New Roman" pitchFamily="18" charset="0"/>
                <a:cs typeface="Times New Roman" pitchFamily="18" charset="0"/>
              </a:rPr>
              <a:t>создать законодательную систему взаимосвязанных и скоординированных мер, осуществляемых государственными органами власти, для  преимущественного устранения криминогенных факторов насилия в семье; </a:t>
            </a:r>
            <a:endParaRPr lang="ru-RU" sz="1600" dirty="0">
              <a:latin typeface="Times New Roman" pitchFamily="18" charset="0"/>
              <a:cs typeface="Times New Roman" pitchFamily="18" charset="0"/>
            </a:endParaRPr>
          </a:p>
        </p:txBody>
      </p:sp>
      <p:sp>
        <p:nvSpPr>
          <p:cNvPr id="9" name="Равнобедренный треугольник 8"/>
          <p:cNvSpPr/>
          <p:nvPr/>
        </p:nvSpPr>
        <p:spPr>
          <a:xfrm>
            <a:off x="251520" y="4437112"/>
            <a:ext cx="288032" cy="3600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755576" y="4365105"/>
            <a:ext cx="8388424" cy="584775"/>
          </a:xfrm>
          <a:prstGeom prst="rect">
            <a:avLst/>
          </a:prstGeom>
          <a:noFill/>
        </p:spPr>
        <p:txBody>
          <a:bodyPr wrap="square" rtlCol="0">
            <a:spAutoFit/>
          </a:bodyPr>
          <a:lstStyle/>
          <a:p>
            <a:r>
              <a:rPr lang="ru-RU" sz="1600" dirty="0" smtClean="0">
                <a:latin typeface="Times New Roman" pitchFamily="18" charset="0"/>
                <a:cs typeface="Times New Roman" pitchFamily="18" charset="0"/>
              </a:rPr>
              <a:t>взаимодействие органов власти с негосударственными общественными организациями для эффективного противодействия бытовому насилию; </a:t>
            </a:r>
            <a:endParaRPr lang="ru-RU" sz="1600" dirty="0">
              <a:latin typeface="Times New Roman" pitchFamily="18" charset="0"/>
              <a:cs typeface="Times New Roman" pitchFamily="18" charset="0"/>
            </a:endParaRPr>
          </a:p>
        </p:txBody>
      </p:sp>
      <p:sp>
        <p:nvSpPr>
          <p:cNvPr id="11" name="Равнобедренный треугольник 10"/>
          <p:cNvSpPr/>
          <p:nvPr/>
        </p:nvSpPr>
        <p:spPr>
          <a:xfrm>
            <a:off x="251520" y="5373216"/>
            <a:ext cx="288032" cy="4320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611560" y="5229200"/>
            <a:ext cx="9001000" cy="864095"/>
          </a:xfrm>
          <a:prstGeom prst="rect">
            <a:avLst/>
          </a:prstGeom>
          <a:noFill/>
        </p:spPr>
        <p:txBody>
          <a:bodyPr wrap="square" rtlCol="0">
            <a:spAutoFit/>
          </a:bodyPr>
          <a:lstStyle/>
          <a:p>
            <a:r>
              <a:rPr lang="ru-RU" sz="1600" dirty="0" smtClean="0">
                <a:latin typeface="Times New Roman" pitchFamily="18" charset="0"/>
                <a:cs typeface="Times New Roman" pitchFamily="18" charset="0"/>
              </a:rPr>
              <a:t>осуществление ранней профилактики органами власти, а так же разработка специализированных подразделений, компетенция которых будет направлена на предупреждение и предотвращение бытового насилия. </a:t>
            </a:r>
            <a:endParaRPr lang="ru-RU" sz="1600" dirty="0">
              <a:latin typeface="Times New Roman" pitchFamily="18" charset="0"/>
              <a:cs typeface="Times New Roman" pitchFamily="18" charset="0"/>
            </a:endParaRPr>
          </a:p>
        </p:txBody>
      </p:sp>
      <p:pic>
        <p:nvPicPr>
          <p:cNvPr id="13" name="Рисунок 12" descr="920209844.jpg"/>
          <p:cNvPicPr>
            <a:picLocks noChangeAspect="1"/>
          </p:cNvPicPr>
          <p:nvPr/>
        </p:nvPicPr>
        <p:blipFill>
          <a:blip r:embed="rId2" cstate="print"/>
          <a:stretch>
            <a:fillRect/>
          </a:stretch>
        </p:blipFill>
        <p:spPr>
          <a:xfrm>
            <a:off x="1547664" y="188640"/>
            <a:ext cx="5976664" cy="30358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899592" y="2204864"/>
            <a:ext cx="7571184" cy="1162050"/>
          </a:xfrm>
        </p:spPr>
        <p:txBody>
          <a:bodyPr>
            <a:normAutofit/>
          </a:bodyPr>
          <a:lstStyle/>
          <a:p>
            <a:pPr algn="ctr"/>
            <a:r>
              <a:rPr lang="ru-RU" sz="4000" dirty="0">
                <a:latin typeface="Times New Roman" pitchFamily="18" charset="0"/>
                <a:cs typeface="Times New Roman" pitchFamily="18" charset="0"/>
              </a:rPr>
              <a:t>СПАСИБО ЗА ВНИМАНИЕ!</a:t>
            </a:r>
            <a:endParaRPr lang="ru-RU" sz="4000" dirty="0"/>
          </a:p>
        </p:txBody>
      </p:sp>
    </p:spTree>
    <p:extLst>
      <p:ext uri="{BB962C8B-B14F-4D97-AF65-F5344CB8AC3E}">
        <p14:creationId xmlns:p14="http://schemas.microsoft.com/office/powerpoint/2010/main" val="34598754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13_wide.jpg"/>
          <p:cNvPicPr>
            <a:picLocks noChangeAspect="1"/>
          </p:cNvPicPr>
          <p:nvPr/>
        </p:nvPicPr>
        <p:blipFill>
          <a:blip r:embed="rId2" cstate="print"/>
          <a:stretch>
            <a:fillRect/>
          </a:stretch>
        </p:blipFill>
        <p:spPr>
          <a:xfrm>
            <a:off x="4940916" y="650559"/>
            <a:ext cx="4203084" cy="3036128"/>
          </a:xfrm>
          <a:prstGeom prst="rect">
            <a:avLst/>
          </a:prstGeom>
        </p:spPr>
      </p:pic>
      <p:pic>
        <p:nvPicPr>
          <p:cNvPr id="8" name="Рисунок 7" descr="13C75483-74A0-417B-99CD-B2E60C455AD0_w1023_r1_s.jpg"/>
          <p:cNvPicPr>
            <a:picLocks noChangeAspect="1"/>
          </p:cNvPicPr>
          <p:nvPr/>
        </p:nvPicPr>
        <p:blipFill>
          <a:blip r:embed="rId3" cstate="print"/>
          <a:stretch>
            <a:fillRect/>
          </a:stretch>
        </p:blipFill>
        <p:spPr>
          <a:xfrm>
            <a:off x="971600" y="650559"/>
            <a:ext cx="3744416" cy="3036128"/>
          </a:xfrm>
          <a:prstGeom prst="rect">
            <a:avLst/>
          </a:prstGeom>
        </p:spPr>
      </p:pic>
      <p:sp>
        <p:nvSpPr>
          <p:cNvPr id="5" name="Прямоугольник 4"/>
          <p:cNvSpPr/>
          <p:nvPr/>
        </p:nvSpPr>
        <p:spPr>
          <a:xfrm>
            <a:off x="971600" y="10100"/>
            <a:ext cx="8496944" cy="615553"/>
          </a:xfrm>
          <a:prstGeom prst="rect">
            <a:avLst/>
          </a:prstGeom>
        </p:spPr>
        <p:txBody>
          <a:bodyPr wrap="square">
            <a:spAutoFit/>
          </a:bodyPr>
          <a:lstStyle/>
          <a:p>
            <a:r>
              <a:rPr lang="ru-RU"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На сегодняшний день в России домашнее насилие, стало привычным укладом взаимоотношений между супругами. </a:t>
            </a:r>
            <a:endParaRPr lang="ru-RU" sz="1600" dirty="0">
              <a:latin typeface="Times New Roman" pitchFamily="18" charset="0"/>
              <a:cs typeface="Times New Roman" pitchFamily="18" charset="0"/>
            </a:endParaRPr>
          </a:p>
        </p:txBody>
      </p:sp>
      <p:sp>
        <p:nvSpPr>
          <p:cNvPr id="2" name="Прямоугольная выноска 1"/>
          <p:cNvSpPr/>
          <p:nvPr/>
        </p:nvSpPr>
        <p:spPr>
          <a:xfrm>
            <a:off x="2614474" y="3815921"/>
            <a:ext cx="4203084" cy="2349810"/>
          </a:xfrm>
          <a:prstGeom prst="wedgeRectCallout">
            <a:avLst/>
          </a:prstGeom>
          <a:solidFill>
            <a:schemeClr val="accent6">
              <a:lumMod val="75000"/>
            </a:schemeClr>
          </a:solidFill>
          <a:ln>
            <a:gradFill flip="none" rotWithShape="1">
              <a:gsLst>
                <a:gs pos="0">
                  <a:srgbClr val="FFF200"/>
                </a:gs>
                <a:gs pos="45000">
                  <a:srgbClr val="FF7A00"/>
                </a:gs>
                <a:gs pos="70000">
                  <a:srgbClr val="FF0300"/>
                </a:gs>
                <a:gs pos="100000">
                  <a:srgbClr val="4D0808"/>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latin typeface="Monotype Corsiva" pitchFamily="66" charset="0"/>
              </a:rPr>
              <a:t>Насилие </a:t>
            </a:r>
            <a:r>
              <a:rPr lang="ru-RU" sz="2000" dirty="0">
                <a:latin typeface="Monotype Corsiva" pitchFamily="66" charset="0"/>
              </a:rPr>
              <a:t>в семье, в любых своих проявлениях, выступает в качестве острой социальной проблемы, так как масштабы внутрисемейных конфликтов, с каждым годом увеличиваются, разрушая при этом не только семейные ценности, но и общество в целом. </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Вертикальный свиток 4"/>
          <p:cNvSpPr/>
          <p:nvPr/>
        </p:nvSpPr>
        <p:spPr>
          <a:xfrm>
            <a:off x="1115615" y="2132856"/>
            <a:ext cx="4048857" cy="4608512"/>
          </a:xfrm>
          <a:prstGeom prst="verticalScroll">
            <a:avLst/>
          </a:prstGeom>
          <a:solidFill>
            <a:schemeClr val="accent6">
              <a:lumMod val="75000"/>
            </a:schemeClr>
          </a:solidFill>
          <a:ln>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latin typeface="Monotype Corsiva" pitchFamily="66" charset="0"/>
              </a:rPr>
              <a:t>«Насилие в отношении женщин означает любой акт насилия, совершенный на основании полового признака, который причиняет или может причинить физический, половой или психологический ущерб или страдания женщинам, а также угрозы совершения таких актов, принуждение или произвольное лишение свободы, будь то в общественной или личной жизни»</a:t>
            </a:r>
          </a:p>
        </p:txBody>
      </p:sp>
      <p:sp>
        <p:nvSpPr>
          <p:cNvPr id="6" name="AutoShape 2" descr="https://customsforum.ru/upload/resize_cache/iblock/905/708_531_2/04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1306" y="3036791"/>
            <a:ext cx="3755894" cy="2816920"/>
          </a:xfrm>
          <a:prstGeom prst="roundRect">
            <a:avLst>
              <a:gd name="adj" fmla="val 8594"/>
            </a:avLst>
          </a:prstGeom>
          <a:solidFill>
            <a:srgbClr val="FFFFFF">
              <a:shade val="85000"/>
            </a:srgbClr>
          </a:solidFill>
          <a:ln>
            <a:noFill/>
          </a:ln>
          <a:effectLst>
            <a:glow rad="139700">
              <a:schemeClr val="accent6">
                <a:satMod val="175000"/>
                <a:alpha val="40000"/>
              </a:schemeClr>
            </a:glow>
            <a:reflection blurRad="12700" stA="38000" endPos="28000" dist="5000" dir="5400000" sy="-100000" algn="bl" rotWithShape="0"/>
          </a:effectLst>
        </p:spPr>
      </p:pic>
      <p:sp>
        <p:nvSpPr>
          <p:cNvPr id="8" name="Прямоугольник 7"/>
          <p:cNvSpPr/>
          <p:nvPr/>
        </p:nvSpPr>
        <p:spPr>
          <a:xfrm>
            <a:off x="1456060" y="160338"/>
            <a:ext cx="7416824" cy="1754326"/>
          </a:xfrm>
          <a:prstGeom prst="rect">
            <a:avLst/>
          </a:prstGeom>
        </p:spPr>
        <p:txBody>
          <a:bodyPr wrap="square">
            <a:spAutoFit/>
          </a:bodyPr>
          <a:lstStyle/>
          <a:p>
            <a:r>
              <a:rPr lang="ru-RU" dirty="0">
                <a:latin typeface="Times New Roman" pitchFamily="18" charset="0"/>
                <a:cs typeface="Times New Roman" pitchFamily="18" charset="0"/>
              </a:rPr>
              <a:t>Вот уже на протяжении многих лет ведется упорная работа над полной ликвидацией данного явления, было принято и рассмотрено немало законодательных проектов, так Декларация принятая Генеральной Ассамблеей ООН 20 декабря 1993 года «Об искоренении насилия в отношении женщин», впервые дала определение понятию насилия над женщинами:</a:t>
            </a:r>
          </a:p>
        </p:txBody>
      </p:sp>
    </p:spTree>
    <p:extLst>
      <p:ext uri="{BB962C8B-B14F-4D97-AF65-F5344CB8AC3E}">
        <p14:creationId xmlns:p14="http://schemas.microsoft.com/office/powerpoint/2010/main" val="9491337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06726_original.jpg"/>
          <p:cNvPicPr>
            <a:picLocks noGrp="1" noChangeAspect="1"/>
          </p:cNvPicPr>
          <p:nvPr>
            <p:ph type="pic" idx="1"/>
          </p:nvPr>
        </p:nvPicPr>
        <p:blipFill rotWithShape="1">
          <a:blip r:embed="rId2" cstate="print"/>
          <a:srcRect l="12210" t="-315" r="117" b="13421"/>
          <a:stretch/>
        </p:blipFill>
        <p:spPr>
          <a:xfrm>
            <a:off x="856353" y="1002261"/>
            <a:ext cx="4392488" cy="2232248"/>
          </a:xfrm>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pic>
      <p:sp>
        <p:nvSpPr>
          <p:cNvPr id="3" name="Прямоугольник 2"/>
          <p:cNvSpPr/>
          <p:nvPr/>
        </p:nvSpPr>
        <p:spPr>
          <a:xfrm>
            <a:off x="779234" y="3356992"/>
            <a:ext cx="4546726" cy="230832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wrap="square">
            <a:spAutoFit/>
          </a:bodyPr>
          <a:lstStyle/>
          <a:p>
            <a:r>
              <a:rPr lang="ru-RU" sz="1600" dirty="0" smtClean="0">
                <a:latin typeface="Monotype Corsiva" pitchFamily="66" charset="0"/>
              </a:rPr>
              <a:t>В </a:t>
            </a:r>
            <a:r>
              <a:rPr lang="ru-RU" sz="1600" dirty="0">
                <a:latin typeface="Monotype Corsiva" pitchFamily="66" charset="0"/>
              </a:rPr>
              <a:t>рамках ведения борьбы против насилия в семье, предпринимаются различные меры, так, например, 27 января 2017 года Государственная Дума Российской Федерации приняла в третьем чтении закон о декриминализации побоев в семье, который исключает побои в отношении близких родственников из категории уголовных преступлений к административным правонарушениям, в случае совершения проступка впервые.</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5960" y="3614693"/>
            <a:ext cx="3818040" cy="2762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6435080" y="302503"/>
            <a:ext cx="2358008" cy="1815882"/>
          </a:xfrm>
          <a:prstGeom prst="rect">
            <a:avLst/>
          </a:prstGeom>
        </p:spPr>
        <p:txBody>
          <a:bodyPr wrap="square">
            <a:spAutoFit/>
          </a:bodyPr>
          <a:lstStyle/>
          <a:p>
            <a:r>
              <a:rPr lang="ru-RU" sz="1600" dirty="0">
                <a:latin typeface="Monotype Corsiva" pitchFamily="66" charset="0"/>
              </a:rPr>
              <a:t>Таким образом, возникает вопрос, как вступивший в законную силу закон сможет урегулировать проблему, связанную с насилием, если по статистике в России:</a:t>
            </a:r>
          </a:p>
        </p:txBody>
      </p:sp>
      <p:sp>
        <p:nvSpPr>
          <p:cNvPr id="8" name="Рамка 7"/>
          <p:cNvSpPr/>
          <p:nvPr/>
        </p:nvSpPr>
        <p:spPr>
          <a:xfrm>
            <a:off x="6084168" y="0"/>
            <a:ext cx="3059832" cy="2420888"/>
          </a:xfrm>
          <a:prstGeom prst="frame">
            <a:avLst/>
          </a:prstGeom>
          <a:blipFill>
            <a:blip r:embed="rId4" cstate="print"/>
            <a:tile tx="0" ty="0" sx="100000" sy="100000" flip="none" algn="tl"/>
          </a:blip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Выгнутая влево стрелка 9"/>
          <p:cNvSpPr/>
          <p:nvPr/>
        </p:nvSpPr>
        <p:spPr>
          <a:xfrm>
            <a:off x="5508104" y="2420888"/>
            <a:ext cx="731520" cy="1216152"/>
          </a:xfrm>
          <a:prstGeom prst="curvedRightArrow">
            <a:avLst/>
          </a:prstGeom>
          <a:blipFill>
            <a:blip r:embed="rId4" cstate="print"/>
            <a:tile tx="0" ty="0" sx="100000" sy="100000" flip="none" algn="tl"/>
          </a:blipFill>
          <a:ln>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88640"/>
            <a:ext cx="8028384" cy="707886"/>
          </a:xfrm>
          <a:prstGeom prst="rect">
            <a:avLst/>
          </a:prstGeom>
          <a:noFill/>
        </p:spPr>
        <p:txBody>
          <a:bodyPr wrap="square" rtlCol="0">
            <a:spAutoFit/>
          </a:bodyPr>
          <a:lstStyle/>
          <a:p>
            <a:r>
              <a:rPr lang="ru-RU" sz="2000" dirty="0" smtClean="0"/>
              <a:t>Неправительственные организации, имеющие консультативный статус при Экономическом и Социальном Совете ООН отмечают, что:</a:t>
            </a:r>
            <a:endParaRPr lang="ru-RU" sz="2000" dirty="0">
              <a:latin typeface="Times New Roman" pitchFamily="18" charset="0"/>
              <a:cs typeface="Times New Roman" pitchFamily="18" charset="0"/>
            </a:endParaRPr>
          </a:p>
        </p:txBody>
      </p:sp>
      <p:sp>
        <p:nvSpPr>
          <p:cNvPr id="3" name="Стрелка вправо 2"/>
          <p:cNvSpPr/>
          <p:nvPr/>
        </p:nvSpPr>
        <p:spPr>
          <a:xfrm>
            <a:off x="1187624" y="1268760"/>
            <a:ext cx="7920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1979712" y="1124744"/>
            <a:ext cx="6948264" cy="584775"/>
          </a:xfrm>
          <a:prstGeom prst="rect">
            <a:avLst/>
          </a:prstGeom>
          <a:noFill/>
        </p:spPr>
        <p:txBody>
          <a:bodyPr wrap="square" rtlCol="0">
            <a:spAutoFit/>
          </a:bodyPr>
          <a:lstStyle/>
          <a:p>
            <a:r>
              <a:rPr lang="ru-RU" sz="1600" dirty="0" smtClean="0">
                <a:latin typeface="Times New Roman" pitchFamily="18" charset="0"/>
                <a:cs typeface="Times New Roman" pitchFamily="18" charset="0"/>
              </a:rPr>
              <a:t>насилие в отношении женщин и домашнее насилие по-прежнему остаются одной из наиболее распространенных форм нарушения прав человека;</a:t>
            </a:r>
            <a:endParaRPr lang="ru-RU" sz="1600" dirty="0">
              <a:latin typeface="Times New Roman" pitchFamily="18" charset="0"/>
              <a:cs typeface="Times New Roman" pitchFamily="18" charset="0"/>
            </a:endParaRPr>
          </a:p>
        </p:txBody>
      </p:sp>
      <p:sp>
        <p:nvSpPr>
          <p:cNvPr id="5" name="Стрелка вправо 4"/>
          <p:cNvSpPr/>
          <p:nvPr/>
        </p:nvSpPr>
        <p:spPr>
          <a:xfrm>
            <a:off x="1187624" y="1988840"/>
            <a:ext cx="7920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2051720" y="1844824"/>
            <a:ext cx="7344816" cy="584775"/>
          </a:xfrm>
          <a:prstGeom prst="rect">
            <a:avLst/>
          </a:prstGeom>
          <a:noFill/>
        </p:spPr>
        <p:txBody>
          <a:bodyPr wrap="square" rtlCol="0">
            <a:spAutoFit/>
          </a:bodyPr>
          <a:lstStyle/>
          <a:p>
            <a:r>
              <a:rPr lang="ru-RU" sz="1600" dirty="0" smtClean="0">
                <a:latin typeface="Times New Roman" pitchFamily="18" charset="0"/>
                <a:cs typeface="Times New Roman" pitchFamily="18" charset="0"/>
              </a:rPr>
              <a:t>от 15 до 76% женщин в течение жизни подвергаются физическому и/или сексуальному насилию; </a:t>
            </a:r>
            <a:endParaRPr lang="ru-RU" sz="1600" dirty="0">
              <a:latin typeface="Times New Roman" pitchFamily="18" charset="0"/>
              <a:cs typeface="Times New Roman" pitchFamily="18" charset="0"/>
            </a:endParaRPr>
          </a:p>
        </p:txBody>
      </p:sp>
      <p:pic>
        <p:nvPicPr>
          <p:cNvPr id="7" name="Рисунок 6" descr="8c24842d195c80c572af95426876a29d.jpg"/>
          <p:cNvPicPr>
            <a:picLocks noChangeAspect="1"/>
          </p:cNvPicPr>
          <p:nvPr/>
        </p:nvPicPr>
        <p:blipFill>
          <a:blip r:embed="rId2" cstate="print"/>
          <a:stretch>
            <a:fillRect/>
          </a:stretch>
        </p:blipFill>
        <p:spPr>
          <a:xfrm>
            <a:off x="4139952" y="3284984"/>
            <a:ext cx="4860540" cy="3240360"/>
          </a:xfrm>
          <a:prstGeom prst="rect">
            <a:avLst/>
          </a:prstGeom>
        </p:spPr>
      </p:pic>
      <p:sp>
        <p:nvSpPr>
          <p:cNvPr id="8" name="Стрелка вправо 7"/>
          <p:cNvSpPr/>
          <p:nvPr/>
        </p:nvSpPr>
        <p:spPr>
          <a:xfrm>
            <a:off x="1187624" y="2564904"/>
            <a:ext cx="79208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2051720" y="2492896"/>
            <a:ext cx="6876256" cy="584775"/>
          </a:xfrm>
          <a:prstGeom prst="rect">
            <a:avLst/>
          </a:prstGeom>
          <a:noFill/>
        </p:spPr>
        <p:txBody>
          <a:bodyPr wrap="square" rtlCol="0">
            <a:spAutoFit/>
          </a:bodyPr>
          <a:lstStyle/>
          <a:p>
            <a:r>
              <a:rPr lang="ru-RU" sz="1600" dirty="0" smtClean="0">
                <a:latin typeface="Times New Roman" pitchFamily="18" charset="0"/>
                <a:cs typeface="Times New Roman" pitchFamily="18" charset="0"/>
              </a:rPr>
              <a:t>до 50% преступлений сексуального характера совершаются в отношении девочек в возрасте до 16 лет. </a:t>
            </a:r>
            <a:endParaRPr lang="ru-RU" sz="1600" dirty="0">
              <a:latin typeface="Times New Roman" pitchFamily="18" charset="0"/>
              <a:cs typeface="Times New Roman" pitchFamily="18" charset="0"/>
            </a:endParaRPr>
          </a:p>
        </p:txBody>
      </p:sp>
      <p:pic>
        <p:nvPicPr>
          <p:cNvPr id="11" name="Рисунок 10" descr="deti-i-nasilie.jpg"/>
          <p:cNvPicPr>
            <a:picLocks noChangeAspect="1"/>
          </p:cNvPicPr>
          <p:nvPr/>
        </p:nvPicPr>
        <p:blipFill>
          <a:blip r:embed="rId3" cstate="print"/>
          <a:stretch>
            <a:fillRect/>
          </a:stretch>
        </p:blipFill>
        <p:spPr>
          <a:xfrm>
            <a:off x="1259632" y="3284984"/>
            <a:ext cx="2736304" cy="33320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0-5.jpeg"/>
          <p:cNvPicPr>
            <a:picLocks noChangeAspect="1"/>
          </p:cNvPicPr>
          <p:nvPr/>
        </p:nvPicPr>
        <p:blipFill>
          <a:blip r:embed="rId2" cstate="print"/>
          <a:stretch>
            <a:fillRect/>
          </a:stretch>
        </p:blipFill>
        <p:spPr>
          <a:xfrm>
            <a:off x="2843808" y="2636912"/>
            <a:ext cx="6048672" cy="4116513"/>
          </a:xfrm>
          <a:prstGeom prst="rect">
            <a:avLst/>
          </a:prstGeom>
          <a:effectLst>
            <a:glow rad="228600">
              <a:schemeClr val="accent1">
                <a:lumMod val="75000"/>
                <a:alpha val="40000"/>
              </a:schemeClr>
            </a:glow>
            <a:outerShdw blurRad="76200" dir="13500000" sy="23000" kx="1200000" algn="br" rotWithShape="0">
              <a:prstClr val="black">
                <a:alpha val="20000"/>
              </a:prstClr>
            </a:outerShdw>
          </a:effectLst>
        </p:spPr>
      </p:pic>
      <p:sp>
        <p:nvSpPr>
          <p:cNvPr id="2" name="Горизонтальный свиток 1"/>
          <p:cNvSpPr/>
          <p:nvPr/>
        </p:nvSpPr>
        <p:spPr>
          <a:xfrm>
            <a:off x="2397966" y="0"/>
            <a:ext cx="6624736" cy="2808312"/>
          </a:xfrm>
          <a:prstGeom prst="horizontalScroll">
            <a:avLst/>
          </a:prstGeom>
          <a:gradFill flip="none" rotWithShape="1">
            <a:gsLst>
              <a:gs pos="0">
                <a:srgbClr val="5E9EFF"/>
              </a:gs>
              <a:gs pos="39999">
                <a:srgbClr val="85C2FF"/>
              </a:gs>
              <a:gs pos="70000">
                <a:srgbClr val="C4D6EB"/>
              </a:gs>
              <a:gs pos="100000">
                <a:srgbClr val="FFEBFA"/>
              </a:gs>
            </a:gsLst>
            <a:path path="circle">
              <a:fillToRect l="100000" t="100000"/>
            </a:path>
            <a:tileRect r="-100000" b="-100000"/>
          </a:gradFill>
          <a:ln>
            <a:gradFill flip="none" rotWithShape="1">
              <a:gsLst>
                <a:gs pos="0">
                  <a:srgbClr val="000000"/>
                </a:gs>
                <a:gs pos="20000">
                  <a:srgbClr val="000040"/>
                </a:gs>
                <a:gs pos="50000">
                  <a:srgbClr val="400040"/>
                </a:gs>
                <a:gs pos="75000">
                  <a:srgbClr val="8F0040"/>
                </a:gs>
                <a:gs pos="89999">
                  <a:srgbClr val="F27300"/>
                </a:gs>
                <a:gs pos="100000">
                  <a:srgbClr val="FFBF00"/>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latin typeface="Monotype Corsiva" pitchFamily="66" charset="0"/>
              </a:rPr>
              <a:t>Согласно данным Совета Европы, домашнее насилие является главной причиной смертности и ухудшения здоровья жертв насилия, вплоть до причинения инвалидности женщинам в возрасте от 16 до 44 лет, что превышает количество онкологических заболеваний и дорожно - транспортных происшествий за календарный год. </a:t>
            </a:r>
          </a:p>
        </p:txBody>
      </p:sp>
      <p:pic>
        <p:nvPicPr>
          <p:cNvPr id="1026" name="Picture 2" descr="http://aganim.ru/wp-content/uploads/2016/02/fc35a76286d7ec55c6ec2948cca65e5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64752"/>
            <a:ext cx="2241048" cy="2278808"/>
          </a:xfrm>
          <a:prstGeom prst="rect">
            <a:avLst/>
          </a:prstGeom>
          <a:noFill/>
          <a:effectLst>
            <a:glow rad="228600">
              <a:schemeClr val="accent1">
                <a:lumMod val="75000"/>
                <a:alpha val="40000"/>
              </a:schemeClr>
            </a:glow>
          </a:effectLst>
          <a:extLst>
            <a:ext uri="{909E8E84-426E-40DD-AFC4-6F175D3DCCD1}">
              <a14:hiddenFill xmlns:a14="http://schemas.microsoft.com/office/drawing/2010/main">
                <a:solidFill>
                  <a:srgbClr val="FFFFFF"/>
                </a:solidFill>
              </a14:hiddenFill>
            </a:ext>
          </a:extLst>
        </p:spPr>
      </p:pic>
      <p:pic>
        <p:nvPicPr>
          <p:cNvPr id="1028" name="Picture 4" descr="http://xn--80apbidkclr9i.xn--p1ai/wp-content/uploads/2016/09/news_1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149080"/>
            <a:ext cx="2228709" cy="2162832"/>
          </a:xfrm>
          <a:prstGeom prst="rect">
            <a:avLst/>
          </a:prstGeom>
          <a:noFill/>
          <a:effectLst>
            <a:glow rad="228600">
              <a:schemeClr val="accent1">
                <a:lumMod val="75000"/>
                <a:alpha val="40000"/>
              </a:schemeClr>
            </a:glo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188640"/>
            <a:ext cx="8352928" cy="707886"/>
          </a:xfrm>
          <a:prstGeom prst="rect">
            <a:avLst/>
          </a:prstGeom>
          <a:noFill/>
        </p:spPr>
        <p:txBody>
          <a:bodyPr wrap="square" rtlCol="0">
            <a:spAutoFit/>
          </a:bodyPr>
          <a:lstStyle/>
          <a:p>
            <a:r>
              <a:rPr lang="ru-RU" sz="2000" dirty="0" smtClean="0">
                <a:latin typeface="Times New Roman" pitchFamily="18" charset="0"/>
                <a:cs typeface="Times New Roman" pitchFamily="18" charset="0"/>
              </a:rPr>
              <a:t>По результатам исследования проведенного под эгидой Всемирной организации здравоохранения: </a:t>
            </a:r>
            <a:endParaRPr lang="ru-RU" sz="2000" dirty="0">
              <a:latin typeface="Times New Roman" pitchFamily="18" charset="0"/>
              <a:cs typeface="Times New Roman" pitchFamily="18" charset="0"/>
            </a:endParaRPr>
          </a:p>
        </p:txBody>
      </p:sp>
      <p:sp>
        <p:nvSpPr>
          <p:cNvPr id="3" name="Нашивка 2"/>
          <p:cNvSpPr/>
          <p:nvPr/>
        </p:nvSpPr>
        <p:spPr>
          <a:xfrm>
            <a:off x="1259632" y="1268760"/>
            <a:ext cx="504056" cy="3600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4" name="TextBox 3"/>
          <p:cNvSpPr txBox="1"/>
          <p:nvPr/>
        </p:nvSpPr>
        <p:spPr>
          <a:xfrm>
            <a:off x="1871192" y="1124744"/>
            <a:ext cx="7272808" cy="830997"/>
          </a:xfrm>
          <a:prstGeom prst="rect">
            <a:avLst/>
          </a:prstGeom>
          <a:noFill/>
        </p:spPr>
        <p:txBody>
          <a:bodyPr wrap="square" rtlCol="0">
            <a:spAutoFit/>
          </a:bodyPr>
          <a:lstStyle/>
          <a:p>
            <a:r>
              <a:rPr lang="ru-RU" sz="1600" dirty="0" smtClean="0">
                <a:latin typeface="Times New Roman" pitchFamily="18" charset="0"/>
                <a:cs typeface="Times New Roman" pitchFamily="18" charset="0"/>
              </a:rPr>
              <a:t>каждая третья женщина (35%) в мире на протяжении своей жизни подвергается физическому или сексуальному насилию со стороны интимного партнера либо сексуальному насилию со стороны другого лица; </a:t>
            </a:r>
            <a:endParaRPr lang="ru-RU" sz="1600" dirty="0">
              <a:latin typeface="Times New Roman" pitchFamily="18" charset="0"/>
              <a:cs typeface="Times New Roman" pitchFamily="18" charset="0"/>
            </a:endParaRPr>
          </a:p>
        </p:txBody>
      </p:sp>
      <p:sp>
        <p:nvSpPr>
          <p:cNvPr id="5" name="Нашивка 4"/>
          <p:cNvSpPr/>
          <p:nvPr/>
        </p:nvSpPr>
        <p:spPr>
          <a:xfrm>
            <a:off x="1259632" y="2204864"/>
            <a:ext cx="504056" cy="3600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6" name="TextBox 5"/>
          <p:cNvSpPr txBox="1"/>
          <p:nvPr/>
        </p:nvSpPr>
        <p:spPr>
          <a:xfrm>
            <a:off x="1907704" y="2060848"/>
            <a:ext cx="7416824" cy="830997"/>
          </a:xfrm>
          <a:prstGeom prst="rect">
            <a:avLst/>
          </a:prstGeom>
          <a:noFill/>
        </p:spPr>
        <p:txBody>
          <a:bodyPr wrap="square" rtlCol="0">
            <a:spAutoFit/>
          </a:bodyPr>
          <a:lstStyle/>
          <a:p>
            <a:r>
              <a:rPr lang="ru-RU" sz="1600" dirty="0" smtClean="0">
                <a:latin typeface="Times New Roman" pitchFamily="18" charset="0"/>
                <a:cs typeface="Times New Roman" pitchFamily="18" charset="0"/>
              </a:rPr>
              <a:t>во всем мире 30% женщин, состоящих в отношениях, сообщают о том, что они подвергались физическому или сексуальному насилию в какой-либо форме со стороны своего партнера; </a:t>
            </a:r>
            <a:endParaRPr lang="ru-RU" sz="1600" dirty="0">
              <a:latin typeface="Times New Roman" pitchFamily="18" charset="0"/>
              <a:cs typeface="Times New Roman" pitchFamily="18" charset="0"/>
            </a:endParaRPr>
          </a:p>
        </p:txBody>
      </p:sp>
      <p:sp>
        <p:nvSpPr>
          <p:cNvPr id="7" name="Нашивка 6"/>
          <p:cNvSpPr/>
          <p:nvPr/>
        </p:nvSpPr>
        <p:spPr>
          <a:xfrm>
            <a:off x="1259632" y="3140968"/>
            <a:ext cx="504056" cy="36004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TextBox 7"/>
          <p:cNvSpPr txBox="1"/>
          <p:nvPr/>
        </p:nvSpPr>
        <p:spPr>
          <a:xfrm>
            <a:off x="1979712" y="3140968"/>
            <a:ext cx="7776864" cy="338554"/>
          </a:xfrm>
          <a:prstGeom prst="rect">
            <a:avLst/>
          </a:prstGeom>
          <a:noFill/>
        </p:spPr>
        <p:txBody>
          <a:bodyPr wrap="square" rtlCol="0">
            <a:spAutoFit/>
          </a:bodyPr>
          <a:lstStyle/>
          <a:p>
            <a:r>
              <a:rPr lang="ru-RU" sz="1600" dirty="0" smtClean="0">
                <a:latin typeface="Times New Roman" pitchFamily="18" charset="0"/>
                <a:cs typeface="Times New Roman" pitchFamily="18" charset="0"/>
              </a:rPr>
              <a:t>до 38% убийств женщин в мире совершается их интимными партнерами. </a:t>
            </a:r>
            <a:endParaRPr lang="ru-RU" sz="1600" dirty="0">
              <a:latin typeface="Times New Roman" pitchFamily="18" charset="0"/>
              <a:cs typeface="Times New Roman" pitchFamily="18" charset="0"/>
            </a:endParaRPr>
          </a:p>
        </p:txBody>
      </p:sp>
      <p:pic>
        <p:nvPicPr>
          <p:cNvPr id="10" name="Рисунок 9" descr="mobile_high-3gc.jpg"/>
          <p:cNvPicPr>
            <a:picLocks noChangeAspect="1"/>
          </p:cNvPicPr>
          <p:nvPr/>
        </p:nvPicPr>
        <p:blipFill>
          <a:blip r:embed="rId2" cstate="print"/>
          <a:stretch>
            <a:fillRect/>
          </a:stretch>
        </p:blipFill>
        <p:spPr>
          <a:xfrm>
            <a:off x="2483768" y="3429000"/>
            <a:ext cx="4824536" cy="30960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ая выноска 3"/>
          <p:cNvSpPr/>
          <p:nvPr/>
        </p:nvSpPr>
        <p:spPr>
          <a:xfrm>
            <a:off x="2051720" y="92208"/>
            <a:ext cx="7020272" cy="2060848"/>
          </a:xfrm>
          <a:prstGeom prst="wedgeRectCallou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rect">
              <a:fillToRect l="100000" t="100000"/>
            </a:path>
            <a:tileRect r="-100000" b="-100000"/>
          </a:gradFill>
          <a:ln>
            <a:gradFill>
              <a:gsLst>
                <a:gs pos="0">
                  <a:srgbClr val="FF3399"/>
                </a:gs>
                <a:gs pos="25000">
                  <a:srgbClr val="FF6633"/>
                </a:gs>
                <a:gs pos="50000">
                  <a:srgbClr val="FFFF00"/>
                </a:gs>
                <a:gs pos="75000">
                  <a:srgbClr val="01A78F"/>
                </a:gs>
                <a:gs pos="100000">
                  <a:srgbClr val="3366FF"/>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solidFill>
                <a:latin typeface="Monotype Corsiva" pitchFamily="66" charset="0"/>
              </a:rPr>
              <a:t>Учитывая эти обстоятельства, стоит отметить что, несмотря на все предпринимаемые меры, насилие над женщинами все еще остается широко распространенным, негативным явлением во всем мире. Сегодня на практике отмечаются факторы, способствующие непрерывному распространению повсеместного насилия в семьях, к которым можно отнести следующие:</a:t>
            </a:r>
          </a:p>
        </p:txBody>
      </p:sp>
      <p:graphicFrame>
        <p:nvGraphicFramePr>
          <p:cNvPr id="5" name="Схема 4"/>
          <p:cNvGraphicFramePr/>
          <p:nvPr>
            <p:extLst>
              <p:ext uri="{D42A27DB-BD31-4B8C-83A1-F6EECF244321}">
                <p14:modId xmlns:p14="http://schemas.microsoft.com/office/powerpoint/2010/main" val="1755506266"/>
              </p:ext>
            </p:extLst>
          </p:nvPr>
        </p:nvGraphicFramePr>
        <p:xfrm>
          <a:off x="2122745" y="2420888"/>
          <a:ext cx="695418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http://cdnimg.rg.ru/img/content/122/86/30/sham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124744"/>
            <a:ext cx="1889956" cy="2135943"/>
          </a:xfrm>
          <a:prstGeom prst="rect">
            <a:avLst/>
          </a:prstGeom>
          <a:noFill/>
          <a:effectLst>
            <a:glow rad="228600">
              <a:schemeClr val="accent1">
                <a:lumMod val="75000"/>
                <a:alpha val="40000"/>
              </a:schemeClr>
            </a:glow>
          </a:effectLst>
          <a:extLst>
            <a:ext uri="{909E8E84-426E-40DD-AFC4-6F175D3DCCD1}">
              <a14:hiddenFill xmlns:a14="http://schemas.microsoft.com/office/drawing/2010/main">
                <a:solidFill>
                  <a:srgbClr val="FFFFFF"/>
                </a:solidFill>
              </a14:hiddenFill>
            </a:ext>
          </a:extLst>
        </p:spPr>
      </p:pic>
      <p:pic>
        <p:nvPicPr>
          <p:cNvPr id="3078" name="Picture 6" descr="http://vofise.com/wp-content/uploads/2017/08/1fc9271fd1a8f19555d6aae45786246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5229200"/>
            <a:ext cx="2483768" cy="1628800"/>
          </a:xfrm>
          <a:prstGeom prst="rect">
            <a:avLst/>
          </a:prstGeom>
          <a:noFill/>
          <a:effectLst>
            <a:glow rad="228600">
              <a:schemeClr val="accent1">
                <a:lumMod val="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594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88640"/>
            <a:ext cx="9144000" cy="707886"/>
          </a:xfrm>
          <a:prstGeom prst="rect">
            <a:avLst/>
          </a:prstGeom>
          <a:noFill/>
        </p:spPr>
        <p:txBody>
          <a:bodyPr wrap="square" rtlCol="0">
            <a:spAutoFit/>
          </a:bodyPr>
          <a:lstStyle/>
          <a:p>
            <a:r>
              <a:rPr lang="ru-RU" sz="2000" dirty="0" smtClean="0">
                <a:latin typeface="Times New Roman" pitchFamily="18" charset="0"/>
                <a:cs typeface="Times New Roman" pitchFamily="18" charset="0"/>
              </a:rPr>
              <a:t>Таким образом, необходимо отметить, что данные аспекты выступают в качестве барьера в реализации самозащиты и достижения равноправия. </a:t>
            </a:r>
            <a:endParaRPr lang="ru-RU" sz="2000" dirty="0">
              <a:latin typeface="Times New Roman" pitchFamily="18" charset="0"/>
              <a:cs typeface="Times New Roman" pitchFamily="18" charset="0"/>
            </a:endParaRPr>
          </a:p>
        </p:txBody>
      </p:sp>
      <p:pic>
        <p:nvPicPr>
          <p:cNvPr id="6" name="Рисунок 5" descr="115-nasilie.jpg"/>
          <p:cNvPicPr>
            <a:picLocks noChangeAspect="1"/>
          </p:cNvPicPr>
          <p:nvPr/>
        </p:nvPicPr>
        <p:blipFill>
          <a:blip r:embed="rId2" cstate="print"/>
          <a:stretch>
            <a:fillRect/>
          </a:stretch>
        </p:blipFill>
        <p:spPr>
          <a:xfrm>
            <a:off x="251520" y="1052736"/>
            <a:ext cx="4244330" cy="2581011"/>
          </a:xfrm>
          <a:prstGeom prst="rect">
            <a:avLst/>
          </a:prstGeom>
        </p:spPr>
      </p:pic>
      <p:pic>
        <p:nvPicPr>
          <p:cNvPr id="7" name="Рисунок 6" descr="domestic-violence.jpg"/>
          <p:cNvPicPr>
            <a:picLocks noChangeAspect="1"/>
          </p:cNvPicPr>
          <p:nvPr/>
        </p:nvPicPr>
        <p:blipFill>
          <a:blip r:embed="rId3" cstate="print"/>
          <a:stretch>
            <a:fillRect/>
          </a:stretch>
        </p:blipFill>
        <p:spPr>
          <a:xfrm>
            <a:off x="4932040" y="1052736"/>
            <a:ext cx="3888432" cy="2594139"/>
          </a:xfrm>
          <a:prstGeom prst="rect">
            <a:avLst/>
          </a:prstGeom>
        </p:spPr>
      </p:pic>
      <p:pic>
        <p:nvPicPr>
          <p:cNvPr id="8" name="Рисунок 7" descr="1426489732_feminizm-chto-eto-takoe-chto-znachit-byt-feministkoy.jpg"/>
          <p:cNvPicPr>
            <a:picLocks noChangeAspect="1"/>
          </p:cNvPicPr>
          <p:nvPr/>
        </p:nvPicPr>
        <p:blipFill>
          <a:blip r:embed="rId4" cstate="print"/>
          <a:stretch>
            <a:fillRect/>
          </a:stretch>
        </p:blipFill>
        <p:spPr>
          <a:xfrm>
            <a:off x="2627784" y="3861048"/>
            <a:ext cx="3888432" cy="27089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680</TotalTime>
  <Words>737</Words>
  <Application>Microsoft Office PowerPoint</Application>
  <PresentationFormat>Экран (4:3)</PresentationFormat>
  <Paragraphs>33</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Солнцестояние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МИНИСТЕРСТВО ОБРАЗОВАНИЯ И НАУКИ РОССИЙСКОЙ ФЕДЕРАЦИИ Институт сферы обслуживания и предпринимательства (филиал) федерального государственного бюджетного образовательного учреждения высшего образования «Донской государственный технический университет» в г. Шахты Ростовской области (ИСОиП) (филиал) ДГТУ в г. Шахты</dc:title>
  <dc:creator>admin</dc:creator>
  <cp:lastModifiedBy>Спектор Людмила Александровна</cp:lastModifiedBy>
  <cp:revision>59</cp:revision>
  <dcterms:created xsi:type="dcterms:W3CDTF">2017-06-08T18:23:05Z</dcterms:created>
  <dcterms:modified xsi:type="dcterms:W3CDTF">2019-01-28T15:04:03Z</dcterms:modified>
</cp:coreProperties>
</file>