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63" r:id="rId3"/>
    <p:sldId id="257" r:id="rId4"/>
    <p:sldId id="258" r:id="rId5"/>
    <p:sldId id="259" r:id="rId6"/>
    <p:sldId id="260" r:id="rId7"/>
    <p:sldId id="261" r:id="rId8"/>
    <p:sldId id="262" r:id="rId9"/>
    <p:sldId id="264" r:id="rId10"/>
    <p:sldId id="267"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62" autoAdjust="0"/>
  </p:normalViewPr>
  <p:slideViewPr>
    <p:cSldViewPr>
      <p:cViewPr varScale="1">
        <p:scale>
          <a:sx n="41" d="100"/>
          <a:sy n="41" d="100"/>
        </p:scale>
        <p:origin x="-1320" y="-114"/>
      </p:cViewPr>
      <p:guideLst>
        <p:guide orient="horz" pos="2160"/>
        <p:guide pos="2880"/>
      </p:guideLst>
    </p:cSldViewPr>
  </p:slideViewPr>
  <p:outlineViewPr>
    <p:cViewPr>
      <p:scale>
        <a:sx n="33" d="100"/>
        <a:sy n="33" d="100"/>
      </p:scale>
      <p:origin x="48" y="17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64D13-BBC1-497D-BD4F-B683702F2A01}" type="datetimeFigureOut">
              <a:rPr lang="ru-RU" smtClean="0"/>
              <a:t>28.01.2019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E5899-727D-4C51-9E01-2E30010D92B8}" type="slidenum">
              <a:rPr lang="ru-RU" smtClean="0"/>
              <a:t>‹#›</a:t>
            </a:fld>
            <a:endParaRPr lang="ru-RU"/>
          </a:p>
        </p:txBody>
      </p:sp>
    </p:spTree>
    <p:extLst>
      <p:ext uri="{BB962C8B-B14F-4D97-AF65-F5344CB8AC3E}">
        <p14:creationId xmlns:p14="http://schemas.microsoft.com/office/powerpoint/2010/main" val="418618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r>
              <a:rPr lang="ru-RU" smtClean="0"/>
              <a:t>20.01.2018</a:t>
            </a:r>
            <a:endParaRPr lang="ru-RU"/>
          </a:p>
        </p:txBody>
      </p:sp>
      <p:sp>
        <p:nvSpPr>
          <p:cNvPr id="17" name="Нижний колонтитул 16"/>
          <p:cNvSpPr>
            <a:spLocks noGrp="1"/>
          </p:cNvSpPr>
          <p:nvPr>
            <p:ph type="ftr" sz="quarter" idx="11"/>
          </p:nvPr>
        </p:nvSpPr>
        <p:spPr/>
        <p:txBody>
          <a:bodyPr/>
          <a:lstStyle/>
          <a:p>
            <a:r>
              <a:rPr lang="ru-RU" smtClean="0"/>
              <a:t>Бородина Е. А</a:t>
            </a: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20.01.2018</a:t>
            </a:r>
            <a:endParaRPr lang="ru-RU"/>
          </a:p>
        </p:txBody>
      </p:sp>
      <p:sp>
        <p:nvSpPr>
          <p:cNvPr id="5" name="Нижний колонтитул 4"/>
          <p:cNvSpPr>
            <a:spLocks noGrp="1"/>
          </p:cNvSpPr>
          <p:nvPr>
            <p:ph type="ftr" sz="quarter" idx="11"/>
          </p:nvPr>
        </p:nvSpPr>
        <p:spPr/>
        <p:txBody>
          <a:bodyPr/>
          <a:lstStyle/>
          <a:p>
            <a:r>
              <a:rPr lang="ru-RU" smtClean="0"/>
              <a:t>Бородина Е. 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20.01.2018</a:t>
            </a:r>
            <a:endParaRPr lang="ru-RU"/>
          </a:p>
        </p:txBody>
      </p:sp>
      <p:sp>
        <p:nvSpPr>
          <p:cNvPr id="5" name="Нижний колонтитул 4"/>
          <p:cNvSpPr>
            <a:spLocks noGrp="1"/>
          </p:cNvSpPr>
          <p:nvPr>
            <p:ph type="ftr" sz="quarter" idx="11"/>
          </p:nvPr>
        </p:nvSpPr>
        <p:spPr/>
        <p:txBody>
          <a:bodyPr/>
          <a:lstStyle/>
          <a:p>
            <a:r>
              <a:rPr lang="ru-RU" smtClean="0"/>
              <a:t>Бородина Е. А</a:t>
            </a: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r>
              <a:rPr lang="ru-RU" smtClean="0"/>
              <a:t>20.01.2018</a:t>
            </a:r>
            <a:endParaRPr lang="ru-RU"/>
          </a:p>
        </p:txBody>
      </p:sp>
      <p:sp>
        <p:nvSpPr>
          <p:cNvPr id="5" name="Нижний колонтитул 4"/>
          <p:cNvSpPr>
            <a:spLocks noGrp="1"/>
          </p:cNvSpPr>
          <p:nvPr>
            <p:ph type="ftr" sz="quarter" idx="11"/>
          </p:nvPr>
        </p:nvSpPr>
        <p:spPr/>
        <p:txBody>
          <a:bodyPr/>
          <a:lstStyle/>
          <a:p>
            <a:r>
              <a:rPr lang="ru-RU" smtClean="0"/>
              <a:t>Бородина Е. А</a:t>
            </a:r>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r>
              <a:rPr lang="ru-RU" smtClean="0"/>
              <a:t>Бородина Е. А</a:t>
            </a:r>
            <a:endParaRPr lang="ru-RU"/>
          </a:p>
        </p:txBody>
      </p:sp>
      <p:sp>
        <p:nvSpPr>
          <p:cNvPr id="4" name="Дата 3"/>
          <p:cNvSpPr>
            <a:spLocks noGrp="1"/>
          </p:cNvSpPr>
          <p:nvPr>
            <p:ph type="dt" sz="half" idx="10"/>
          </p:nvPr>
        </p:nvSpPr>
        <p:spPr/>
        <p:txBody>
          <a:bodyPr/>
          <a:lstStyle/>
          <a:p>
            <a:r>
              <a:rPr lang="ru-RU" smtClean="0"/>
              <a:t>20.01.2018</a:t>
            </a:r>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r>
              <a:rPr lang="ru-RU" smtClean="0"/>
              <a:t>20.01.2018</a:t>
            </a:r>
            <a:endParaRPr lang="ru-RU"/>
          </a:p>
        </p:txBody>
      </p:sp>
      <p:sp>
        <p:nvSpPr>
          <p:cNvPr id="6" name="Нижний колонтитул 5"/>
          <p:cNvSpPr>
            <a:spLocks noGrp="1"/>
          </p:cNvSpPr>
          <p:nvPr>
            <p:ph type="ftr" sz="quarter" idx="11"/>
          </p:nvPr>
        </p:nvSpPr>
        <p:spPr/>
        <p:txBody>
          <a:bodyPr/>
          <a:lstStyle/>
          <a:p>
            <a:r>
              <a:rPr lang="ru-RU" smtClean="0"/>
              <a:t>Бородина Е. А</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r>
              <a:rPr lang="ru-RU" smtClean="0"/>
              <a:t>20.01.2018</a:t>
            </a:r>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r>
              <a:rPr lang="ru-RU" smtClean="0"/>
              <a:t>Бородина Е. А</a:t>
            </a: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r>
              <a:rPr lang="ru-RU" smtClean="0"/>
              <a:t>20.01.2018</a:t>
            </a:r>
            <a:endParaRPr lang="ru-RU"/>
          </a:p>
        </p:txBody>
      </p:sp>
      <p:sp>
        <p:nvSpPr>
          <p:cNvPr id="4" name="Нижний колонтитул 3"/>
          <p:cNvSpPr>
            <a:spLocks noGrp="1"/>
          </p:cNvSpPr>
          <p:nvPr>
            <p:ph type="ftr" sz="quarter" idx="11"/>
          </p:nvPr>
        </p:nvSpPr>
        <p:spPr/>
        <p:txBody>
          <a:bodyPr/>
          <a:lstStyle/>
          <a:p>
            <a:r>
              <a:rPr lang="ru-RU" smtClean="0"/>
              <a:t>Бородина Е. А</a:t>
            </a:r>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r>
              <a:rPr lang="ru-RU" smtClean="0"/>
              <a:t>20.01.2018</a:t>
            </a:r>
            <a:endParaRPr lang="ru-RU"/>
          </a:p>
        </p:txBody>
      </p:sp>
      <p:sp>
        <p:nvSpPr>
          <p:cNvPr id="3" name="Нижний колонтитул 2"/>
          <p:cNvSpPr>
            <a:spLocks noGrp="1"/>
          </p:cNvSpPr>
          <p:nvPr>
            <p:ph type="ftr" sz="quarter" idx="11"/>
          </p:nvPr>
        </p:nvSpPr>
        <p:spPr/>
        <p:txBody>
          <a:bodyPr/>
          <a:lstStyle/>
          <a:p>
            <a:r>
              <a:rPr lang="ru-RU" smtClean="0"/>
              <a:t>Бородина Е. А</a:t>
            </a: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r>
              <a:rPr lang="ru-RU" smtClean="0"/>
              <a:t>20.01.2018</a:t>
            </a:r>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r>
              <a:rPr lang="ru-RU" smtClean="0"/>
              <a:t>Бородина Е. А</a:t>
            </a: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r>
              <a:rPr lang="ru-RU" smtClean="0"/>
              <a:t>20.01.2018</a:t>
            </a:r>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r>
              <a:rPr lang="ru-RU" smtClean="0"/>
              <a:t>Бородина Е. 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ru-RU" smtClean="0"/>
              <a:t>20.01.2018</a:t>
            </a:r>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ru-RU" smtClean="0"/>
              <a:t>Бородина Е. А</a:t>
            </a: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80728"/>
            <a:ext cx="8712968" cy="1224136"/>
          </a:xfrm>
        </p:spPr>
        <p:txBody>
          <a:bodyPr>
            <a:noAutofit/>
          </a:bodyPr>
          <a:lstStyle/>
          <a:p>
            <a:r>
              <a:rPr lang="ru-RU"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ЛЕГАЛИЗАЦИЯ ЭВТАНАЗИИ – ЭТО САМОУБИЙСТВО СОВЕСТИ</a:t>
            </a:r>
            <a:endParaRPr lang="ru-RU"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5" name="Прямоугольник 4"/>
          <p:cNvSpPr/>
          <p:nvPr/>
        </p:nvSpPr>
        <p:spPr>
          <a:xfrm>
            <a:off x="251520" y="4869160"/>
            <a:ext cx="4572000" cy="1477328"/>
          </a:xfrm>
          <a:prstGeom prst="rect">
            <a:avLst/>
          </a:prstGeom>
        </p:spPr>
        <p:txBody>
          <a:bodyPr>
            <a:spAutoFit/>
          </a:bodyPr>
          <a:lstStyle/>
          <a:p>
            <a:r>
              <a:rPr lang="ru-RU" dirty="0"/>
              <a:t>Выполнил: </a:t>
            </a:r>
            <a:r>
              <a:rPr lang="ru-RU" dirty="0" err="1" smtClean="0"/>
              <a:t>Цибарт</a:t>
            </a:r>
            <a:r>
              <a:rPr lang="ru-RU" dirty="0" smtClean="0"/>
              <a:t> Кирилл Станиславович</a:t>
            </a:r>
            <a:endParaRPr lang="ru-RU" dirty="0"/>
          </a:p>
          <a:p>
            <a:r>
              <a:rPr lang="ru-RU" dirty="0"/>
              <a:t>Научный руководитель: Спектор Людмила Александровна</a:t>
            </a:r>
          </a:p>
          <a:p>
            <a:r>
              <a:rPr lang="ru-RU" dirty="0"/>
              <a:t>Группа: УГП-Гb31</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41396">
            <a:off x="6388619" y="2816742"/>
            <a:ext cx="2413621" cy="1810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9099">
            <a:off x="4147202" y="2826166"/>
            <a:ext cx="2402738" cy="28673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4023" y="4503851"/>
            <a:ext cx="2375357" cy="15706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465873"/>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a:t>
            </a:r>
            <a:endParaRPr lang="ru-RU" b="1" dirty="0"/>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sp>
        <p:nvSpPr>
          <p:cNvPr id="5" name="Объект 4"/>
          <p:cNvSpPr>
            <a:spLocks noGrp="1"/>
          </p:cNvSpPr>
          <p:nvPr>
            <p:ph sz="quarter" idx="1"/>
          </p:nvPr>
        </p:nvSpPr>
        <p:spPr>
          <a:xfrm>
            <a:off x="301752" y="1562910"/>
            <a:ext cx="8503920" cy="4674401"/>
          </a:xfrm>
        </p:spPr>
        <p:txBody>
          <a:bodyPr>
            <a:normAutofit lnSpcReduction="10000"/>
          </a:bodyPr>
          <a:lstStyle/>
          <a:p>
            <a:r>
              <a:rPr lang="ru-RU" dirty="0"/>
              <a:t>Если легализируют «разрешат» возможность эвтаназии может перестать стимулировать медицинский персонал на надлежащий уход и лечение пациентов.</a:t>
            </a:r>
          </a:p>
          <a:p>
            <a:r>
              <a:rPr lang="ru-RU" dirty="0"/>
              <a:t>Основная причина, по которой эвтаназия не становится практикой во многих странах мира, - это боязнь того, что не удастся защитить от умерщвления людей, которые этого не хотят. Пока существует такая возможность, эвтаназия должна быть либо запрещена, либо ее процедура должна быть урегулирована максимально жестко.</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1914"/>
            <a:ext cx="871296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8561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2060849"/>
            <a:ext cx="8568952" cy="830997"/>
          </a:xfrm>
          <a:prstGeom prst="rect">
            <a:avLst/>
          </a:prstGeom>
        </p:spPr>
        <p:txBody>
          <a:bodyPr wrap="square">
            <a:spAutoFit/>
            <a:scene3d>
              <a:camera prst="orthographicFront"/>
              <a:lightRig rig="threePt" dir="t"/>
            </a:scene3d>
            <a:sp3d extrusionH="57150">
              <a:bevelT w="57150" h="38100" prst="hardEdge"/>
            </a:sp3d>
          </a:bodyP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rPr>
              <a:t>  </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endParaRPr>
          </a:p>
        </p:txBody>
      </p:sp>
      <p:pic>
        <p:nvPicPr>
          <p:cNvPr id="5" name="Picture 2" descr="http://www.jamaicaobserver.com/apps/pbcsi.dll/storyimage/JO/20171029/ARTICLE/310299926/AR/0/AR-310299926.jpg&amp;maxh=332&amp;maxw=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120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90554"/>
            <a:ext cx="8568952" cy="231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95038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Users\User\Desktop\tea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899592" y="2852936"/>
            <a:ext cx="7924800" cy="1143000"/>
          </a:xfrm>
        </p:spPr>
        <p:txBody>
          <a:bodyPr>
            <a:normAutofit fontScale="90000"/>
          </a:bodyPr>
          <a:lstStyle/>
          <a:p>
            <a:pPr algn="ctr"/>
            <a:r>
              <a:rPr lang="ru-RU" sz="4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Презентацию выполнил</a:t>
            </a:r>
            <a:br>
              <a:rPr lang="ru-RU" sz="4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4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Цибарт</a:t>
            </a:r>
            <a:r>
              <a:rPr lang="ru-RU" sz="4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Кирилл</a:t>
            </a:r>
            <a:endParaRPr lang="ru-RU"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251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b="1" smtClean="0">
                <a:effectLst>
                  <a:glow rad="63500">
                    <a:schemeClr val="accent3">
                      <a:satMod val="175000"/>
                      <a:alpha val="40000"/>
                    </a:schemeClr>
                  </a:glow>
                </a:effectLst>
              </a:rPr>
              <a:t>Предисловия</a:t>
            </a:r>
            <a:endParaRPr lang="ru-RU" sz="4400" b="1" dirty="0">
              <a:effectLst>
                <a:glow rad="63500">
                  <a:schemeClr val="accent3">
                    <a:satMod val="175000"/>
                    <a:alpha val="40000"/>
                  </a:schemeClr>
                </a:glow>
              </a:effectLst>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2</a:t>
            </a:fld>
            <a:endParaRPr lang="ru-RU" dirty="0"/>
          </a:p>
        </p:txBody>
      </p:sp>
      <p:sp>
        <p:nvSpPr>
          <p:cNvPr id="5" name="Объект 4"/>
          <p:cNvSpPr>
            <a:spLocks noGrp="1"/>
          </p:cNvSpPr>
          <p:nvPr>
            <p:ph sz="quarter" idx="1"/>
          </p:nvPr>
        </p:nvSpPr>
        <p:spPr>
          <a:xfrm>
            <a:off x="301752" y="1527048"/>
            <a:ext cx="4846312" cy="4572000"/>
          </a:xfrm>
        </p:spPr>
        <p:txBody>
          <a:bodyPr>
            <a:noAutofit/>
          </a:bodyPr>
          <a:lstStyle/>
          <a:p>
            <a:r>
              <a:rPr lang="ru-RU" smtClean="0"/>
              <a:t>Вопрос об Легализация эвтаназии в России очень сложный и противоречивый, в России, а так же во многих других странах, эвтаназия запрещена, но во многих странах проблема эвтаназии обсуждается уже достаточно давно (последние 15-20 лет).</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686" y="1988840"/>
            <a:ext cx="3849230" cy="37444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960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threePt" dir="t"/>
            </a:scene3d>
            <a:sp3d extrusionH="57150">
              <a:bevelT w="69850" h="69850" prst="divot"/>
            </a:sp3d>
          </a:bodyPr>
          <a:lstStyle/>
          <a:p>
            <a:r>
              <a:rPr lang="ru-RU" sz="4800" b="1" smtClean="0">
                <a:effectLst>
                  <a:glow rad="63500">
                    <a:schemeClr val="accent3">
                      <a:satMod val="175000"/>
                      <a:alpha val="40000"/>
                    </a:schemeClr>
                  </a:glow>
                </a:effectLst>
              </a:rPr>
              <a:t>Эвтаназия </a:t>
            </a:r>
            <a:endParaRPr lang="ru-RU" sz="4800" b="1" dirty="0">
              <a:effectLst>
                <a:glow rad="63500">
                  <a:schemeClr val="accent3">
                    <a:satMod val="175000"/>
                    <a:alpha val="40000"/>
                  </a:schemeClr>
                </a:glow>
              </a:effectLst>
            </a:endParaRPr>
          </a:p>
        </p:txBody>
      </p:sp>
      <p:sp>
        <p:nvSpPr>
          <p:cNvPr id="3" name="Объект 2"/>
          <p:cNvSpPr>
            <a:spLocks noGrp="1"/>
          </p:cNvSpPr>
          <p:nvPr>
            <p:ph sz="quarter" idx="1"/>
          </p:nvPr>
        </p:nvSpPr>
        <p:spPr/>
        <p:txBody>
          <a:bodyPr>
            <a:normAutofit/>
          </a:bodyPr>
          <a:lstStyle/>
          <a:p>
            <a:r>
              <a:rPr lang="ru-RU" smtClean="0"/>
              <a:t> Понятия Эвтаназия (от лат. euthanazia (eu - хорошо и thanatos - смерть) - хорошая, "блаженная" смерть) — относительно безболезненная смерть, когда применение обезболивающих средств облегчает умирание при неизлечимых и мучительных болезнях. Понятие эвтаназии в последнее время применяется и к прекращению существования новорожденных с явными физическими аномалиями.</a:t>
            </a:r>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12458525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4" cy="864096"/>
          </a:xfrm>
          <a:effectLst>
            <a:glow rad="139700">
              <a:schemeClr val="accent3">
                <a:satMod val="175000"/>
                <a:alpha val="40000"/>
              </a:schemeClr>
            </a:glow>
          </a:effectLst>
        </p:spPr>
        <p:txBody>
          <a:bodyPr>
            <a:noAutofit/>
          </a:bodyPr>
          <a:lstStyle/>
          <a:p>
            <a:r>
              <a:rPr lang="ru-RU" sz="3200" b="1" dirty="0" smtClean="0">
                <a:effectLst>
                  <a:glow rad="63500">
                    <a:schemeClr val="accent3">
                      <a:satMod val="175000"/>
                      <a:alpha val="40000"/>
                    </a:schemeClr>
                  </a:glow>
                </a:effectLst>
              </a:rPr>
              <a:t>Страны в которых  </a:t>
            </a:r>
            <a:r>
              <a:rPr lang="ru-RU" sz="3200" b="1" dirty="0">
                <a:effectLst>
                  <a:glow rad="63500">
                    <a:schemeClr val="accent3">
                      <a:satMod val="175000"/>
                      <a:alpha val="40000"/>
                    </a:schemeClr>
                  </a:glow>
                </a:effectLst>
              </a:rPr>
              <a:t>эвтаназия легализована</a:t>
            </a:r>
          </a:p>
        </p:txBody>
      </p:sp>
      <p:sp>
        <p:nvSpPr>
          <p:cNvPr id="3" name="Объект 2"/>
          <p:cNvSpPr>
            <a:spLocks noGrp="1"/>
          </p:cNvSpPr>
          <p:nvPr>
            <p:ph sz="quarter" idx="1"/>
          </p:nvPr>
        </p:nvSpPr>
        <p:spPr>
          <a:xfrm>
            <a:off x="301752" y="1527048"/>
            <a:ext cx="5566392" cy="4572000"/>
          </a:xfrm>
        </p:spPr>
        <p:txBody>
          <a:bodyPr>
            <a:normAutofit/>
          </a:bodyPr>
          <a:lstStyle/>
          <a:p>
            <a:r>
              <a:rPr lang="ru-RU" dirty="0"/>
              <a:t>В некоторых странах эвтаназия легализована, например: в Нидерландах, Люксембурге, Швейцарии, Швеции, Бельгии (в сентябре в этой европейской стране впервые эвтаназии подвергся неизлечимо больной ребенок) и нескольких североамериканских штатах. </a:t>
            </a:r>
          </a:p>
        </p:txBody>
      </p:sp>
      <p:sp>
        <p:nvSpPr>
          <p:cNvPr id="5" name="Номер слайда 4"/>
          <p:cNvSpPr>
            <a:spLocks noGrp="1"/>
          </p:cNvSpPr>
          <p:nvPr>
            <p:ph type="sldNum" sz="quarter" idx="12"/>
          </p:nvPr>
        </p:nvSpPr>
        <p:spPr/>
        <p:txBody>
          <a:bodyPr/>
          <a:lstStyle/>
          <a:p>
            <a:fld id="{B19B0651-EE4F-4900-A07F-96A6BFA9D0F0}" type="slidenum">
              <a:rPr lang="ru-RU" smtClean="0"/>
              <a:t>4</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72816"/>
            <a:ext cx="2859229"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333" y="3861048"/>
            <a:ext cx="2912542" cy="15697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23843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sp>
        <p:nvSpPr>
          <p:cNvPr id="5" name="Объект 4"/>
          <p:cNvSpPr>
            <a:spLocks noGrp="1"/>
          </p:cNvSpPr>
          <p:nvPr>
            <p:ph sz="quarter" idx="1"/>
          </p:nvPr>
        </p:nvSpPr>
        <p:spPr>
          <a:xfrm>
            <a:off x="301752" y="1527048"/>
            <a:ext cx="5638400" cy="4572000"/>
          </a:xfrm>
        </p:spPr>
        <p:txBody>
          <a:bodyPr>
            <a:normAutofit fontScale="92500" lnSpcReduction="10000"/>
          </a:bodyPr>
          <a:lstStyle/>
          <a:p>
            <a:r>
              <a:rPr lang="ru-RU" dirty="0"/>
              <a:t>В России, как правило, эвтаназия считается умышленным преступлением.</a:t>
            </a:r>
          </a:p>
          <a:p>
            <a:r>
              <a:rPr lang="ru-RU" dirty="0"/>
              <a:t>Запрет эвтаназии можно рассматривать как противоречие нормам Конституции, а именно статье 20 КРФ, в которой указывается, что каждый человек имеет право на жизнь. Но почему же, если человек имеет право на жизнь, он не имеет право на смерть? </a:t>
            </a:r>
          </a:p>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22" y="2060847"/>
            <a:ext cx="3219121" cy="24143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Заголовок 1"/>
          <p:cNvSpPr>
            <a:spLocks noGrp="1"/>
          </p:cNvSpPr>
          <p:nvPr>
            <p:ph type="title"/>
          </p:nvPr>
        </p:nvSpPr>
        <p:spPr>
          <a:xfrm>
            <a:off x="323528" y="228600"/>
            <a:ext cx="8512624" cy="824136"/>
          </a:xfrm>
        </p:spPr>
        <p:txBody>
          <a:bodyPr>
            <a:normAutofit/>
          </a:bodyPr>
          <a:lstStyle/>
          <a:p>
            <a:r>
              <a:rPr lang="ru-RU" b="1" dirty="0" smtClean="0">
                <a:effectLst>
                  <a:glow rad="63500">
                    <a:schemeClr val="accent3">
                      <a:satMod val="175000"/>
                      <a:alpha val="40000"/>
                    </a:schemeClr>
                  </a:glow>
                </a:effectLst>
              </a:rPr>
              <a:t>Легализация </a:t>
            </a:r>
            <a:r>
              <a:rPr lang="ru-RU" b="1" dirty="0">
                <a:effectLst>
                  <a:glow rad="63500">
                    <a:schemeClr val="accent3">
                      <a:satMod val="175000"/>
                      <a:alpha val="40000"/>
                    </a:schemeClr>
                  </a:glow>
                </a:effectLst>
              </a:rPr>
              <a:t>эвтаназии в </a:t>
            </a:r>
            <a:r>
              <a:rPr lang="ru-RU" b="1" dirty="0" smtClean="0">
                <a:effectLst>
                  <a:glow rad="63500">
                    <a:schemeClr val="accent3">
                      <a:satMod val="175000"/>
                      <a:alpha val="40000"/>
                    </a:schemeClr>
                  </a:glow>
                </a:effectLst>
              </a:rPr>
              <a:t>России</a:t>
            </a:r>
            <a:endParaRPr lang="ru-RU" b="1" dirty="0">
              <a:effectLst>
                <a:glow rad="63500">
                  <a:schemeClr val="accent3">
                    <a:satMod val="175000"/>
                    <a:alpha val="40000"/>
                  </a:schemeClr>
                </a:glow>
              </a:effectLst>
            </a:endParaRPr>
          </a:p>
        </p:txBody>
      </p:sp>
    </p:spTree>
    <p:extLst>
      <p:ext uri="{BB962C8B-B14F-4D97-AF65-F5344CB8AC3E}">
        <p14:creationId xmlns:p14="http://schemas.microsoft.com/office/powerpoint/2010/main" val="254059455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6</a:t>
            </a:fld>
            <a:endParaRPr lang="ru-RU"/>
          </a:p>
        </p:txBody>
      </p:sp>
      <p:sp>
        <p:nvSpPr>
          <p:cNvPr id="5" name="Объект 4"/>
          <p:cNvSpPr>
            <a:spLocks noGrp="1"/>
          </p:cNvSpPr>
          <p:nvPr>
            <p:ph sz="quarter" idx="1"/>
          </p:nvPr>
        </p:nvSpPr>
        <p:spPr>
          <a:xfrm>
            <a:off x="3707904" y="1527048"/>
            <a:ext cx="5328592" cy="4854280"/>
          </a:xfrm>
        </p:spPr>
        <p:txBody>
          <a:bodyPr>
            <a:normAutofit fontScale="92500" lnSpcReduction="20000"/>
          </a:bodyPr>
          <a:lstStyle/>
          <a:p>
            <a:r>
              <a:rPr lang="ru-RU" dirty="0" smtClean="0"/>
              <a:t>Врачи </a:t>
            </a:r>
            <a:r>
              <a:rPr lang="ru-RU" dirty="0"/>
              <a:t>должны до последнего бороться за жизнь больного. Но если это приносит ему боль и страдания, если человек сам принимает решение о смерти, то какой смысл бороться за жизнь? Но все это лишь общие рассуждения, которые не приведут ни к какому относительно правильному решению. Основной опорой для ответа на вопрос «Стоит ли ввести эвтаназию как гарант права на смерть?» является практика.</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1914"/>
            <a:ext cx="871296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3744416" cy="38035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980862"/>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Итак, что можно или нудно изменить в законодательстве, чтобы эвтаназия была разрешена</a:t>
            </a:r>
            <a:r>
              <a:rPr lang="ru-RU" sz="2400" dirty="0" smtClean="0"/>
              <a:t>?</a:t>
            </a:r>
            <a:endParaRPr lang="ru-RU" sz="2400" dirty="0"/>
          </a:p>
        </p:txBody>
      </p:sp>
      <p:sp>
        <p:nvSpPr>
          <p:cNvPr id="4" name="Номер слайда 3"/>
          <p:cNvSpPr>
            <a:spLocks noGrp="1"/>
          </p:cNvSpPr>
          <p:nvPr>
            <p:ph type="sldNum" sz="quarter" idx="12"/>
          </p:nvPr>
        </p:nvSpPr>
        <p:spPr/>
        <p:txBody>
          <a:bodyPr/>
          <a:lstStyle/>
          <a:p>
            <a:fld id="{B19B0651-EE4F-4900-A07F-96A6BFA9D0F0}" type="slidenum">
              <a:rPr lang="ru-RU" smtClean="0"/>
              <a:t>7</a:t>
            </a:fld>
            <a:endParaRPr lang="ru-RU"/>
          </a:p>
        </p:txBody>
      </p:sp>
      <p:sp>
        <p:nvSpPr>
          <p:cNvPr id="5" name="Объект 4"/>
          <p:cNvSpPr>
            <a:spLocks noGrp="1"/>
          </p:cNvSpPr>
          <p:nvPr>
            <p:ph sz="quarter" idx="1"/>
          </p:nvPr>
        </p:nvSpPr>
        <p:spPr/>
        <p:txBody>
          <a:bodyPr>
            <a:normAutofit/>
          </a:bodyPr>
          <a:lstStyle/>
          <a:p>
            <a:r>
              <a:rPr lang="ru-RU" dirty="0"/>
              <a:t>В статье 45 статьи Федерального закона от 21.11.2011 N 323-ФЗ «Об основах охраны здоровья граждан в Российской Федерации» звучит следующим образом: «Медицинским работникам запрещается осуществление эвтаназии, то есть ускорение по просьбе пациента его смерти какими-либо действиями (бездействием) или средствами, в том числе прекращение искусственных мероприятий по поддержанию жизни пациента».</a:t>
            </a:r>
          </a:p>
        </p:txBody>
      </p:sp>
    </p:spTree>
    <p:extLst>
      <p:ext uri="{BB962C8B-B14F-4D97-AF65-F5344CB8AC3E}">
        <p14:creationId xmlns:p14="http://schemas.microsoft.com/office/powerpoint/2010/main" val="361603243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sp>
        <p:nvSpPr>
          <p:cNvPr id="5" name="Объект 4"/>
          <p:cNvSpPr>
            <a:spLocks noGrp="1"/>
          </p:cNvSpPr>
          <p:nvPr>
            <p:ph sz="quarter" idx="1"/>
          </p:nvPr>
        </p:nvSpPr>
        <p:spPr/>
        <p:txBody>
          <a:bodyPr/>
          <a:lstStyle/>
          <a:p>
            <a:r>
              <a:rPr lang="ru-RU" dirty="0"/>
              <a:t>В статье 19 ч.5 Федеральным законом от 12.01.1995 N 5-ФЗ "О ветеранах" закрепляет за пациентом право на облегчение боли, связанной с заболеванием и (или) медицинским вмешательством, доступными методами и лекарственными препаратами. Важно понимать, что облегчение боли врачами может происходить не только во время медицинского вмешательства, но и во время смерти. Но на практики это не используют.</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1914"/>
            <a:ext cx="871296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857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8600"/>
            <a:ext cx="8640960" cy="896144"/>
          </a:xfrm>
        </p:spPr>
        <p:txBody>
          <a:bodyPr>
            <a:noAutofit/>
          </a:bodyPr>
          <a:lstStyle/>
          <a:p>
            <a:r>
              <a:rPr lang="ru-RU" sz="5400" b="1" dirty="0">
                <a:effectLst>
                  <a:glow rad="63500">
                    <a:schemeClr val="accent3">
                      <a:satMod val="175000"/>
                      <a:alpha val="40000"/>
                    </a:schemeClr>
                  </a:glow>
                </a:effectLst>
              </a:rPr>
              <a:t>Вывод</a:t>
            </a:r>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a:p>
        </p:txBody>
      </p:sp>
      <p:sp>
        <p:nvSpPr>
          <p:cNvPr id="5" name="Объект 4"/>
          <p:cNvSpPr>
            <a:spLocks noGrp="1"/>
          </p:cNvSpPr>
          <p:nvPr>
            <p:ph sz="quarter" idx="1"/>
          </p:nvPr>
        </p:nvSpPr>
        <p:spPr/>
        <p:txBody>
          <a:bodyPr/>
          <a:lstStyle/>
          <a:p>
            <a:r>
              <a:rPr lang="ru-RU" dirty="0"/>
              <a:t>Итак, необходимо понимать, что определение смерти как прекращение жизнедеятельности человека, а эвтаназия – это не выбор между жизнью и смертью. Это выбор между мучительной смертью и смертью безболезненной.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789040"/>
            <a:ext cx="3456384" cy="22854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09538"/>
            <a:ext cx="3168352" cy="1782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08534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183</TotalTime>
  <Words>550</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Официальная</vt:lpstr>
      <vt:lpstr>ЛЕГАЛИЗАЦИЯ ЭВТАНАЗИИ – ЭТО САМОУБИЙСТВО СОВЕСТИ</vt:lpstr>
      <vt:lpstr>Предисловия</vt:lpstr>
      <vt:lpstr>Эвтаназия </vt:lpstr>
      <vt:lpstr>Страны в которых  эвтаназия легализована</vt:lpstr>
      <vt:lpstr>Легализация эвтаназии в России</vt:lpstr>
      <vt:lpstr>Презентация PowerPoint</vt:lpstr>
      <vt:lpstr>Итак, что можно или нудно изменить в законодательстве, чтобы эвтаназия была разрешена?</vt:lpstr>
      <vt:lpstr>Презентация PowerPoint</vt:lpstr>
      <vt:lpstr>Вывод</vt:lpstr>
      <vt:lpstr> </vt:lpstr>
      <vt:lpstr>Презентация PowerPoint</vt:lpstr>
      <vt:lpstr>Презентацию выполнил   Цибарт Кирилл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Юридический и социологический позитивизм</dc:title>
  <dc:creator>admin</dc:creator>
  <cp:lastModifiedBy>Спектор Людмила Александровна</cp:lastModifiedBy>
  <cp:revision>20</cp:revision>
  <dcterms:created xsi:type="dcterms:W3CDTF">2017-10-20T16:22:17Z</dcterms:created>
  <dcterms:modified xsi:type="dcterms:W3CDTF">2019-01-28T07:06:30Z</dcterms:modified>
</cp:coreProperties>
</file>