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4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mpas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7931" autoAdjust="0"/>
  </p:normalViewPr>
  <p:slideViewPr>
    <p:cSldViewPr>
      <p:cViewPr varScale="1">
        <p:scale>
          <a:sx n="38" d="100"/>
          <a:sy n="38" d="100"/>
        </p:scale>
        <p:origin x="-10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22C21-CD7D-48AA-B585-CBE344D7A2AA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0133-753C-40D1-B237-9DB82BFA2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6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0133-753C-40D1-B237-9DB82BFA24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0133-753C-40D1-B237-9DB82BFA24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4FCE-763B-4E9D-B725-71F078E4E8B8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B56B-C4CB-415C-8A19-0FB848A57595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3644-FD15-4ED7-8FDD-E63303F11120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D670-7541-475B-9C29-27322065341A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CEA1-1C12-4CAB-AE7E-350C50F779CB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342-0B8C-446B-A7DF-BAE12C89F59D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4336-87CC-4B9E-8EDF-F10884B9BFF5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0318-E03F-46A1-BB12-F0C7868FE9DE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6DC-B22F-426A-A893-0BEE971D8392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B2C0-7A00-450A-8A36-40D559FCDA55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E2F6-E909-4DA2-AD4D-D0E85C981C8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BEB04E-09BB-4652-AE90-35557A75236E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Алентьев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50832"/>
            <a:ext cx="9144000" cy="17781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История </a:t>
            </a:r>
            <a:r>
              <a:rPr lang="ru-RU" sz="4000" dirty="0" smtClean="0"/>
              <a:t>а</a:t>
            </a:r>
            <a:r>
              <a:rPr lang="ru-RU" sz="4000" dirty="0" smtClean="0"/>
              <a:t>лтайского краевого суда</a:t>
            </a:r>
            <a:endParaRPr lang="ru-RU" sz="40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14549" y="534380"/>
            <a:ext cx="8291264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Выполнил: </a:t>
            </a:r>
            <a:r>
              <a:rPr lang="ru-RU" sz="2000" dirty="0" smtClean="0"/>
              <a:t>Карева </a:t>
            </a:r>
            <a:r>
              <a:rPr lang="ru-RU" sz="2000" dirty="0"/>
              <a:t>Наталья Андреевна</a:t>
            </a:r>
          </a:p>
          <a:p>
            <a:pPr>
              <a:buNone/>
            </a:pPr>
            <a:r>
              <a:rPr lang="ru-RU" sz="2000" dirty="0"/>
              <a:t>Научный руководитель: Куликова Анна Анатольевна</a:t>
            </a:r>
          </a:p>
          <a:p>
            <a:pPr>
              <a:buNone/>
            </a:pPr>
            <a:r>
              <a:rPr lang="ru-RU" sz="2000" dirty="0"/>
              <a:t>Группа: </a:t>
            </a:r>
            <a:r>
              <a:rPr lang="ru-RU" sz="2000" dirty="0" smtClean="0"/>
              <a:t>УГП-Гb11</a:t>
            </a: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1" name="Содержимое 3" descr="Zdanie_AK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7521179" cy="27363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165304"/>
          </a:xfrm>
        </p:spPr>
        <p:txBody>
          <a:bodyPr/>
          <a:lstStyle/>
          <a:p>
            <a:r>
              <a:rPr lang="ru-RU" dirty="0" smtClean="0"/>
              <a:t>3. Суд правомочен в ходе досудебного производства рассматривать жалобы на действия (бездействие) и решения прокурора, следователя, органа дознания и дознавателя в случаях и порядке, которые предусмотрены статьей 125 настоящего Кодекса.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4. Если при судебном рассмотрении уголовного дела будут выявлены обстоятельства, способствовавшие совершению преступления, нарушения прав и свобод граждан, а также другие нарушения закона, допущенные при производстве дознания, предварительного следствия или при рассмотрении уголовного дела нижестоящим судом, то суд вправе вынести частное определение или постановление, в котором обращается внимание соответствующих организаций и должностных лиц на данные обстоятельства и факты нарушений закона, требующие принятия необходимых мер. Суд вправе вынести частное определение или постановление и в других случаях, если признает это необходимым.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3093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/>
              <a:t>Статья 227. Полномочия судьи по поступившему в суд уголовному делу</a:t>
            </a:r>
            <a:endParaRPr lang="ru-RU" dirty="0" smtClean="0"/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 поступившему уголовному делу судья принимает одно из следующих решений: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 направлении уголовного дела по подсудности;</a:t>
            </a:r>
          </a:p>
          <a:p>
            <a:pPr algn="just"/>
            <a:r>
              <a:rPr lang="ru-RU" dirty="0" smtClean="0"/>
              <a:t>о назначении предварительного слушания;</a:t>
            </a:r>
          </a:p>
          <a:p>
            <a:pPr algn="just"/>
            <a:r>
              <a:rPr lang="ru-RU" dirty="0" smtClean="0"/>
              <a:t>о назначении судебного заседания.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Решение судьи оформляется постановлением, в котором указываются: дата и место вынесения постановления; наименование суда, фамилия и инициалы судьи, вынесшего постановление; основания принятого решения.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Решение принимается в срок не позднее 30 суток со дня поступления уголовного дела суд. В случае, если в суд поступает уголовное дело в отношении обвиняемого, содержащегося под стражей, судья принимает решение в срок не позднее 14 суток со дня поступления уголовного дела в суд. По просьбе стороны суд вправе предоставить ей возможность для дополнительного ознакомления с материалами уголовного дела.</a:t>
            </a:r>
            <a:br>
              <a:rPr lang="ru-RU" dirty="0" smtClean="0"/>
            </a:br>
            <a:r>
              <a:rPr lang="ru-RU" i="1" dirty="0" smtClean="0"/>
              <a:t>(в ред. Федерального закона от 29.05.2002 N 58-ФЗ)</a:t>
            </a:r>
            <a:endParaRPr lang="ru-RU" dirty="0" smtClean="0"/>
          </a:p>
          <a:p>
            <a:pPr algn="just"/>
            <a:endParaRPr lang="ru-RU" i="1" dirty="0" smtClean="0"/>
          </a:p>
          <a:p>
            <a:pPr algn="just"/>
            <a:r>
              <a:rPr lang="ru-RU" dirty="0" smtClean="0"/>
              <a:t>4. Копия постановления судьи направляется обвиняемому, потерпевшему и прокурору.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45333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600" b="1" dirty="0" smtClean="0"/>
              <a:t>Гражданско-процессуальный кодекс</a:t>
            </a:r>
          </a:p>
          <a:p>
            <a:r>
              <a:rPr lang="ru-RU" i="1" dirty="0" smtClean="0"/>
              <a:t>Статья 241. Полномочия суда</a:t>
            </a:r>
            <a:endParaRPr lang="ru-RU" dirty="0" smtClean="0"/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Суд, рассмотрев заявление об отмене заочного решения суда, выносит определение об отказе в удовлетворении заявления или об отмене заочного решения суда и о возобновлении рассмотрения дела по существу в том же или ином составе судей.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Статья 328. Полномочия суда апелляционной инстанции (в ред. Федерального закона от 09.12.2010 N 353-ФЗ)</a:t>
            </a:r>
            <a:endParaRPr lang="ru-RU" dirty="0" smtClean="0"/>
          </a:p>
          <a:p>
            <a:pPr algn="just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По результатам рассмотрения апелляционных жалобы, представления суд апелляционной инстанции вправе: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оставить решение суда первой инстанции без изменения, апелляционные жалобу, представление без удовлетворения;</a:t>
            </a:r>
          </a:p>
          <a:p>
            <a:pPr algn="just"/>
            <a:r>
              <a:rPr lang="ru-RU" dirty="0" smtClean="0"/>
              <a:t>отменить или изменить решение суда первой инстанции полностью или в части и принять по делу новое решение;</a:t>
            </a:r>
          </a:p>
          <a:p>
            <a:pPr algn="just"/>
            <a:r>
              <a:rPr lang="ru-RU" dirty="0" smtClean="0"/>
              <a:t>отменить решение суда первой инстанции полностью или в части и прекратить производство по делу либо оставить заявление без рассмотрения полностью или в части;</a:t>
            </a:r>
          </a:p>
          <a:p>
            <a:pPr algn="just"/>
            <a:r>
              <a:rPr lang="ru-RU" dirty="0" smtClean="0"/>
              <a:t>оставить апелляционные жалобу, представление без рассмотрения по существу, если жалоба, представление поданы по истечении срока апелляционного обжалования и не решен вопрос о восстановлении этого срока.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2373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200" i="1" dirty="0" smtClean="0"/>
              <a:t>Статья 334. Полномочия суда апелляционной инстанции при рассмотрении частной жалобы, представления прокурора (в ред. Федерального закона от 09.12.2010 N 353-ФЗ)</a:t>
            </a:r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Суд апелляционной инстанции, рассмотрев частную жалобу, представление прокурора, вправе:</a:t>
            </a:r>
          </a:p>
          <a:p>
            <a:pPr algn="just"/>
            <a:r>
              <a:rPr lang="ru-RU" sz="2200" dirty="0" smtClean="0"/>
              <a:t>оставить определение суда первой инстанции без изменения, жалобу, представление прокурора без удовлетворения;</a:t>
            </a:r>
          </a:p>
          <a:p>
            <a:pPr algn="just"/>
            <a:r>
              <a:rPr lang="ru-RU" sz="2200" dirty="0" smtClean="0"/>
              <a:t>отменить определение суда полностью или в части и разрешить вопрос по существу.</a:t>
            </a:r>
          </a:p>
          <a:p>
            <a:pPr algn="just"/>
            <a:endParaRPr lang="ru-RU" sz="2200" i="1" dirty="0" smtClean="0"/>
          </a:p>
          <a:p>
            <a:pPr algn="just"/>
            <a:r>
              <a:rPr lang="ru-RU" sz="2200" i="1" dirty="0" smtClean="0"/>
              <a:t>Статья 390. Полномочия суда кассационной инстанции (в ред. Федерального закона от 09.12.2010 N 353-ФЗ)</a:t>
            </a:r>
          </a:p>
          <a:p>
            <a:pPr marL="530352" indent="-457200" algn="just">
              <a:buAutoNum type="arabicPeriod"/>
            </a:pPr>
            <a:r>
              <a:rPr lang="ru-RU" sz="2200" dirty="0" smtClean="0"/>
              <a:t>Суд кассационной инстанции, рассмотрев кассационные жалобу, представление с делом, вправе:</a:t>
            </a:r>
          </a:p>
          <a:p>
            <a:r>
              <a:rPr lang="ru-RU" sz="2200" dirty="0" smtClean="0"/>
              <a:t>оставить постановление суда первой, апелляционной или кассационной инстанции без изменения, кассационные жалобу, представление без удовлетворения;</a:t>
            </a:r>
          </a:p>
          <a:p>
            <a:r>
              <a:rPr lang="ru-RU" sz="2200" dirty="0" smtClean="0"/>
              <a:t>отменить постановление суда первой, апелляционной или кассационной инстанции полностью либо в части и направить дело на новое рассмотрение в соответствующий суд. При направлении дела на новое рассмотрение суд может указать на необходимость рассмотрения дела в ином составе судей;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отменить постановление суда первой, апелляционной или кассационной инстанции полностью либо в части и оставить заявление без рассмотрения либо прекратить производство по делу;</a:t>
            </a:r>
          </a:p>
          <a:p>
            <a:r>
              <a:rPr lang="ru-RU" dirty="0" smtClean="0"/>
              <a:t>оставить в силе одно из принятых по делу судебных постановлений;</a:t>
            </a:r>
          </a:p>
          <a:p>
            <a:r>
              <a:rPr lang="ru-RU" dirty="0" smtClean="0"/>
              <a:t>отменить либо изменить постановление суда первой, апелляционной или кассационной инстанции и принять новое судебное постановление, не передавая дело на новое рассмотрение, если допущена ошибка в применении и (или) толковании норм материального права;</a:t>
            </a:r>
          </a:p>
          <a:p>
            <a:r>
              <a:rPr lang="ru-RU" dirty="0" smtClean="0"/>
              <a:t>оставить кассационные жалобу, представление без рассмотрения по существу при наличии оснований, предусмотренных статьей 379.1 настоящего Кодекса.</a:t>
            </a:r>
          </a:p>
          <a:p>
            <a:pPr algn="just"/>
            <a:r>
              <a:rPr lang="ru-RU" dirty="0" smtClean="0"/>
              <a:t>2. При рассмотрении дела в кассационном порядке суд проверяет правильность применения и толкования норм материального права и норм процессуального права судами, рассматривавшими дело, в пределах доводов кассационных жалобы, представления.</a:t>
            </a:r>
          </a:p>
          <a:p>
            <a:pPr algn="just"/>
            <a:r>
              <a:rPr lang="ru-RU" dirty="0" smtClean="0"/>
              <a:t>В интересах законности суд кассационной инстанции вправе выйти за пределы доводов кассационных жалобы, представления. При этом суд кассационной инстанции не вправе проверять законность судебных постановлений в той части, в которой они не обжалуются, а также законность судебных постановлений, которые не обжалуются.</a:t>
            </a:r>
          </a:p>
          <a:p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ru-RU" dirty="0" smtClean="0"/>
              <a:t>Суд кассационной инстанции не вправе устанавливать или считать доказанными обстоятельства, которые не были установлены либо были отвергнуты судом первой или апелляционной инстанции, предрешать вопросы о достоверности или недостоверности того или иного доказательства, преимуществе одних доказательств перед другими и определять, какое судебное постановление должно быть принято при новом рассмотрении дела.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3. Указания вышестоящего суда о толковании закона являются обязательными для суда, вновь рассматривающего дело.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Состав Алтайского краевого суда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764704"/>
            <a:ext cx="4716016" cy="6093296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Приемная председателя:</a:t>
            </a:r>
          </a:p>
          <a:p>
            <a:endParaRPr lang="ru-RU" sz="2400" dirty="0" smtClean="0"/>
          </a:p>
          <a:p>
            <a:r>
              <a:rPr lang="ru-RU" sz="2400" dirty="0" smtClean="0"/>
              <a:t>Помощник председателя</a:t>
            </a:r>
          </a:p>
          <a:p>
            <a:endParaRPr lang="ru-RU" sz="2400" dirty="0" smtClean="0"/>
          </a:p>
          <a:p>
            <a:r>
              <a:rPr lang="ru-RU" sz="2400" dirty="0" smtClean="0"/>
              <a:t>Начальник отдела по обеспечению деятельности президиума</a:t>
            </a:r>
          </a:p>
          <a:p>
            <a:endParaRPr lang="ru-RU" sz="2400" dirty="0" smtClean="0"/>
          </a:p>
          <a:p>
            <a:r>
              <a:rPr lang="ru-RU" sz="2400" dirty="0" smtClean="0"/>
              <a:t>Начальник отдела обеспечения судопроизводства по уголовным делам (первая инстанция)</a:t>
            </a:r>
          </a:p>
          <a:p>
            <a:endParaRPr lang="ru-RU" sz="2400" dirty="0" smtClean="0"/>
          </a:p>
          <a:p>
            <a:r>
              <a:rPr lang="ru-RU" sz="2400" dirty="0" smtClean="0"/>
              <a:t>Канцелярия судебной коллегии по уголовным делам (апелляционная инстанция)</a:t>
            </a:r>
          </a:p>
          <a:p>
            <a:r>
              <a:rPr lang="ru-RU" sz="2400" dirty="0" smtClean="0"/>
              <a:t>Заместитель начальника отдела</a:t>
            </a:r>
          </a:p>
          <a:p>
            <a:endParaRPr lang="ru-RU" sz="2400" dirty="0" smtClean="0"/>
          </a:p>
          <a:p>
            <a:r>
              <a:rPr lang="ru-RU" sz="2400" dirty="0" smtClean="0"/>
              <a:t>Заместитель начальника отдела обеспечения судопроизводства по гражданским делам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764704"/>
            <a:ext cx="4499992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Феночкина</a:t>
            </a:r>
            <a:r>
              <a:rPr lang="ru-RU" sz="2000" dirty="0" smtClean="0"/>
              <a:t> Ирина Анатольевна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Дроздов Виктор Николаевич; Головина Оксана Геннадьевна</a:t>
            </a:r>
          </a:p>
          <a:p>
            <a:pPr>
              <a:buNone/>
            </a:pPr>
            <a:r>
              <a:rPr lang="ru-RU" sz="2000" dirty="0" err="1" smtClean="0"/>
              <a:t>Никулова</a:t>
            </a:r>
            <a:r>
              <a:rPr lang="ru-RU" sz="2000" dirty="0" smtClean="0"/>
              <a:t> Лариса Васильевна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Бердникова Елена Владимировна 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Головко Жанна Анатольевна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Изотова Ольга Юрьевна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16632"/>
            <a:ext cx="3995936" cy="6741368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Начальник отдела кадров и государственной службы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Начальник финансово – экономического отдела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Начальник отдела правовой информатизации, систематизации и кодификации законодательства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Начальник общего отдела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Администратор краевого суда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8" y="188640"/>
            <a:ext cx="4860033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Масленникова Надежда Михайловна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Полухина</a:t>
            </a:r>
            <a:r>
              <a:rPr lang="ru-RU" sz="2000" dirty="0" smtClean="0"/>
              <a:t> Аида Анатольевна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Чепугов</a:t>
            </a:r>
            <a:r>
              <a:rPr lang="ru-RU" sz="2000" dirty="0" smtClean="0"/>
              <a:t> Юрий Алексеевич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Сеношенко</a:t>
            </a:r>
            <a:r>
              <a:rPr lang="ru-RU" sz="2000" dirty="0" smtClean="0"/>
              <a:t> Игорь Васильевич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Кувшинов Михаил Васильевич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Судьи Алтайского краевого суда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908720"/>
            <a:ext cx="5364088" cy="5217443"/>
          </a:xfrm>
        </p:spPr>
        <p:txBody>
          <a:bodyPr>
            <a:normAutofit fontScale="70000" lnSpcReduction="20000"/>
          </a:bodyPr>
          <a:lstStyle/>
          <a:p>
            <a:r>
              <a:rPr lang="ru-RU" sz="2900" cap="all" dirty="0" smtClean="0"/>
              <a:t>ШИРНИН</a:t>
            </a:r>
          </a:p>
          <a:p>
            <a:r>
              <a:rPr lang="ru-RU" sz="2900" cap="all" dirty="0" smtClean="0"/>
              <a:t>ВИКТОР ПЕТРОВИЧ</a:t>
            </a:r>
          </a:p>
          <a:p>
            <a:r>
              <a:rPr lang="ru-RU" sz="2600" b="1" i="1" dirty="0" smtClean="0"/>
              <a:t>Председатель Алтайского краевого суда с 30.10.2008</a:t>
            </a:r>
          </a:p>
          <a:p>
            <a:endParaRPr lang="ru-RU" sz="2000" cap="all" dirty="0" smtClean="0"/>
          </a:p>
          <a:p>
            <a:r>
              <a:rPr lang="ru-RU" sz="2000" dirty="0" smtClean="0"/>
              <a:t>Родился 10 апреля 1958 года. Окончил Алтайский государственный университет, юридический факультет. После окончания учебы в 1983 году начал работать народным судьей Горно-Алтайского городского суда. В 1987 году Виктор Петрович возвращается в Барнаул на должность судьи Алтайского краевого суда. В столице Алтайского края он отрабатывает 16 лет, а после этого 1 августа 2003 года становится председателем Верховного суда Республики Алтай. В октябре 2008 года указом Президента Российской Федерации назначен на должность председателя Алтайского краевого суда. Решением Высшей квалификационной коллегии судей Российской Федерации в 2001 году ему присвоен первый квалификационный класс судьи. В 2004 году Виктор </a:t>
            </a:r>
            <a:r>
              <a:rPr lang="ru-RU" sz="2000" dirty="0" err="1" smtClean="0"/>
              <a:t>Ширнин</a:t>
            </a:r>
            <a:r>
              <a:rPr lang="ru-RU" sz="2000" dirty="0" smtClean="0"/>
              <a:t> был избран членом Совета судей Российской Федерации. Постановлением Совета судей Российской Федерации в 2007 году Виктор Петрович награжден медалью «За безупречную службу» и почетной грамотой Совета судей Республики Алтай с вручением статуэтки Фемиды. Женат, есть сын и дочь.</a:t>
            </a:r>
            <a:endParaRPr lang="ru-RU" sz="2000" cap="all" dirty="0" smtClean="0"/>
          </a:p>
          <a:p>
            <a:endParaRPr lang="ru-RU" sz="2000" dirty="0"/>
          </a:p>
        </p:txBody>
      </p:sp>
      <p:pic>
        <p:nvPicPr>
          <p:cNvPr id="5" name="Содержимое 4" descr="6973083a3b1b19b9fe910980b32b63c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84602" y="1340768"/>
            <a:ext cx="3759398" cy="34273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7984" y="4077072"/>
            <a:ext cx="4258816" cy="201622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Камнев</a:t>
            </a:r>
            <a:r>
              <a:rPr lang="ru-RU" sz="2000" dirty="0" smtClean="0"/>
              <a:t> Сергей Павлович-  председатель Совета судей Алтайского края</a:t>
            </a:r>
          </a:p>
          <a:p>
            <a:endParaRPr lang="ru-RU" dirty="0"/>
          </a:p>
        </p:txBody>
      </p:sp>
      <p:pic>
        <p:nvPicPr>
          <p:cNvPr id="8" name="Содержимое 7" descr="25556288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995936" cy="3600400"/>
          </a:xfrm>
        </p:spPr>
      </p:pic>
      <p:pic>
        <p:nvPicPr>
          <p:cNvPr id="9" name="Содержимое 8" descr="141278208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3672408" cy="3600400"/>
          </a:xfrm>
        </p:spPr>
      </p:pic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0" y="3717032"/>
            <a:ext cx="3995936" cy="28083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Лобова Ольга Анатольевна – заместитель председателя Алтайского краевого суда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76" cy="792088"/>
          </a:xfrm>
        </p:spPr>
        <p:txBody>
          <a:bodyPr/>
          <a:lstStyle/>
          <a:p>
            <a:pPr algn="ctr"/>
            <a:r>
              <a:rPr lang="ru-RU" sz="4000" dirty="0" smtClean="0"/>
              <a:t>Алтайского </a:t>
            </a:r>
            <a:r>
              <a:rPr lang="ru-RU" sz="4000" dirty="0" smtClean="0"/>
              <a:t>краевого суда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988840"/>
            <a:ext cx="9144000" cy="4320480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Алтайский край в самостоятельную территориально-административную единицу был выделен на основании постановления ВЦИК СССР от 8 сентября 1937 г. "О разделении </a:t>
            </a:r>
            <a:r>
              <a:rPr lang="ru-RU" dirty="0" err="1" smtClean="0"/>
              <a:t>Западно-Сибирского</a:t>
            </a:r>
            <a:r>
              <a:rPr lang="ru-RU" dirty="0" smtClean="0"/>
              <a:t> края на Алтайский край и Новосибирскую область".На основании этого приказом № 289 от 15 октября 1937 г. по Новосибирскому областному суду в распоряжение Алтайского краевого суда были переданы 9 судей бывшего </a:t>
            </a:r>
            <a:r>
              <a:rPr lang="ru-RU" dirty="0" err="1" smtClean="0"/>
              <a:t>Западно-Сибирского</a:t>
            </a:r>
            <a:r>
              <a:rPr lang="ru-RU" dirty="0" smtClean="0"/>
              <a:t> краевого суда: Теодор Теодорович </a:t>
            </a:r>
            <a:r>
              <a:rPr lang="ru-RU" dirty="0" err="1" smtClean="0"/>
              <a:t>Блекис</a:t>
            </a:r>
            <a:r>
              <a:rPr lang="ru-RU" dirty="0" smtClean="0"/>
              <a:t>, Федор Даниилович </a:t>
            </a:r>
            <a:r>
              <a:rPr lang="ru-RU" dirty="0" err="1" smtClean="0"/>
              <a:t>Шукан</a:t>
            </a:r>
            <a:r>
              <a:rPr lang="ru-RU" dirty="0" smtClean="0"/>
              <a:t>, Рудольф Петрович </a:t>
            </a:r>
            <a:r>
              <a:rPr lang="ru-RU" dirty="0" err="1" smtClean="0"/>
              <a:t>Сарин</a:t>
            </a:r>
            <a:r>
              <a:rPr lang="ru-RU" dirty="0" smtClean="0"/>
              <a:t>, Николай Ильич </a:t>
            </a:r>
            <a:r>
              <a:rPr lang="ru-RU" dirty="0" err="1" smtClean="0"/>
              <a:t>Щемелев</a:t>
            </a:r>
            <a:r>
              <a:rPr lang="ru-RU" dirty="0" smtClean="0"/>
              <a:t>, Соломон Владимирович Казачков, Иван Михайлович </a:t>
            </a:r>
            <a:r>
              <a:rPr lang="ru-RU" dirty="0" err="1" smtClean="0"/>
              <a:t>Фурс</a:t>
            </a:r>
            <a:r>
              <a:rPr lang="ru-RU" dirty="0" smtClean="0"/>
              <a:t>, Михаил Федорович Захаров, Василий Кузьмич Коммунаров и Павел Андреевич Тюрин. Эти люди заложили основы организационной и профессиональной деятельности краевого суда.</a:t>
            </a:r>
            <a:br>
              <a:rPr lang="ru-RU" dirty="0" smtClean="0"/>
            </a:b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0" dirty="0" smtClean="0"/>
              <a:t>Источники</a:t>
            </a:r>
            <a:endParaRPr lang="ru-RU" sz="4000" b="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источника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Алтайский краевой суд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http://kraevoy.alt.sudrf.ru/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«Замполит» главный ресурс</a:t>
                      </a:r>
                      <a:r>
                        <a:rPr lang="ru-RU" baseline="0" dirty="0" smtClean="0"/>
                        <a:t> политинформации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http://zampolit.com/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Российское</a:t>
                      </a:r>
                      <a:r>
                        <a:rPr lang="ru-RU" baseline="0" dirty="0" smtClean="0"/>
                        <a:t> агентство правовой и судебной информации (РАПСИ)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http://rapsinews.ru/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sz="4000" dirty="0" smtClean="0"/>
              <a:t>онец презентации, СПАСИБО ЗА ВНИМАНИЕ!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9324975" cy="6858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Первым председателем краевого суда был назначен </a:t>
            </a:r>
            <a:r>
              <a:rPr lang="ru-RU" dirty="0" err="1" smtClean="0"/>
              <a:t>Т.Т.Блекис</a:t>
            </a:r>
            <a:r>
              <a:rPr lang="ru-RU" dirty="0" smtClean="0"/>
              <a:t>, уроже­нец Латвии, участник боевых действий империалистической войны 1914-1917 годов, имеющий низшее образование, но большой опыт работы в орга­нах милиции и в должности судьи судов различного уровня.</a:t>
            </a:r>
          </a:p>
          <a:p>
            <a:r>
              <a:rPr lang="ru-RU" dirty="0" smtClean="0"/>
              <a:t>           Теоретическую юридическую подготовку он получил на 6-месячных губерн­ских курсах судебных работников. 19 октября 1937 года </a:t>
            </a:r>
            <a:r>
              <a:rPr lang="ru-RU" dirty="0" err="1" smtClean="0"/>
              <a:t>Т.Т.Блекис</a:t>
            </a:r>
            <a:r>
              <a:rPr lang="ru-RU" dirty="0" smtClean="0"/>
              <a:t> издает приказ № 1 по Алтайскому краевому суду: "…считать Алтайский краевой суд функционирующим с 20 октября". Этот день становится официальной датой образования Алтайского краевого суда, которая нами отмечается еже­годно.</a:t>
            </a:r>
          </a:p>
          <a:p>
            <a:r>
              <a:rPr lang="ru-RU" dirty="0" smtClean="0"/>
              <a:t>Заместителями председателя назначаются </a:t>
            </a:r>
            <a:r>
              <a:rPr lang="ru-RU" dirty="0" err="1" smtClean="0"/>
              <a:t>Ф.Д.Шукан</a:t>
            </a:r>
            <a:r>
              <a:rPr lang="ru-RU" dirty="0" smtClean="0"/>
              <a:t> и </a:t>
            </a:r>
            <a:r>
              <a:rPr lang="ru-RU" dirty="0" err="1" smtClean="0"/>
              <a:t>Р.П.Сарин</a:t>
            </a:r>
            <a:r>
              <a:rPr lang="ru-RU" dirty="0" smtClean="0"/>
              <a:t>, а </a:t>
            </a:r>
            <a:r>
              <a:rPr lang="ru-RU" dirty="0" err="1" smtClean="0"/>
              <a:t>Н.И.Щемелев</a:t>
            </a:r>
            <a:r>
              <a:rPr lang="ru-RU" dirty="0" smtClean="0"/>
              <a:t> – председателем специальной судебной коллегии.</a:t>
            </a:r>
            <a:br>
              <a:rPr lang="ru-RU" dirty="0" smtClean="0"/>
            </a:br>
            <a:r>
              <a:rPr lang="ru-RU" dirty="0" smtClean="0"/>
              <a:t>         Судьба первого председателя краевого суда </a:t>
            </a:r>
            <a:r>
              <a:rPr lang="ru-RU" dirty="0" err="1" smtClean="0"/>
              <a:t>Т.Т.Блекиса</a:t>
            </a:r>
            <a:r>
              <a:rPr lang="ru-RU" dirty="0" smtClean="0"/>
              <a:t> сложилась трагиче­ски: 25 ноября 1937 г. он был арестован и его жизнь оборвалась в следствен­ной тюрьме 24 декабря 1937 г. 27 июля 1956 г. </a:t>
            </a:r>
            <a:r>
              <a:rPr lang="ru-RU" dirty="0" err="1" smtClean="0"/>
              <a:t>Т.Т.Блекис</a:t>
            </a:r>
            <a:r>
              <a:rPr lang="ru-RU" dirty="0" smtClean="0"/>
              <a:t> реабилитирован за отсутствием в его действиях состава преступления.</a:t>
            </a:r>
          </a:p>
          <a:p>
            <a:r>
              <a:rPr lang="ru-RU" dirty="0" smtClean="0"/>
              <a:t>         За непродолжительный период времени, с 1937 по 1940 годы, на посту председателя краевого суда сменилось 3 человека: </a:t>
            </a:r>
            <a:r>
              <a:rPr lang="ru-RU" dirty="0" err="1" smtClean="0"/>
              <a:t>Т.Т.Блекис</a:t>
            </a:r>
            <a:r>
              <a:rPr lang="ru-RU" dirty="0" smtClean="0"/>
              <a:t>, </a:t>
            </a:r>
            <a:r>
              <a:rPr lang="ru-RU" dirty="0" err="1" smtClean="0"/>
              <a:t>Ф.Д.Шукан</a:t>
            </a:r>
            <a:r>
              <a:rPr lang="ru-RU" dirty="0" smtClean="0"/>
              <a:t>, И.М.Веселов. С 1940 года Алтайский краевой суд возглавил Александр Ми­хайлович Нестеров, на период работы которого, пришлись нелегкие годы войны. Профессиональные качества А.Н.Нестерова были оценены по досто­инству: в марте 1945 г. он был награжден орденом "Знак почета", а несколь­кими месяцами спустя, утвержден в должности председателя Верховного Суда РСФСР. </a:t>
            </a:r>
          </a:p>
          <a:p>
            <a:r>
              <a:rPr lang="ru-RU" dirty="0" smtClean="0"/>
              <a:t>         Образование, становление и деятельность краевого суда в течение его непродолжительной истории неразрывно связаны с жизнью и судьбой госу­дарства и своего народа.</a:t>
            </a:r>
          </a:p>
          <a:p>
            <a:r>
              <a:rPr lang="ru-RU" dirty="0" smtClean="0"/>
              <a:t>          С началом Великой Отечественной войны проблема кадров судей для краевого суда приобрела особую остроту. 23 июня 1941 г. в ряды действую­щей Красной Армии были мобилизованы судьи краевого суда В.А.Белов, В.Н.Тихонов, В.Ф.Кабанов; чуть позже - </a:t>
            </a:r>
            <a:r>
              <a:rPr lang="ru-RU" dirty="0" err="1" smtClean="0"/>
              <a:t>Я.М.Тиньков</a:t>
            </a:r>
            <a:r>
              <a:rPr lang="ru-RU" dirty="0" smtClean="0"/>
              <a:t>, И.Б.Дзержинский, </a:t>
            </a:r>
            <a:r>
              <a:rPr lang="ru-RU" dirty="0" err="1" smtClean="0"/>
              <a:t>В.М.Богдашин,.И.С.Фролов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    В послевоенные годы судьями краевого суда стало не мало тех, кто встретил Победу на фронтах Великой Отечественной или в тылу на трудовом фронте, удостоенных боевых и трудовых наград. Среди них Е.А.Ремизова, С.Н.Сурков, </a:t>
            </a:r>
            <a:r>
              <a:rPr lang="ru-RU" dirty="0" err="1" smtClean="0"/>
              <a:t>Н.Д.Ядров</a:t>
            </a:r>
            <a:r>
              <a:rPr lang="ru-RU" dirty="0" smtClean="0"/>
              <a:t>, А.Е.Кузьмин, </a:t>
            </a:r>
            <a:r>
              <a:rPr lang="ru-RU" dirty="0" err="1" smtClean="0"/>
              <a:t>А.В.Кастрикин</a:t>
            </a:r>
            <a:r>
              <a:rPr lang="ru-RU" dirty="0" smtClean="0"/>
              <a:t>, </a:t>
            </a:r>
            <a:r>
              <a:rPr lang="ru-RU" dirty="0" err="1" smtClean="0"/>
              <a:t>И.А.Долгодворов</a:t>
            </a:r>
            <a:r>
              <a:rPr lang="ru-RU" dirty="0" smtClean="0"/>
              <a:t>, </a:t>
            </a:r>
            <a:r>
              <a:rPr lang="ru-RU" dirty="0" err="1" smtClean="0"/>
              <a:t>Г.И.Будаев</a:t>
            </a:r>
            <a:r>
              <a:rPr lang="ru-RU" dirty="0" smtClean="0"/>
              <a:t> и многие другие.</a:t>
            </a:r>
          </a:p>
          <a:p>
            <a:r>
              <a:rPr lang="ru-RU" dirty="0" smtClean="0"/>
              <a:t>        В 1945-1947 годах должность председателя краевого суда замещал Иван Максимович </a:t>
            </a:r>
            <a:r>
              <a:rPr lang="ru-RU" dirty="0" err="1" smtClean="0"/>
              <a:t>Хлызов</a:t>
            </a:r>
            <a:r>
              <a:rPr lang="ru-RU" dirty="0" smtClean="0"/>
              <a:t>, участник Великой Отечественной войны.</a:t>
            </a:r>
            <a:br>
              <a:rPr lang="ru-RU" dirty="0" smtClean="0"/>
            </a:br>
            <a:r>
              <a:rPr lang="ru-RU" dirty="0" smtClean="0"/>
              <a:t>         С 1947 по 1951 год председателем краевого суда работала Ирина Васильевна Осипова - единственная женщина, возглавлявшая краевой суд за всю исто­рию его существования. Около полугода проработал председателем суда Владимир Дмитриевич Гриднев, переведенный с этой должности начальни­ком управления Министерства Юстиции РСФСР по Алтайскому краю, про­работавший в судебной системе края более 60 лет.</a:t>
            </a:r>
          </a:p>
          <a:p>
            <a:r>
              <a:rPr lang="ru-RU" dirty="0" smtClean="0"/>
              <a:t>         В 1954 году на основании Указа Президиума Верховного Совета СССР в Алтайском краевом суде, наряду с другими судами областного уровня, был образован Президиум, осуществлявший свою работу под руководством пред­седателя суда - Ивана Васильевича </a:t>
            </a:r>
            <a:r>
              <a:rPr lang="ru-RU" dirty="0" err="1" smtClean="0"/>
              <a:t>Кучеренкова</a:t>
            </a:r>
            <a:r>
              <a:rPr lang="ru-RU" dirty="0" smtClean="0"/>
              <a:t>, также участника Великой Отечественной войны, возглавлявшего краевой суд около 9 лет. С созданием Президиума усилилась роль краевого суда по осуществлению судебного над­зора за законностью судебных постановлений, принимаемых судебными коллегиями краевого суда в кассационном порядке, а также приговоров и решений народных судов, вступивших в законную силу.</a:t>
            </a:r>
            <a:br>
              <a:rPr lang="ru-RU" dirty="0" smtClean="0"/>
            </a:br>
            <a:r>
              <a:rPr lang="ru-RU" dirty="0" smtClean="0"/>
              <a:t>           В 1961 году краевой суд возглавил Иван Денисович </a:t>
            </a:r>
            <a:r>
              <a:rPr lang="ru-RU" dirty="0" err="1" smtClean="0"/>
              <a:t>Ликучев</a:t>
            </a:r>
            <a:r>
              <a:rPr lang="ru-RU" dirty="0" smtClean="0"/>
              <a:t>, участник Великой Отечественной войны, выпускник Саратовского юридического ин­ститута, высококвалифицированный юрист, приложивший не мало усилий по утверждению авторитета и независимости краевого и районных судов. С ок­тября 1969 по февраль 1971 года председателем суда работал Борис Василье­вич Боровиков, оставивший свой пост в связи с переводом на работу заве­дующим отделом административных органов крайкома КПСС.     </a:t>
            </a:r>
            <a:br>
              <a:rPr lang="ru-RU" dirty="0" smtClean="0"/>
            </a:br>
            <a:r>
              <a:rPr lang="ru-RU" dirty="0" smtClean="0"/>
              <a:t>          В марте  1971 года председателем Алтайского краевого суда был избран Владимир Васильевич </a:t>
            </a:r>
            <a:r>
              <a:rPr lang="ru-RU" dirty="0" err="1" smtClean="0"/>
              <a:t>Пропадимов</a:t>
            </a:r>
            <a:r>
              <a:rPr lang="ru-RU" dirty="0" smtClean="0"/>
              <a:t>, проработавший на судебной работе около 37 лет. Судьи и работники аппарата отмечают его высокую профессиональную ком­петентность, принципиальность, чуткое и внимательное отношение к людям. За добросовестный труд, высокий профессионализм и успешную организа­цию работы суда он награжден орденом Трудового Красного Знамени, ему присвоено почетное звание "Заслуженный юрист РСФСР".</a:t>
            </a:r>
            <a:br>
              <a:rPr lang="ru-RU" dirty="0" smtClean="0"/>
            </a:br>
            <a:r>
              <a:rPr lang="ru-RU" dirty="0" smtClean="0"/>
              <a:t>          20-летний период деятельности </a:t>
            </a:r>
            <a:r>
              <a:rPr lang="ru-RU" dirty="0" err="1" smtClean="0"/>
              <a:t>В.В.Пропадимова</a:t>
            </a:r>
            <a:r>
              <a:rPr lang="ru-RU" dirty="0" smtClean="0"/>
              <a:t> в должности председателя краевого суда отмечается увеличением служебной нагрузки судей, совершен­ствованием их профессионального уровня по применению нового законода­тельства, дальнейшим повышением авторитета краевого и районных судов по защите законных интересов и прав граждан и организаций.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Президиум Алтайского краевого суда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507335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3600" dirty="0" smtClean="0"/>
              <a:t>       В начале 1990-х годов, революционные преобразования коснулись и правосудия. Началась судебная реформа и судьи получили независимость.   Концепция судебной реформы, предусматривала демократизацию уго­ловного права, судебного процесса, выделение в нем состязающихся сторон, над которыми должен был стоять суд. Кроме того, вводились мировая юсти­ция и суд присяжных. В 1994 году в девяти регионах страны начался экспе­римент по внедрению суда присяжных. Благодаря инициативе председателя Алтайского краевого суда В.И. Пашкова в их число попал и Алтай. Первый процесс с участием присяжных у нас провел заместитель председателя крае­вого суда Александр Николаевич Климов.   В первый год было рассмотрено 13 дел с участием присяжных заседателей (всего за год тогда было около 250 дел краевой подсудности).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Содержимое 6" descr="DSC_19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40768"/>
            <a:ext cx="4906888" cy="339877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Судебная коллегия по уголовным делам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898776" cy="4824537"/>
          </a:xfrm>
        </p:spPr>
        <p:txBody>
          <a:bodyPr>
            <a:noAutofit/>
          </a:bodyPr>
          <a:lstStyle/>
          <a:p>
            <a:r>
              <a:rPr lang="ru-RU" sz="2000" dirty="0" smtClean="0"/>
              <a:t>  С начала 90-х годов работой судебной коллегии руководил Александр Николаевич Климов. После назначения его на должность судьи Верховного Суда Российской Федерации судебную коллегию возглавил Владимир Антонович </a:t>
            </a:r>
            <a:r>
              <a:rPr lang="ru-RU" sz="2000" dirty="0" err="1" smtClean="0"/>
              <a:t>Сайчук</a:t>
            </a:r>
            <a:r>
              <a:rPr lang="ru-RU" sz="2000" dirty="0" smtClean="0"/>
              <a:t>. Сегодня судебную коллегию по уголовным делам возглавляют за­местители председателя краевого суда Михаил Александрович Кондратенко и Людмила Васильевна </a:t>
            </a:r>
            <a:r>
              <a:rPr lang="ru-RU" sz="2000" dirty="0" err="1" smtClean="0"/>
              <a:t>Лойченко</a:t>
            </a:r>
            <a:r>
              <a:rPr lang="ru-RU" sz="2000" dirty="0" smtClean="0"/>
              <a:t>. В составе коллегии работают 43 судьи, 15 помощников и консультантов.</a:t>
            </a:r>
            <a:endParaRPr lang="ru-RU" sz="2000" dirty="0"/>
          </a:p>
        </p:txBody>
      </p:sp>
      <p:pic>
        <p:nvPicPr>
          <p:cNvPr id="5" name="Содержимое 4" descr="Sudi_po_ug_del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02691" y="273050"/>
            <a:ext cx="4145773" cy="531619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39726"/>
          </a:xfrm>
        </p:spPr>
        <p:txBody>
          <a:bodyPr>
            <a:normAutofit/>
          </a:bodyPr>
          <a:lstStyle/>
          <a:p>
            <a:r>
              <a:rPr lang="ru-RU" dirty="0" smtClean="0"/>
              <a:t> Судебная коллегия по гражданским делам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3923928" cy="460216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 В 50 – 60 гг. в  судебной коллегии по гражданским делам работали  шесть  судей, а в настоящее время – 31 судья,  18 помощников и консультан­тов. Возглавляют её первый заместитель председателя краевого суда Л.С. Зверева и заместитель председателя Т.И. </a:t>
            </a:r>
            <a:r>
              <a:rPr lang="ru-RU" sz="2000" dirty="0" err="1" smtClean="0"/>
              <a:t>Параскун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Sudi_po_gr_del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32250" y="1052736"/>
            <a:ext cx="5111750" cy="38333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196752"/>
          </a:xfrm>
        </p:spPr>
        <p:txBody>
          <a:bodyPr/>
          <a:lstStyle/>
          <a:p>
            <a:pPr algn="ctr"/>
            <a:r>
              <a:rPr lang="ru-RU" sz="4000" dirty="0" smtClean="0"/>
              <a:t>Полномочия Алтайского </a:t>
            </a:r>
            <a:r>
              <a:rPr lang="ru-RU" sz="4000" dirty="0" err="1" smtClean="0"/>
              <a:t>крайевого</a:t>
            </a:r>
            <a:r>
              <a:rPr lang="ru-RU" sz="4000" dirty="0" smtClean="0"/>
              <a:t> суда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144000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900" b="1" dirty="0" smtClean="0">
                <a:latin typeface="+mj-lt"/>
              </a:rPr>
              <a:t>Уголовно-процессуальный кодекс</a:t>
            </a:r>
            <a:endParaRPr lang="ru-RU" sz="3900" dirty="0" smtClean="0">
              <a:latin typeface="+mj-lt"/>
            </a:endParaRPr>
          </a:p>
          <a:p>
            <a:pPr algn="just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i="1" dirty="0" smtClean="0"/>
              <a:t>Статья 29. Полномочия суда</a:t>
            </a:r>
            <a:endParaRPr lang="ru-RU" sz="2200" dirty="0" smtClean="0"/>
          </a:p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Только суд правомочен:</a:t>
            </a:r>
          </a:p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признать лицо виновным в совершении преступления и назначить ему наказание;</a:t>
            </a:r>
          </a:p>
          <a:p>
            <a:r>
              <a:rPr lang="ru-RU" sz="2200" dirty="0" smtClean="0"/>
              <a:t>применить к лицу принудительные меры медицинского характера в соответствии с требованиями главы 51 настоящего Кодекса;</a:t>
            </a:r>
            <a:br>
              <a:rPr lang="ru-RU" sz="2200" dirty="0" smtClean="0"/>
            </a:br>
            <a:endParaRPr lang="ru-RU" sz="2200" dirty="0" smtClean="0"/>
          </a:p>
          <a:p>
            <a:pPr algn="just"/>
            <a:r>
              <a:rPr lang="ru-RU" sz="2200" dirty="0" smtClean="0"/>
              <a:t>применить к лицу принудительные меры воспитательного воздействия в соответствии с требованиями главы 50 настоящего Кодекса;</a:t>
            </a:r>
            <a:br>
              <a:rPr lang="ru-RU" sz="2200" dirty="0" smtClean="0"/>
            </a:br>
            <a:endParaRPr lang="ru-RU" sz="2200" dirty="0" smtClean="0"/>
          </a:p>
          <a:p>
            <a:pPr algn="just"/>
            <a:r>
              <a:rPr lang="ru-RU" sz="2200" dirty="0" smtClean="0"/>
              <a:t>отменить или изменить решение, принятое нижестоящим судом.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3813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2. Только суд, в том числе в ходе досудебного производства, правомочен принимать решения: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 избрании меры пресечения в виде заключения под стражу, домашнего ареста, залога; </a:t>
            </a:r>
            <a:r>
              <a:rPr lang="ru-RU" i="1" dirty="0" smtClean="0"/>
              <a:t>(в ред. Федерального закона от 05.06.2007 N 87-ФЗ)</a:t>
            </a:r>
            <a:endParaRPr lang="ru-RU" dirty="0" smtClean="0"/>
          </a:p>
          <a:p>
            <a:r>
              <a:rPr lang="ru-RU" dirty="0" smtClean="0"/>
              <a:t>о продлении срока содержания под стражей или срока домашнего ареста; </a:t>
            </a:r>
            <a:r>
              <a:rPr lang="ru-RU" i="1" dirty="0" smtClean="0"/>
              <a:t>(в ред. Федерального закона от 05.06.2012 N 53-ФЗ)</a:t>
            </a:r>
            <a:endParaRPr lang="ru-RU" dirty="0" smtClean="0"/>
          </a:p>
          <a:p>
            <a:r>
              <a:rPr lang="ru-RU" dirty="0" smtClean="0"/>
              <a:t>о помещении подозреваемого, обвиняемого, не находящегося под стражей, в медицинский или психиатрический стационар для производства соответственно судебно-медицинской или судебно-психиатрической экспертизы;</a:t>
            </a:r>
          </a:p>
          <a:p>
            <a:r>
              <a:rPr lang="ru-RU" dirty="0" smtClean="0"/>
              <a:t>о возмещении имущественного вреда; </a:t>
            </a:r>
            <a:r>
              <a:rPr lang="ru-RU" i="1" dirty="0" smtClean="0"/>
              <a:t>(п. 3.1 введен Федеральным законом от 01.07.2010 N 144-ФЗ)</a:t>
            </a:r>
            <a:endParaRPr lang="ru-RU" dirty="0" smtClean="0"/>
          </a:p>
          <a:p>
            <a:r>
              <a:rPr lang="ru-RU" dirty="0" smtClean="0"/>
              <a:t>о производстве осмотра жилища при отсутствии согласия проживающих в нем лиц;</a:t>
            </a:r>
          </a:p>
          <a:p>
            <a:r>
              <a:rPr lang="ru-RU" dirty="0" smtClean="0"/>
              <a:t>о производстве обыска и (или) выемки в жилище;</a:t>
            </a:r>
          </a:p>
          <a:p>
            <a:r>
              <a:rPr lang="ru-RU" dirty="0" smtClean="0"/>
              <a:t>о производстве выемки заложенной или сданной на хранение в ломбард вещи; </a:t>
            </a:r>
            <a:r>
              <a:rPr lang="ru-RU" i="1" dirty="0" smtClean="0"/>
              <a:t>(п. 5.1 введен Федеральным законом от 03.12.2007 N 322-ФЗ)</a:t>
            </a:r>
            <a:endParaRPr lang="ru-RU" dirty="0" smtClean="0"/>
          </a:p>
          <a:p>
            <a:r>
              <a:rPr lang="ru-RU" dirty="0" smtClean="0"/>
              <a:t>о производстве личного обыска, за исключением случаев, предусмотренных статьей 93 настоящего Кодекса; о производстве выемки предметов и документов, содержащих государственную или иную охраняемую федеральным законом тайну, а также предметов и документов, содержащих информацию о вкладах и счетах граждан в банках и иных кредитных организациях; </a:t>
            </a:r>
            <a:r>
              <a:rPr lang="ru-RU" i="1" dirty="0" smtClean="0"/>
              <a:t>(п. 7 в ред. Федерального закона от 05.06.2007 N 87-ФЗ)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о наложении ареста на корреспонденцию, разрешении на ее осмотр и выемку в учреждениях связи; </a:t>
            </a:r>
            <a:r>
              <a:rPr lang="ru-RU" i="1" dirty="0" smtClean="0"/>
              <a:t>(п. 8 в ред. Федерального закона от 04.07.2003 N 92-ФЗ)</a:t>
            </a:r>
            <a:endParaRPr lang="ru-RU" dirty="0" smtClean="0"/>
          </a:p>
          <a:p>
            <a:r>
              <a:rPr lang="ru-RU" dirty="0" smtClean="0"/>
              <a:t>о наложении ареста на имущество, включая денежные средства физических и юридических лиц, находящиеся на счетах и во вкладах или на хранении в банках и иных кредитных организациях;</a:t>
            </a:r>
          </a:p>
          <a:p>
            <a:r>
              <a:rPr lang="ru-RU" dirty="0" smtClean="0"/>
              <a:t>о временном отстранении подозреваемого или обвиняемого от должности в соответствии со статьей 114 настоящего Кодекса;</a:t>
            </a:r>
            <a:br>
              <a:rPr lang="ru-RU" dirty="0" smtClean="0"/>
            </a:br>
            <a:r>
              <a:rPr lang="ru-RU" i="1" dirty="0" smtClean="0"/>
              <a:t>(вред. Федерального закона от 04.07.2003 N 92-ФЗ)</a:t>
            </a:r>
            <a:endParaRPr lang="ru-RU" dirty="0" smtClean="0"/>
          </a:p>
          <a:p>
            <a:r>
              <a:rPr lang="ru-RU" dirty="0" smtClean="0"/>
              <a:t>о реализации или об уничтожении вещественных доказательств, указанных в подпункте "в" пункта 1, подпунктах "б", "в" пункта 2 и пункте 3 части второй статьи 82 настоящего Кодекса; </a:t>
            </a:r>
            <a:r>
              <a:rPr lang="ru-RU" i="1" dirty="0" smtClean="0"/>
              <a:t>(п. 10.1 введен Федеральным законом от 22.04.2010 N 62-ФЗ)</a:t>
            </a:r>
            <a:endParaRPr lang="ru-RU" dirty="0" smtClean="0"/>
          </a:p>
          <a:p>
            <a:r>
              <a:rPr lang="ru-RU" dirty="0" smtClean="0"/>
              <a:t>о контроле и записи телефонных и иных переговоров;</a:t>
            </a:r>
          </a:p>
          <a:p>
            <a:r>
              <a:rPr lang="ru-RU" dirty="0" smtClean="0"/>
              <a:t>о получении информации о соединениях между абонентами и (или) абонентскими устройствами </a:t>
            </a:r>
            <a:r>
              <a:rPr lang="ru-RU" i="1" dirty="0" smtClean="0"/>
              <a:t>(п. 12 введен Федеральным законом от 01.07.2010 N 143-ФЗ)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861</Words>
  <Application>Microsoft Office PowerPoint</Application>
  <PresentationFormat>Экран (4:3)</PresentationFormat>
  <Paragraphs>165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История алтайского краевого суда</vt:lpstr>
      <vt:lpstr>Алтайского краевого суда</vt:lpstr>
      <vt:lpstr>Презентация PowerPoint</vt:lpstr>
      <vt:lpstr>Президиум Алтайского краевого суда </vt:lpstr>
      <vt:lpstr>Судебная коллегия по уголовным делам</vt:lpstr>
      <vt:lpstr> Судебная коллегия по гражданским делам</vt:lpstr>
      <vt:lpstr>Полномочия Алтайского крайевого суда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Алтайского краевого суда</vt:lpstr>
      <vt:lpstr>Презентация PowerPoint</vt:lpstr>
      <vt:lpstr>Судьи Алтайского краевого суда</vt:lpstr>
      <vt:lpstr>Презентация PowerPoint</vt:lpstr>
      <vt:lpstr>Источники</vt:lpstr>
      <vt:lpstr>Конец презентации,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Алтайский краевой суд</dc:title>
  <dc:creator>Kompas</dc:creator>
  <cp:lastModifiedBy>Спектор Людмила Александровна</cp:lastModifiedBy>
  <cp:revision>35</cp:revision>
  <dcterms:created xsi:type="dcterms:W3CDTF">2016-11-19T18:24:17Z</dcterms:created>
  <dcterms:modified xsi:type="dcterms:W3CDTF">2019-01-28T14:29:20Z</dcterms:modified>
</cp:coreProperties>
</file>