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8" r:id="rId5"/>
    <p:sldId id="259" r:id="rId6"/>
    <p:sldId id="269" r:id="rId7"/>
    <p:sldId id="260" r:id="rId8"/>
    <p:sldId id="261" r:id="rId9"/>
    <p:sldId id="271" r:id="rId10"/>
    <p:sldId id="272" r:id="rId11"/>
    <p:sldId id="262" r:id="rId12"/>
    <p:sldId id="270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4712568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Криминологические аспекты семейно-бытового насилия</a:t>
            </a:r>
            <a:endParaRPr lang="ru-RU" sz="4000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365104"/>
            <a:ext cx="4896544" cy="2304256"/>
          </a:xfrm>
        </p:spPr>
        <p:txBody>
          <a:bodyPr>
            <a:normAutofit/>
          </a:bodyPr>
          <a:lstStyle/>
          <a:p>
            <a:r>
              <a:rPr lang="ru-RU" sz="1200" dirty="0" smtClean="0"/>
              <a:t>																							</a:t>
            </a:r>
            <a:endParaRPr lang="ru-RU" sz="1200" dirty="0"/>
          </a:p>
          <a:p>
            <a:r>
              <a:rPr lang="ru-RU" sz="1200" dirty="0"/>
              <a:t>Выполнил: </a:t>
            </a:r>
            <a:r>
              <a:rPr lang="ru-RU" sz="1200" dirty="0" smtClean="0"/>
              <a:t>Васильев Максим </a:t>
            </a:r>
            <a:r>
              <a:rPr lang="ru-RU" sz="1200" dirty="0" err="1" smtClean="0"/>
              <a:t>андреевич</a:t>
            </a:r>
            <a:endParaRPr lang="ru-RU" sz="1200" dirty="0"/>
          </a:p>
          <a:p>
            <a:r>
              <a:rPr lang="ru-RU" sz="1200" dirty="0"/>
              <a:t>Научный руководитель: Кириленко Виктория Сергеевна</a:t>
            </a:r>
          </a:p>
          <a:p>
            <a:r>
              <a:rPr lang="ru-RU" sz="1200" dirty="0"/>
              <a:t>Группа: </a:t>
            </a:r>
            <a:r>
              <a:rPr lang="ru-RU" sz="1200" dirty="0" smtClean="0"/>
              <a:t>УГП-Г21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78278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6912768" cy="4896544"/>
          </a:xfrm>
        </p:spPr>
      </p:pic>
    </p:spTree>
    <p:extLst>
      <p:ext uri="{BB962C8B-B14F-4D97-AF65-F5344CB8AC3E}">
        <p14:creationId xmlns:p14="http://schemas.microsoft.com/office/powerpoint/2010/main" val="3243171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003232" cy="1371600"/>
          </a:xfrm>
        </p:spPr>
        <p:txBody>
          <a:bodyPr>
            <a:noAutofit/>
          </a:bodyPr>
          <a:lstStyle/>
          <a:p>
            <a:r>
              <a:rPr lang="ru-RU" sz="1600" dirty="0"/>
              <a:t>Дети, пережившие насилие, живут в состоянии постоянного страха.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Они становятся </a:t>
            </a:r>
            <a:r>
              <a:rPr lang="ru-RU" sz="1600" dirty="0"/>
              <a:t>неуверенными в себе, </a:t>
            </a:r>
            <a:r>
              <a:rPr lang="ru-RU" sz="1600" dirty="0" smtClean="0"/>
              <a:t>закомплексованным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а </a:t>
            </a:r>
            <a:r>
              <a:rPr lang="ru-RU" sz="1600" dirty="0"/>
              <a:t>так же чувствуют душевную боль, бессилие и замешательство, смущение и стыд.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4896544" cy="316835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56992"/>
            <a:ext cx="3292475" cy="2194983"/>
          </a:xfrm>
        </p:spPr>
      </p:pic>
    </p:spTree>
    <p:extLst>
      <p:ext uri="{BB962C8B-B14F-4D97-AF65-F5344CB8AC3E}">
        <p14:creationId xmlns:p14="http://schemas.microsoft.com/office/powerpoint/2010/main" val="3036221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4048" y="1340768"/>
            <a:ext cx="3970784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Российское законодательство предусматривает:</a:t>
            </a:r>
            <a:br>
              <a:rPr lang="ru-RU" sz="2400" dirty="0" smtClean="0"/>
            </a:br>
            <a:r>
              <a:rPr lang="ru-RU" sz="2400" dirty="0" smtClean="0"/>
              <a:t>уголовную </a:t>
            </a:r>
            <a:br>
              <a:rPr lang="ru-RU" sz="2400" dirty="0" smtClean="0"/>
            </a:br>
            <a:r>
              <a:rPr lang="ru-RU" sz="2400" dirty="0" smtClean="0"/>
              <a:t>Гражданско-правовую и</a:t>
            </a:r>
            <a:br>
              <a:rPr lang="ru-RU" sz="2400" dirty="0" smtClean="0"/>
            </a:br>
            <a:r>
              <a:rPr lang="ru-RU" sz="2400" dirty="0" smtClean="0"/>
              <a:t>дисциплинарную ответственность за насилие, совершенное в отношении детей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3672408" cy="2481585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6992"/>
            <a:ext cx="5040560" cy="336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72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076609"/>
            <a:ext cx="5111750" cy="3527107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Важны комплексный подход к изучению этого </a:t>
            </a:r>
            <a:r>
              <a:rPr lang="ru-RU" dirty="0" smtClean="0"/>
              <a:t>явления,</a:t>
            </a:r>
          </a:p>
          <a:p>
            <a:r>
              <a:rPr lang="ru-RU" dirty="0" smtClean="0"/>
              <a:t>системный </a:t>
            </a:r>
            <a:r>
              <a:rPr lang="ru-RU" dirty="0"/>
              <a:t>анализ особенностей детского развития в ситуации усложнения отношений с </a:t>
            </a:r>
            <a:r>
              <a:rPr lang="ru-RU" dirty="0" smtClean="0"/>
              <a:t>родителями,</a:t>
            </a:r>
          </a:p>
          <a:p>
            <a:r>
              <a:rPr lang="ru-RU" dirty="0" smtClean="0"/>
              <a:t>ориентация </a:t>
            </a:r>
            <a:r>
              <a:rPr lang="ru-RU" dirty="0"/>
              <a:t>на </a:t>
            </a:r>
            <a:r>
              <a:rPr lang="ru-RU" dirty="0" smtClean="0"/>
              <a:t>диагностику и </a:t>
            </a:r>
            <a:r>
              <a:rPr lang="ru-RU" dirty="0"/>
              <a:t>оказание разносторонней помощи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972026"/>
          </a:xfrm>
        </p:spPr>
        <p:txBody>
          <a:bodyPr>
            <a:noAutofit/>
          </a:bodyPr>
          <a:lstStyle/>
          <a:p>
            <a:r>
              <a:rPr lang="ru-RU" sz="2000" dirty="0"/>
              <a:t>Выявление факторов насилия в семье и определение его причин – лишь первый шаг, направленный на его преодоление. </a:t>
            </a:r>
          </a:p>
        </p:txBody>
      </p:sp>
    </p:spTree>
    <p:extLst>
      <p:ext uri="{BB962C8B-B14F-4D97-AF65-F5344CB8AC3E}">
        <p14:creationId xmlns:p14="http://schemas.microsoft.com/office/powerpoint/2010/main" val="1576233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>
            <a:noAutofit/>
          </a:bodyPr>
          <a:lstStyle/>
          <a:p>
            <a:r>
              <a:rPr lang="ru-RU" sz="1800" dirty="0"/>
              <a:t>Наряду с развитием кризисных социальных служб, где находят пристанище жертвы насилия, необходимы и места временного содержания виновных.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28" y="1752600"/>
            <a:ext cx="6560344" cy="4373563"/>
          </a:xfrm>
        </p:spPr>
      </p:pic>
    </p:spTree>
    <p:extLst>
      <p:ext uri="{BB962C8B-B14F-4D97-AF65-F5344CB8AC3E}">
        <p14:creationId xmlns:p14="http://schemas.microsoft.com/office/powerpoint/2010/main" val="1622635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4571999"/>
          </a:xfrm>
        </p:spPr>
        <p:txBody>
          <a:bodyPr/>
          <a:lstStyle/>
          <a:p>
            <a:r>
              <a:rPr lang="ru-RU" sz="4000" dirty="0" smtClean="0"/>
              <a:t>Спасибо за внимание</a:t>
            </a:r>
            <a:endParaRPr lang="ru-RU" sz="4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1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900018"/>
          </a:xfrm>
        </p:spPr>
        <p:txBody>
          <a:bodyPr>
            <a:noAutofit/>
          </a:bodyPr>
          <a:lstStyle/>
          <a:p>
            <a:r>
              <a:rPr lang="ru-RU" sz="1800" dirty="0"/>
              <a:t>Открыто о семейном насилии в нашей стране заговорили относительно недавно по инициативе общественных организаций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4320480" cy="288032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05064"/>
            <a:ext cx="3960440" cy="2736304"/>
          </a:xfrm>
        </p:spPr>
      </p:pic>
    </p:spTree>
    <p:extLst>
      <p:ext uri="{BB962C8B-B14F-4D97-AF65-F5344CB8AC3E}">
        <p14:creationId xmlns:p14="http://schemas.microsoft.com/office/powerpoint/2010/main" val="3205238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3960440" cy="6552728"/>
          </a:xfrm>
        </p:spPr>
        <p:txBody>
          <a:bodyPr>
            <a:noAutofit/>
          </a:bodyPr>
          <a:lstStyle/>
          <a:p>
            <a:r>
              <a:rPr lang="ru-RU" sz="2400" dirty="0" smtClean="0"/>
              <a:t> Ежегодно </a:t>
            </a:r>
            <a:r>
              <a:rPr lang="ru-RU" sz="2400" dirty="0"/>
              <a:t>около 2 млн детей до 14 лет избивают </a:t>
            </a:r>
            <a:r>
              <a:rPr lang="ru-RU" sz="2400" dirty="0" smtClean="0"/>
              <a:t>родители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</a:t>
            </a:r>
            <a:r>
              <a:rPr lang="ru-RU" sz="2400" dirty="0"/>
              <a:t>для 10% этих детей исходом становится </a:t>
            </a:r>
            <a:r>
              <a:rPr lang="ru-RU" sz="2400" dirty="0" smtClean="0"/>
              <a:t>смерть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</a:t>
            </a:r>
            <a:r>
              <a:rPr lang="ru-RU" sz="2400" dirty="0"/>
              <a:t>2 тыс. детей совершают </a:t>
            </a:r>
            <a:r>
              <a:rPr lang="ru-RU" sz="2400" dirty="0" smtClean="0"/>
              <a:t>самоубийство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</a:t>
            </a:r>
            <a:r>
              <a:rPr lang="ru-RU" sz="2400" dirty="0"/>
              <a:t>50 тыс. детей уходят из </a:t>
            </a:r>
            <a:r>
              <a:rPr lang="ru-RU" sz="2400" dirty="0" smtClean="0"/>
              <a:t>дома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700808"/>
            <a:ext cx="5040560" cy="39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2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91264" cy="13716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многие </a:t>
            </a:r>
            <a:r>
              <a:rPr lang="ru-RU" sz="1800" dirty="0"/>
              <a:t>родители оправдывают методы наказания, принижающие личность ребенка.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Большинство </a:t>
            </a:r>
            <a:r>
              <a:rPr lang="ru-RU" sz="1800" dirty="0"/>
              <a:t>таких взрослых не предполагают и не чувствуют, что таким образом нарушают права детей и деформируют их личность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2955557"/>
            <a:ext cx="3887787" cy="259312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23472"/>
            <a:ext cx="4176713" cy="2728731"/>
          </a:xfrm>
        </p:spPr>
      </p:pic>
    </p:spTree>
    <p:extLst>
      <p:ext uri="{BB962C8B-B14F-4D97-AF65-F5344CB8AC3E}">
        <p14:creationId xmlns:p14="http://schemas.microsoft.com/office/powerpoint/2010/main" val="2202545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19256" cy="1368152"/>
          </a:xfrm>
        </p:spPr>
        <p:txBody>
          <a:bodyPr>
            <a:normAutofit/>
          </a:bodyPr>
          <a:lstStyle/>
          <a:p>
            <a:r>
              <a:rPr lang="ru-RU" sz="2000" dirty="0"/>
              <a:t>Часто преступники в детстве сами являлись жертвами жестокого обращения, негативный опыт которого они впоследствии переносят на своих и чужих детей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0848"/>
            <a:ext cx="5836342" cy="4373563"/>
          </a:xfrm>
        </p:spPr>
      </p:pic>
    </p:spTree>
    <p:extLst>
      <p:ext uri="{BB962C8B-B14F-4D97-AF65-F5344CB8AC3E}">
        <p14:creationId xmlns:p14="http://schemas.microsoft.com/office/powerpoint/2010/main" val="3005649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416824" cy="4608512"/>
          </a:xfrm>
        </p:spPr>
      </p:pic>
    </p:spTree>
    <p:extLst>
      <p:ext uri="{BB962C8B-B14F-4D97-AF65-F5344CB8AC3E}">
        <p14:creationId xmlns:p14="http://schemas.microsoft.com/office/powerpoint/2010/main" val="175361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>
            <a:noAutofit/>
          </a:bodyPr>
          <a:lstStyle/>
          <a:p>
            <a:r>
              <a:rPr lang="ru-RU" sz="1800" dirty="0"/>
              <a:t>Особенно угрожающим считается положение в так называемых проблемных семьях, характерной чертой которых </a:t>
            </a:r>
            <a:r>
              <a:rPr lang="ru-RU" sz="1800" dirty="0" smtClean="0"/>
              <a:t>является алкоголизм</a:t>
            </a:r>
            <a:r>
              <a:rPr lang="ru-RU" sz="1800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8208912" cy="484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08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5791200" cy="1371600"/>
          </a:xfrm>
        </p:spPr>
        <p:txBody>
          <a:bodyPr>
            <a:noAutofit/>
          </a:bodyPr>
          <a:lstStyle/>
          <a:p>
            <a:r>
              <a:rPr lang="ru-RU" sz="1800" dirty="0"/>
              <a:t>влияние алкоголя представляется очевидным и обусловлено прежде всего прямым и довольно сильным его воздействием на психику, интеллект, эмоции, волю, мотивацию поведения людей.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4032448" cy="277276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6792"/>
            <a:ext cx="4228579" cy="2808312"/>
          </a:xfrm>
        </p:spPr>
      </p:pic>
    </p:spTree>
    <p:extLst>
      <p:ext uri="{BB962C8B-B14F-4D97-AF65-F5344CB8AC3E}">
        <p14:creationId xmlns:p14="http://schemas.microsoft.com/office/powerpoint/2010/main" val="4075567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/>
          </a:bodyPr>
          <a:lstStyle/>
          <a:p>
            <a:r>
              <a:rPr lang="ru-RU" sz="3200" dirty="0"/>
              <a:t> </a:t>
            </a:r>
            <a:r>
              <a:rPr lang="ru-RU" sz="2000" dirty="0"/>
              <a:t>Так же, к характерным чертам относится плохие жилищные условия, безработица, большое число детей в семье. 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3600400" cy="24482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40968"/>
            <a:ext cx="4608511" cy="3572505"/>
          </a:xfrm>
        </p:spPr>
      </p:pic>
    </p:spTree>
    <p:extLst>
      <p:ext uri="{BB962C8B-B14F-4D97-AF65-F5344CB8AC3E}">
        <p14:creationId xmlns:p14="http://schemas.microsoft.com/office/powerpoint/2010/main" val="1748628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Другая 3">
      <a:dk1>
        <a:srgbClr val="000000"/>
      </a:dk1>
      <a:lt1>
        <a:srgbClr val="D8D8D8"/>
      </a:lt1>
      <a:dk2>
        <a:srgbClr val="681317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236</TotalTime>
  <Words>208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Главная</vt:lpstr>
      <vt:lpstr>Криминологические аспекты семейно-бытового насилия</vt:lpstr>
      <vt:lpstr>Открыто о семейном насилии в нашей стране заговорили относительно недавно по инициативе общественных организаций</vt:lpstr>
      <vt:lpstr> Ежегодно около 2 млн детей до 14 лет избивают родители   для 10% этих детей исходом становится смерть   2 тыс. детей совершают самоубийство   50 тыс. детей уходят из дома</vt:lpstr>
      <vt:lpstr>многие родители оправдывают методы наказания, принижающие личность ребенка.   Большинство таких взрослых не предполагают и не чувствуют, что таким образом нарушают права детей и деформируют их личность</vt:lpstr>
      <vt:lpstr>Часто преступники в детстве сами являлись жертвами жестокого обращения, негативный опыт которого они впоследствии переносят на своих и чужих детей</vt:lpstr>
      <vt:lpstr>Презентация PowerPoint</vt:lpstr>
      <vt:lpstr>Особенно угрожающим считается положение в так называемых проблемных семьях, характерной чертой которых является алкоголизм. </vt:lpstr>
      <vt:lpstr>влияние алкоголя представляется очевидным и обусловлено прежде всего прямым и довольно сильным его воздействием на психику, интеллект, эмоции, волю, мотивацию поведения людей.</vt:lpstr>
      <vt:lpstr> Так же, к характерным чертам относится плохие жилищные условия, безработица, большое число детей в семье. </vt:lpstr>
      <vt:lpstr>Презентация PowerPoint</vt:lpstr>
      <vt:lpstr>Дети, пережившие насилие, живут в состоянии постоянного страха.   Они становятся неуверенными в себе, закомплексованным  а так же чувствуют душевную боль, бессилие и замешательство, смущение и стыд. </vt:lpstr>
      <vt:lpstr>Российское законодательство предусматривает: уголовную  Гражданско-правовую и дисциплинарную ответственность за насилие, совершенное в отношении детей  </vt:lpstr>
      <vt:lpstr>Выявление факторов насилия в семье и определение его причин – лишь первый шаг, направленный на его преодоление. </vt:lpstr>
      <vt:lpstr>Наряду с развитием кризисных социальных служб, где находят пристанище жертвы насилия, необходимы и места временного содержания виновных.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криминологическая характеристика несовершеннолетних жертв семейного насилия</dc:title>
  <dc:creator>Пользователь</dc:creator>
  <cp:lastModifiedBy>Спектор Людмила Александровна</cp:lastModifiedBy>
  <cp:revision>18</cp:revision>
  <dcterms:created xsi:type="dcterms:W3CDTF">2017-12-11T14:00:24Z</dcterms:created>
  <dcterms:modified xsi:type="dcterms:W3CDTF">2019-01-28T13:48:20Z</dcterms:modified>
</cp:coreProperties>
</file>