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66" r:id="rId3"/>
    <p:sldId id="267" r:id="rId4"/>
    <p:sldId id="278" r:id="rId5"/>
    <p:sldId id="279" r:id="rId6"/>
    <p:sldId id="280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82" r:id="rId17"/>
    <p:sldId id="281" r:id="rId18"/>
    <p:sldId id="277" r:id="rId19"/>
    <p:sldId id="28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>
      <p:cViewPr>
        <p:scale>
          <a:sx n="100" d="100"/>
          <a:sy n="100" d="100"/>
        </p:scale>
        <p:origin x="1392" y="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24C76-3597-4725-9511-BCB5123C4C79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857CE-9123-41F6-8E83-5ED20779A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5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857CE-9123-41F6-8E83-5ED20779A7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4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7A8F-DD1B-42C7-B607-342B42A496B5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4D4-DF90-49E7-912B-281F7CA749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7A8F-DD1B-42C7-B607-342B42A496B5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4D4-DF90-49E7-912B-281F7CA749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7A8F-DD1B-42C7-B607-342B42A496B5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4D4-DF90-49E7-912B-281F7CA749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7A8F-DD1B-42C7-B607-342B42A496B5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4D4-DF90-49E7-912B-281F7CA749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7A8F-DD1B-42C7-B607-342B42A496B5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6C2D4D4-DF90-49E7-912B-281F7CA749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7A8F-DD1B-42C7-B607-342B42A496B5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4D4-DF90-49E7-912B-281F7CA749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7A8F-DD1B-42C7-B607-342B42A496B5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4D4-DF90-49E7-912B-281F7CA749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7A8F-DD1B-42C7-B607-342B42A496B5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4D4-DF90-49E7-912B-281F7CA749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7A8F-DD1B-42C7-B607-342B42A496B5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4D4-DF90-49E7-912B-281F7CA749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7A8F-DD1B-42C7-B607-342B42A496B5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4D4-DF90-49E7-912B-281F7CA749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7A8F-DD1B-42C7-B607-342B42A496B5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2D4D4-DF90-49E7-912B-281F7CA749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10D7A8F-DD1B-42C7-B607-342B42A496B5}" type="datetimeFigureOut">
              <a:rPr lang="ru-RU" smtClean="0"/>
              <a:pPr/>
              <a:t>20.01.2019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C2D4D4-DF90-49E7-912B-281F7CA749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268760"/>
            <a:ext cx="6667500" cy="48482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14290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Частные тюрьмы в </a:t>
            </a:r>
            <a:r>
              <a:rPr lang="ru-RU" dirty="0" err="1" smtClean="0"/>
              <a:t>сша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805264"/>
            <a:ext cx="4000528" cy="928694"/>
          </a:xfrm>
        </p:spPr>
        <p:txBody>
          <a:bodyPr>
            <a:normAutofit fontScale="85000" lnSpcReduction="10000"/>
          </a:bodyPr>
          <a:lstStyle/>
          <a:p>
            <a:r>
              <a:rPr lang="ru-RU" sz="1400" dirty="0" smtClean="0">
                <a:solidFill>
                  <a:srgbClr val="FFC000"/>
                </a:solidFill>
              </a:rPr>
              <a:t>Материал подготовлен курсантом учебной группы 111 юридического факультета</a:t>
            </a:r>
          </a:p>
          <a:p>
            <a:r>
              <a:rPr lang="ru-RU" sz="1400" dirty="0" smtClean="0">
                <a:solidFill>
                  <a:srgbClr val="FFC000"/>
                </a:solidFill>
              </a:rPr>
              <a:t>Академии права и управления ФСИН России</a:t>
            </a:r>
          </a:p>
          <a:p>
            <a:r>
              <a:rPr lang="ru-RU" sz="1900" b="1" dirty="0" smtClean="0">
                <a:solidFill>
                  <a:srgbClr val="FFC000"/>
                </a:solidFill>
              </a:rPr>
              <a:t>Гаврюшиной</a:t>
            </a:r>
            <a:r>
              <a:rPr lang="ru-RU" sz="1900" dirty="0">
                <a:solidFill>
                  <a:srgbClr val="FFC000"/>
                </a:solidFill>
              </a:rPr>
              <a:t> </a:t>
            </a:r>
            <a:r>
              <a:rPr lang="ru-RU" sz="1900" b="1" dirty="0" smtClean="0">
                <a:solidFill>
                  <a:srgbClr val="FFC000"/>
                </a:solidFill>
              </a:rPr>
              <a:t>Анастасией</a:t>
            </a:r>
            <a:r>
              <a:rPr lang="ru-RU" sz="1900" dirty="0">
                <a:solidFill>
                  <a:srgbClr val="FFC000"/>
                </a:solidFill>
              </a:rPr>
              <a:t> </a:t>
            </a:r>
            <a:r>
              <a:rPr lang="ru-RU" sz="1900" b="1" dirty="0" smtClean="0">
                <a:solidFill>
                  <a:srgbClr val="FFC000"/>
                </a:solidFill>
              </a:rPr>
              <a:t>Николаевной</a:t>
            </a:r>
            <a:endParaRPr lang="ru-RU" sz="19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2016264"/>
          </a:xfrm>
        </p:spPr>
        <p:txBody>
          <a:bodyPr>
            <a:normAutofit/>
          </a:bodyPr>
          <a:lstStyle/>
          <a:p>
            <a:r>
              <a:rPr lang="ru-RU" sz="2400" dirty="0"/>
              <a:t>Заключенных в тюрьмах постоянно стимулируют трудовой деятельностью, за добросовестное и хорошее исполнение которой могут обещать сокращение срока. Это проводится с целью предотвращения забастовок.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201" y="404664"/>
            <a:ext cx="4671598" cy="3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9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" y="260648"/>
            <a:ext cx="8229600" cy="4709160"/>
          </a:xfrm>
        </p:spPr>
        <p:txBody>
          <a:bodyPr>
            <a:normAutofit/>
          </a:bodyPr>
          <a:lstStyle/>
          <a:p>
            <a:r>
              <a:rPr lang="ru-RU" sz="2400" dirty="0"/>
              <a:t>Существуют и система штрафов, способная сделать тюремное заключение пожизненным. </a:t>
            </a:r>
            <a:endParaRPr lang="ru-RU" sz="2400" dirty="0" smtClean="0"/>
          </a:p>
          <a:p>
            <a:r>
              <a:rPr lang="ru-RU" sz="2400" dirty="0" smtClean="0"/>
              <a:t>Таким </a:t>
            </a:r>
            <a:r>
              <a:rPr lang="ru-RU" sz="2400" dirty="0"/>
              <a:t>образом, заключенные в частных тюрьмах могут работать и получать за это деньги, но практики больничных, «отпускных» и какой-либо профсоюзной деятельности в подобных заведениях не существует.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780928"/>
            <a:ext cx="5184576" cy="34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5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623" y="4522796"/>
            <a:ext cx="8229600" cy="1152168"/>
          </a:xfrm>
        </p:spPr>
        <p:txBody>
          <a:bodyPr>
            <a:noAutofit/>
          </a:bodyPr>
          <a:lstStyle/>
          <a:p>
            <a:r>
              <a:rPr lang="ru-RU" sz="1800" dirty="0"/>
              <a:t>Можно говорить и о том, что частные тюрьмы сформировали новый «тюремно-промышленный комплекс», занимающий видное место в производстве. </a:t>
            </a:r>
            <a:endParaRPr lang="ru-RU" sz="1800" dirty="0" smtClean="0"/>
          </a:p>
          <a:p>
            <a:r>
              <a:rPr lang="ru-RU" sz="1800" dirty="0" smtClean="0"/>
              <a:t>Крупнейшие </a:t>
            </a:r>
            <a:r>
              <a:rPr lang="ru-RU" sz="1800" dirty="0"/>
              <a:t>корпорации США стали хорошо разобрались в процессе формирования контингента заключенных и делают все для того, чтобы их становилось как можно больше. </a:t>
            </a:r>
          </a:p>
        </p:txBody>
      </p:sp>
      <p:pic>
        <p:nvPicPr>
          <p:cNvPr id="6146" name="Picture 2" descr="https://antydot.info/wp-content/uploads/2016/12/1-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6264696" cy="422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9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2160280"/>
          </a:xfrm>
        </p:spPr>
        <p:txBody>
          <a:bodyPr>
            <a:normAutofit/>
          </a:bodyPr>
          <a:lstStyle/>
          <a:p>
            <a:r>
              <a:rPr lang="ru-RU" sz="2000" dirty="0"/>
              <a:t>Часто тюремных заключенных называют «тюремными рабами» как раз из-за эксплуатации компаниями их трудовой силы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Корпоративные </a:t>
            </a:r>
            <a:r>
              <a:rPr lang="ru-RU" sz="2000" dirty="0"/>
              <a:t>держатели акций лоббируют приговоры на более длительные сроки, что является для них очень </a:t>
            </a:r>
            <a:r>
              <a:rPr lang="ru-RU" sz="2000" dirty="0" smtClean="0"/>
              <a:t>прибыльным.</a:t>
            </a:r>
          </a:p>
          <a:p>
            <a:r>
              <a:rPr lang="ru-RU" sz="2000" dirty="0" smtClean="0"/>
              <a:t>Образуются </a:t>
            </a:r>
            <a:r>
              <a:rPr lang="ru-RU" sz="2000" dirty="0"/>
              <a:t>целые отрасли экономики, заинтересованные в поддержании высокого уровня преступности в стране.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79" y="476672"/>
            <a:ext cx="6997042" cy="393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7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829" y="0"/>
            <a:ext cx="8229600" cy="868958"/>
          </a:xfrm>
        </p:spPr>
        <p:txBody>
          <a:bodyPr/>
          <a:lstStyle/>
          <a:p>
            <a:r>
              <a:rPr lang="ru-RU" dirty="0">
                <a:effectLst/>
              </a:rPr>
              <a:t>Коррупция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393" y="692696"/>
            <a:ext cx="8229600" cy="470916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Не удивительно что при таком положении вещей находятся люди которые не прочь заработать, так в 2008 году разгорелся крупный скандал названный "Дети за деньги" ("</a:t>
            </a:r>
            <a:r>
              <a:rPr lang="ru-RU" sz="1800" dirty="0" err="1">
                <a:solidFill>
                  <a:schemeClr val="bg1"/>
                </a:solidFill>
              </a:rPr>
              <a:t>Kids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for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cash</a:t>
            </a:r>
            <a:r>
              <a:rPr lang="ru-RU" sz="1800" dirty="0">
                <a:solidFill>
                  <a:schemeClr val="bg1"/>
                </a:solidFill>
              </a:rPr>
              <a:t>"). Двое судей из штата Пенсильвания обвинены в злоупотреблении служебными полномочиями и коррупции. По данным следствия, Марк </a:t>
            </a:r>
            <a:r>
              <a:rPr lang="ru-RU" sz="1800" dirty="0" err="1">
                <a:solidFill>
                  <a:schemeClr val="bg1"/>
                </a:solidFill>
              </a:rPr>
              <a:t>Шаварелла</a:t>
            </a:r>
            <a:r>
              <a:rPr lang="ru-RU" sz="1800" dirty="0">
                <a:solidFill>
                  <a:schemeClr val="bg1"/>
                </a:solidFill>
              </a:rPr>
              <a:t> (</a:t>
            </a:r>
            <a:r>
              <a:rPr lang="ru-RU" sz="1800" dirty="0" err="1">
                <a:solidFill>
                  <a:schemeClr val="bg1"/>
                </a:solidFill>
              </a:rPr>
              <a:t>Mark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Ciavarella</a:t>
            </a:r>
            <a:r>
              <a:rPr lang="ru-RU" sz="1800" dirty="0">
                <a:solidFill>
                  <a:schemeClr val="bg1"/>
                </a:solidFill>
              </a:rPr>
              <a:t>) и Майкл </a:t>
            </a:r>
            <a:r>
              <a:rPr lang="ru-RU" sz="1800" dirty="0" err="1">
                <a:solidFill>
                  <a:schemeClr val="bg1"/>
                </a:solidFill>
              </a:rPr>
              <a:t>Конахан</a:t>
            </a:r>
            <a:r>
              <a:rPr lang="ru-RU" sz="1800" dirty="0">
                <a:solidFill>
                  <a:schemeClr val="bg1"/>
                </a:solidFill>
              </a:rPr>
              <a:t> (</a:t>
            </a:r>
            <a:r>
              <a:rPr lang="ru-RU" sz="1800" dirty="0" err="1">
                <a:solidFill>
                  <a:schemeClr val="bg1"/>
                </a:solidFill>
              </a:rPr>
              <a:t>Michael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Conahan</a:t>
            </a:r>
            <a:r>
              <a:rPr lang="ru-RU" sz="1800" dirty="0">
                <a:solidFill>
                  <a:schemeClr val="bg1"/>
                </a:solidFill>
              </a:rPr>
              <a:t>) за несколько лет заработали на взятках от содержателей частных тюрем 2,6 миллиона </a:t>
            </a:r>
            <a:r>
              <a:rPr lang="ru-RU" sz="1800" dirty="0" smtClean="0">
                <a:solidFill>
                  <a:schemeClr val="bg1"/>
                </a:solidFill>
              </a:rPr>
              <a:t>долларов.</a:t>
            </a:r>
            <a:endParaRPr lang="ru-RU" sz="1800" dirty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Согласно </a:t>
            </a:r>
            <a:r>
              <a:rPr lang="ru-RU" sz="1800" dirty="0">
                <a:solidFill>
                  <a:schemeClr val="bg1"/>
                </a:solidFill>
              </a:rPr>
              <a:t>материалам дела, два судьи округа Люцерн, разбиравшие дела несовершеннолетних в городе Уилкс-</a:t>
            </a:r>
            <a:r>
              <a:rPr lang="ru-RU" sz="1800" dirty="0" err="1">
                <a:solidFill>
                  <a:schemeClr val="bg1"/>
                </a:solidFill>
              </a:rPr>
              <a:t>Бэрре</a:t>
            </a:r>
            <a:r>
              <a:rPr lang="ru-RU" sz="1800" dirty="0">
                <a:solidFill>
                  <a:schemeClr val="bg1"/>
                </a:solidFill>
              </a:rPr>
              <a:t> (</a:t>
            </a:r>
            <a:r>
              <a:rPr lang="ru-RU" sz="1800" dirty="0" err="1">
                <a:solidFill>
                  <a:schemeClr val="bg1"/>
                </a:solidFill>
              </a:rPr>
              <a:t>Wilkes-Barre</a:t>
            </a:r>
            <a:r>
              <a:rPr lang="ru-RU" sz="1800" dirty="0">
                <a:solidFill>
                  <a:schemeClr val="bg1"/>
                </a:solidFill>
              </a:rPr>
              <a:t>), выносили чрезмерно жесткие приговоры и отправляли подсудимых в тюремные центры, принадлежавшие компаниям PA </a:t>
            </a:r>
            <a:r>
              <a:rPr lang="ru-RU" sz="1800" dirty="0" err="1">
                <a:solidFill>
                  <a:schemeClr val="bg1"/>
                </a:solidFill>
              </a:rPr>
              <a:t>Child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Care</a:t>
            </a:r>
            <a:r>
              <a:rPr lang="ru-RU" sz="1800" dirty="0">
                <a:solidFill>
                  <a:schemeClr val="bg1"/>
                </a:solidFill>
              </a:rPr>
              <a:t> LLC и </a:t>
            </a:r>
            <a:r>
              <a:rPr lang="ru-RU" sz="1800" dirty="0" err="1">
                <a:solidFill>
                  <a:schemeClr val="bg1"/>
                </a:solidFill>
              </a:rPr>
              <a:t>Western</a:t>
            </a:r>
            <a:r>
              <a:rPr lang="ru-RU" sz="1800" dirty="0">
                <a:solidFill>
                  <a:schemeClr val="bg1"/>
                </a:solidFill>
              </a:rPr>
              <a:t> PA </a:t>
            </a:r>
            <a:r>
              <a:rPr lang="ru-RU" sz="1800" dirty="0" err="1">
                <a:solidFill>
                  <a:schemeClr val="bg1"/>
                </a:solidFill>
              </a:rPr>
              <a:t>Child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Care</a:t>
            </a:r>
            <a:r>
              <a:rPr lang="ru-RU" sz="1800" dirty="0">
                <a:solidFill>
                  <a:schemeClr val="bg1"/>
                </a:solidFill>
              </a:rPr>
              <a:t> LLC.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168854"/>
            <a:ext cx="1917470" cy="2314188"/>
          </a:xfrm>
          <a:prstGeom prst="rect">
            <a:avLst/>
          </a:prstGeom>
        </p:spPr>
      </p:pic>
      <p:pic>
        <p:nvPicPr>
          <p:cNvPr id="2050" name="Picture 2" descr="Michael_Cona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5637"/>
            <a:ext cx="2002694" cy="236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86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799" y="1417638"/>
            <a:ext cx="3600402" cy="2400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effectLst/>
              </a:rPr>
              <a:t>Как функционирует частная </a:t>
            </a:r>
            <a:r>
              <a:rPr lang="ru-RU" sz="3200" dirty="0" smtClean="0">
                <a:effectLst/>
              </a:rPr>
              <a:t>тюрьма</a:t>
            </a:r>
            <a:r>
              <a:rPr lang="en-US" sz="3200" dirty="0" smtClean="0">
                <a:effectLst/>
              </a:rPr>
              <a:t>?</a:t>
            </a:r>
            <a:endParaRPr lang="ru-RU" sz="3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2633" y="4077072"/>
            <a:ext cx="78241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Экономика частной тюрьмы мало чем отличается от устройства частной </a:t>
            </a:r>
            <a:r>
              <a:rPr lang="ru-RU" sz="2000" dirty="0" smtClean="0">
                <a:solidFill>
                  <a:schemeClr val="bg1"/>
                </a:solidFill>
              </a:rPr>
              <a:t>гостиницы.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Частная </a:t>
            </a:r>
            <a:r>
              <a:rPr lang="ru-RU" sz="2000" dirty="0">
                <a:solidFill>
                  <a:schemeClr val="bg1"/>
                </a:solidFill>
              </a:rPr>
              <a:t>тюрьма, как и гостиница, крайне заинтересована в том, чтобы у нее не пустовали "номера".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Заключенный в частной тюрьме — это постоялец, счет которого оплачивает государство. </a:t>
            </a:r>
          </a:p>
        </p:txBody>
      </p:sp>
    </p:spTree>
    <p:extLst>
      <p:ext uri="{BB962C8B-B14F-4D97-AF65-F5344CB8AC3E}">
        <p14:creationId xmlns:p14="http://schemas.microsoft.com/office/powerpoint/2010/main" val="15896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2564904"/>
            <a:ext cx="5616624" cy="37444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332656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Тюрьма выставляет государству счет за каждый человеко-день — чем их больше, тем выше рентабельность. Если, к примеру, у штата слишком много заключенных, которых негде разместить, власти нанимают брокера, который подбирает подходящий вариант размещения по минимальной цене.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2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0"/>
            <a:ext cx="8229600" cy="471868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Стоимость </a:t>
            </a:r>
            <a:r>
              <a:rPr lang="ru-RU" sz="2000" dirty="0">
                <a:solidFill>
                  <a:schemeClr val="bg1"/>
                </a:solidFill>
              </a:rPr>
              <a:t>человеко-дня колеблется в пределах от $25 до $60 в зависимости от типа учреждения и степени его </a:t>
            </a:r>
            <a:r>
              <a:rPr lang="ru-RU" sz="2000" dirty="0" err="1">
                <a:solidFill>
                  <a:schemeClr val="bg1"/>
                </a:solidFill>
              </a:rPr>
              <a:t>заполненности</a:t>
            </a:r>
            <a:r>
              <a:rPr lang="ru-RU" sz="2000" dirty="0">
                <a:solidFill>
                  <a:schemeClr val="bg1"/>
                </a:solidFill>
              </a:rPr>
              <a:t>. Чем больше заключенных в тюрьме, тем меньшую плату она требует за каждого новичка.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Брокеры получают комиссионные — $2,50-5,50 с каждого человеко-дня — опять-таки в зависимости от состояния рынка.</a:t>
            </a:r>
          </a:p>
          <a:p>
            <a:endParaRPr lang="ru-RU" dirty="0"/>
          </a:p>
        </p:txBody>
      </p:sp>
      <p:pic>
        <p:nvPicPr>
          <p:cNvPr id="7170" name="Picture 2" descr="http://hellbro.ru/uploads/posts/2014-09/14103300505141033001250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96" y="2204864"/>
            <a:ext cx="6583712" cy="438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7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470916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Каждый день приезжает повар, который готовит на всех еду.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497" y="1772816"/>
            <a:ext cx="6583710" cy="43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8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Содержание каждого заключенного обходится государству в сумму порядка 1500—2000 долларов в месяц, что дешевле, чем содержание этого же преступника в обычной тюрьме.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2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/>
              <a:t>Тюремная система</a:t>
            </a:r>
            <a:endParaRPr lang="ru-RU" sz="3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Это система исправительных учреждений, сложившаяся в ходе исторического процесса, и предназначенная для исполнения 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наказаний.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Тюремная система определяет порядок и режим отбывания и исполнения наказаний, организацию воспитательные работы и  труда.  </a:t>
            </a:r>
          </a:p>
          <a:p>
            <a:r>
              <a:rPr lang="ru-RU" sz="2000" dirty="0" smtClean="0"/>
              <a:t>В рамках тюремной системы рассматриваются вопросы условно-досрочного освобождения.</a:t>
            </a:r>
            <a:endParaRPr lang="ru-RU" sz="2000" dirty="0"/>
          </a:p>
        </p:txBody>
      </p:sp>
      <p:pic>
        <p:nvPicPr>
          <p:cNvPr id="1026" name="Picture 2" descr="https://ushistory.ru/images/stories/c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80" y="2996952"/>
            <a:ext cx="4588120" cy="306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534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shistory.ru/images/stories/preview_html_297d9ef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19" y="1916832"/>
            <a:ext cx="641985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/>
              <a:t>Сегодня США занимает одно из главенствующих мест среди стран с самым большим количеством </a:t>
            </a:r>
            <a:r>
              <a:rPr lang="ru-RU" sz="2800" dirty="0" smtClean="0"/>
              <a:t>заключенных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0382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Количество тюремного населения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Статистика показывает,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что 1 из 147 американцев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находится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 тюрьме. </a:t>
            </a:r>
            <a:endParaRPr lang="ru-RU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Туда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можно попасть даже за мелкие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нарушения.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Около </a:t>
            </a:r>
            <a:r>
              <a:rPr lang="ru-RU" dirty="0"/>
              <a:t>1/3 осужденных содержится за насильственные преступные действия, 22%  - за кражу со взломом, 10% - за обычную кражу, 6% - за убийство, 2,7%  приговорены за изнасилование.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74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260648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+mj-cs"/>
              </a:rPr>
              <a:t>По разным данным, в тюрьмах содержатся 2,2-2,3 миллиона человек</a:t>
            </a:r>
            <a:endParaRPr lang="ru-RU" sz="3000" dirty="0"/>
          </a:p>
        </p:txBody>
      </p:sp>
      <p:pic>
        <p:nvPicPr>
          <p:cNvPr id="4098" name="Picture 2" descr="https://politeka.net/wp-content/uploads/2016/11/1458345535159117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37" y="1484784"/>
            <a:ext cx="7767542" cy="498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8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147248" cy="2789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 США существует федеральная тюремная система и тюремная система штатов, среди которых около 900 предназначены для содержания осужденных, а 3316 выполняют роль следственных изоляторов (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джейлы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).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Эти системы существуют самостоятельно и отличаются друг от друга.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01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985"/>
            <a:ext cx="8229600" cy="922114"/>
          </a:xfrm>
        </p:spPr>
        <p:txBody>
          <a:bodyPr>
            <a:normAutofit/>
          </a:bodyPr>
          <a:lstStyle/>
          <a:p>
            <a:r>
              <a:rPr lang="ru-RU" sz="3000" dirty="0" smtClean="0"/>
              <a:t>Частные тюрьмы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51220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Частных </a:t>
            </a:r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тюрем в США насчитывается около 140. Государство передает их корпорациям (заключает договор), которые занимаются назначением надзирателей, сами поддерживают тюремный режим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824136"/>
            <a:ext cx="5959524" cy="39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8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" y="3704838"/>
            <a:ext cx="8661648" cy="238308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Частные тюрьмы - это достаточно новое явление для США, которое  становится прибыльным бизнесом, где количество заключенных прямо пропорционально получаемому акционерами 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доходу.</a:t>
            </a:r>
          </a:p>
          <a:p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Так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в 2010 году доход двух частных тюремных корпораций составлял около 3 млрд. 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долларов.</a:t>
            </a:r>
          </a:p>
          <a:p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Частные 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тюрьмы появились в США в 1980-е годы, во время президентства Рейгана, а при  Дж.-Буше-старшем и Клинтоне продолжалась приватизация государственных тюремных учреждений. </a:t>
            </a:r>
          </a:p>
        </p:txBody>
      </p:sp>
      <p:pic>
        <p:nvPicPr>
          <p:cNvPr id="5122" name="Picture 2" descr="https://img.tyt.by/n/reuters/00/a/obama_tyurma_el-rino_1607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4638"/>
            <a:ext cx="5688632" cy="320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13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592328"/>
          </a:xfrm>
        </p:spPr>
        <p:txBody>
          <a:bodyPr>
            <a:noAutofit/>
          </a:bodyPr>
          <a:lstStyle/>
          <a:p>
            <a:r>
              <a:rPr lang="ru-RU" sz="1800" dirty="0"/>
              <a:t>Первая такая приватизация состоялась в 1983 в штате Теннесси, и была произведена компанией </a:t>
            </a:r>
            <a:r>
              <a:rPr lang="ru-RU" sz="1800" dirty="0" err="1"/>
              <a:t>Massey</a:t>
            </a:r>
            <a:r>
              <a:rPr lang="ru-RU" sz="1800" dirty="0"/>
              <a:t> </a:t>
            </a:r>
            <a:r>
              <a:rPr lang="ru-RU" sz="1800" dirty="0" err="1"/>
              <a:t>Burch</a:t>
            </a:r>
            <a:r>
              <a:rPr lang="ru-RU" sz="1800" dirty="0"/>
              <a:t> </a:t>
            </a:r>
            <a:r>
              <a:rPr lang="ru-RU" sz="1800" dirty="0" err="1"/>
              <a:t>Investment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Частные тюрьмы начали возникать везде: «Ферма </a:t>
            </a:r>
            <a:r>
              <a:rPr lang="ru-RU" sz="1800" dirty="0" err="1"/>
              <a:t>Парчман</a:t>
            </a:r>
            <a:r>
              <a:rPr lang="ru-RU" sz="1800" dirty="0"/>
              <a:t>» в штате Миссисипи, «</a:t>
            </a:r>
            <a:r>
              <a:rPr lang="ru-RU" sz="1800" dirty="0" err="1"/>
              <a:t>Каммингз</a:t>
            </a:r>
            <a:r>
              <a:rPr lang="ru-RU" sz="1800" dirty="0"/>
              <a:t>» в Арканзасе, «</a:t>
            </a:r>
            <a:r>
              <a:rPr lang="ru-RU" sz="1800" dirty="0" err="1"/>
              <a:t>Джестер</a:t>
            </a:r>
            <a:r>
              <a:rPr lang="ru-RU" sz="1800" dirty="0"/>
              <a:t>», бывшая Гарлем </a:t>
            </a:r>
            <a:r>
              <a:rPr lang="ru-RU" sz="1800" dirty="0" err="1"/>
              <a:t>Фарм</a:t>
            </a:r>
            <a:r>
              <a:rPr lang="ru-RU" sz="1800" dirty="0"/>
              <a:t>, в Техасе. </a:t>
            </a:r>
            <a:endParaRPr lang="ru-RU" sz="1800" dirty="0" smtClean="0"/>
          </a:p>
          <a:p>
            <a:r>
              <a:rPr lang="ru-RU" sz="1800" dirty="0" smtClean="0"/>
              <a:t>Уже </a:t>
            </a:r>
            <a:r>
              <a:rPr lang="ru-RU" sz="1800" dirty="0"/>
              <a:t>к 2008 году в стране появилось более 100 частных тюрем, где содержалось 62 тыс. человек.  Управление тюрьмами и контроль 75% из них осуществлялось 18 частными корпорациями, среди которых </a:t>
            </a:r>
            <a:r>
              <a:rPr lang="ru-RU" sz="1800" dirty="0" err="1"/>
              <a:t>Уокенхат</a:t>
            </a:r>
            <a:r>
              <a:rPr lang="ru-RU" sz="1800" dirty="0"/>
              <a:t> (или G4S) и Коррекционная корпорация Америки - CCA. </a:t>
            </a:r>
            <a:endParaRPr lang="ru-RU" sz="1800" dirty="0" smtClean="0"/>
          </a:p>
          <a:p>
            <a:r>
              <a:rPr lang="ru-RU" sz="1800" dirty="0" smtClean="0"/>
              <a:t>Акции </a:t>
            </a:r>
            <a:r>
              <a:rPr lang="ru-RU" sz="1800" dirty="0"/>
              <a:t>последней в </a:t>
            </a:r>
            <a:r>
              <a:rPr lang="ru-RU" sz="1800" dirty="0" smtClean="0"/>
              <a:t>2016 </a:t>
            </a:r>
            <a:r>
              <a:rPr lang="ru-RU" sz="1800" dirty="0"/>
              <a:t>году были оценены в 2,26 млрд. долларов.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73051"/>
            <a:ext cx="5616624" cy="31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3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613</TotalTime>
  <Words>732</Words>
  <Application>Microsoft Office PowerPoint</Application>
  <PresentationFormat>Экран (4:3)</PresentationFormat>
  <Paragraphs>47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Частные тюрьмы в сша</vt:lpstr>
      <vt:lpstr>Тюремная система</vt:lpstr>
      <vt:lpstr>Сегодня США занимает одно из главенствующих мест среди стран с самым большим количеством заключенных</vt:lpstr>
      <vt:lpstr>Количество тюремного населения</vt:lpstr>
      <vt:lpstr>Презентация PowerPoint</vt:lpstr>
      <vt:lpstr>Презентация PowerPoint</vt:lpstr>
      <vt:lpstr>Частные тюрьмы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Коррупция</vt:lpstr>
      <vt:lpstr>Как функционирует частная тюрьма?</vt:lpstr>
      <vt:lpstr>Презентация PowerPoint</vt:lpstr>
      <vt:lpstr>Презентация PowerPoint</vt:lpstr>
      <vt:lpstr>Презентация PowerPoint</vt:lpstr>
      <vt:lpstr>Содержание каждого заключенного обходится государству в сумму порядка 1500—2000 долларов в месяц, что дешевле, чем содержание этого же преступника в обычной тюрьме.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Hollydays in Russia</dc:title>
  <dc:creator>Игорь</dc:creator>
  <cp:lastModifiedBy>War</cp:lastModifiedBy>
  <cp:revision>53</cp:revision>
  <dcterms:created xsi:type="dcterms:W3CDTF">2010-12-19T19:26:37Z</dcterms:created>
  <dcterms:modified xsi:type="dcterms:W3CDTF">2019-01-20T17:34:30Z</dcterms:modified>
</cp:coreProperties>
</file>