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72" r:id="rId5"/>
    <p:sldId id="262" r:id="rId6"/>
    <p:sldId id="267" r:id="rId7"/>
    <p:sldId id="268" r:id="rId8"/>
    <p:sldId id="270" r:id="rId9"/>
    <p:sldId id="259" r:id="rId10"/>
    <p:sldId id="265" r:id="rId11"/>
    <p:sldId id="264" r:id="rId12"/>
    <p:sldId id="260" r:id="rId13"/>
    <p:sldId id="261" r:id="rId14"/>
    <p:sldId id="278" r:id="rId15"/>
    <p:sldId id="271" r:id="rId16"/>
    <p:sldId id="277" r:id="rId17"/>
    <p:sldId id="274" r:id="rId18"/>
    <p:sldId id="275" r:id="rId19"/>
    <p:sldId id="276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53" autoAdjust="0"/>
  </p:normalViewPr>
  <p:slideViewPr>
    <p:cSldViewPr snapToGrid="0">
      <p:cViewPr varScale="1">
        <p:scale>
          <a:sx n="65" d="100"/>
          <a:sy n="65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Интернет-зависимость среди студентов </a:t>
            </a:r>
          </a:p>
          <a:p>
            <a:pPr>
              <a:defRPr/>
            </a:pPr>
            <a:r>
              <a:rPr lang="ru-RU"/>
              <a:t>31 группы медсестринского отделения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Интернет-зависимость среди студентов 31 группы медсестринского отделения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060-46B1-8ED6-75831BBB7DC8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060-46B1-8ED6-75831BBB7DC8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060-46B1-8ED6-75831BBB7DC8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060-46B1-8ED6-75831BBB7D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интернет-зависимости нет</c:v>
                </c:pt>
                <c:pt idx="1">
                  <c:v>начальные проявления интернет-зависимости</c:v>
                </c:pt>
                <c:pt idx="2">
                  <c:v>интернет-зависимость есть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4-46D0-9AD8-C7622294688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5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9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33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3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21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8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3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7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7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0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7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2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6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76E4-E2C5-41A8-8681-F034009324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DB41D3-0620-4237-9178-17010AA53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интернет - зависимости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1717964"/>
            <a:ext cx="6905933" cy="4419600"/>
          </a:xfrm>
        </p:spPr>
      </p:pic>
    </p:spTree>
    <p:extLst>
      <p:ext uri="{BB962C8B-B14F-4D97-AF65-F5344CB8AC3E}">
        <p14:creationId xmlns:p14="http://schemas.microsoft.com/office/powerpoint/2010/main" val="29729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Заболевания, связанные с интернет -зависимостью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глаза, развитие конъюнктивитов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Туннельный синдром запястья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Остеохондроз, сколиоз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Варикозное расширение вен нижних конечностей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Геморой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3" y="1496292"/>
            <a:ext cx="4080386" cy="5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46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Трагические случаи игровой интернет-зависимости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316" y="1814225"/>
            <a:ext cx="8596668" cy="388077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год. В Москве Родители-подростки увлеклись игрой в роботов 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заморозили  грудную дочь. Девочка провела на балконе 13 часов.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2011 года от истощения в Пекине скончался 30-летний безработный. Он играл на компьютере непрерывно в течение 27 дней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год. Башкирский школьник  несколько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подряд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дома за монитором компьютера с небольшими перерывами на сон и еду. После одной из игровых сессий, родители обнаружили подростка без сознания.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2015 года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переутомления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тайваньском интернет-кафе умер 32-летний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664" y="671723"/>
            <a:ext cx="9878291" cy="691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Кимберли Янг, профессор психологии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Питсбургского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университета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Брэтфорде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автор книги «Пойманные в Сеть», основатель Центра помощи людям, страдающим интернет-зависимостью,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разработала экспресс-тест, с помощью которого можно определить степень зависимости от интернета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1.Вы обычно поглощены мыслями об интернете (думаете о предыдущих сеансах или находитесь в предвкушении следующего сеанса выхода в сеть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2.Вы чувствуете, что с каждым разом вам необходимо увеличивать время нахождения в интернете, чтобы достичь удовлетворения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3.Вы неоднократно предпринимали безуспешные попытки контролировать, сократить или прекратить использование интернета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4.Вы чувствуете беспокойство, раздражение, депрессию, при попытках ограничить или прекратить использование интернета?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r>
              <a:rPr lang="ru-RU" dirty="0" smtClean="0"/>
              <a:t>Диагностика интернет-зависимости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664" y="855405"/>
            <a:ext cx="8833338" cy="63418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419202"/>
            <a:ext cx="10196946" cy="555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5.Вы обычно находитесь в сети дольше, чем первоначально планировалось?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6.Ваше увлечение интернетом ставит под угрозу значимые отношения, работу, образование или карьеру?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7.Вы лгали членам семьи, терапевту, или другим людям, чтобы скрыть степень вашей вовлеченности в интернет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8.Используете ли вы интернет как способ ухода от проблем или поднятия настроения (например, справляетесь с чувством беспомощности, вины, тревоги, депрессией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32456398"/>
              </p:ext>
            </p:extLst>
          </p:nvPr>
        </p:nvGraphicFramePr>
        <p:xfrm>
          <a:off x="1194619" y="206477"/>
          <a:ext cx="9365226" cy="643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2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интернет - 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3273"/>
            <a:ext cx="6416193" cy="4448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Знание и понимание проблемы интернет – зависимости, ее симптомов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опасных последствий – залог профилактики.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планировать свой день, уделяя работе в интернете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время;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о родных и близких и уделять время для помощи им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свою жизнь занятия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посещение бассейна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тренажерного зала, работу на свежем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Заняться любимым хобби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3144983"/>
            <a:ext cx="4253345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47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сокращению  пребывания в сети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047135"/>
            <a:ext cx="8596668" cy="433797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времени,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проводимого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заставлять себя время от времени несколько дней подряд не работать в Интернете;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для себя правило, ни под каким видом не обращаться к Интернету в течение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или учебного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(если только это не входит в рабочие обязанности);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ввести, чувствительные для себя (однако без нанесения ущерба здоровью),  санкции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правил;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заставлять себя вместо работы в Интернете заниматься чем-то другим;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извлекать из жизни другие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избегать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и пребывания в таких местах, которые могли бы побудить вернуться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поведению. </a:t>
            </a:r>
          </a:p>
        </p:txBody>
      </p:sp>
    </p:spTree>
    <p:extLst>
      <p:ext uri="{BB962C8B-B14F-4D97-AF65-F5344CB8AC3E}">
        <p14:creationId xmlns:p14="http://schemas.microsoft.com/office/powerpoint/2010/main" val="37048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6" y="3533122"/>
            <a:ext cx="4089400" cy="326707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3620797"/>
            <a:ext cx="5195454" cy="3091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4" y="288780"/>
            <a:ext cx="5195454" cy="3089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6" y="288779"/>
            <a:ext cx="5536221" cy="30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/>
          <a:lstStyle/>
          <a:p>
            <a:r>
              <a:rPr lang="ru-RU" dirty="0" smtClean="0"/>
              <a:t>Лечение интернет-зависимости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1578077"/>
            <a:ext cx="8596668" cy="446328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проводится  с помощью психофармакологических средств и психотерапии.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ечение проводится в наркологических центрах и диспансерах.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развитых странах имеются лицензированные клиники.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большое количество интернет-зависимых, за помощью  в России обращаются немногие.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лечения до 6 месяцев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восстанавливающее сообщество «Гражданский вызов» 8(800) 100-89-83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75" y="1"/>
            <a:ext cx="3108425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4232"/>
          </a:xfrm>
        </p:spPr>
        <p:txBody>
          <a:bodyPr/>
          <a:lstStyle/>
          <a:p>
            <a:pPr algn="ctr"/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9850" y="153383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 – миф или реальность?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утверждение?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долго находиться в интернете, то можно утратить способность контролировать свое время.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лучше: виртуальное  или живое общение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относитесь к нарочитой безграмотности в социальных сетях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 можете предложить меры профилактики интернет-зависимости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055" y="1305342"/>
            <a:ext cx="8894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десятилетия интернет стал неотъемлемой частью жизни практически каждого человека. Сегодня  сеть  используется для общения, работы, досуга,  поиска нужной информации. Интернет облегчает выбор и покупку необходимых товаров и услуг, а также позволяет сэкономить на их приобретении… Через интернет мы совершаем платежи, введены электронные больничные листы…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Безусловно, интернет имеет огромное значение в современном мире и приносит большую пользу.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7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4735"/>
          </a:xfrm>
        </p:spPr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4335"/>
            <a:ext cx="8596668" cy="45370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1.Интернет-зависимость существует, ее распространение широко особенно среди лиц подросткового и молодого возраста.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Данная зависимость наносит вред к психической, социальной сфере, физическому состоянию человека.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профилактики интернет-зависимости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впервую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очередь необходимо знать о возможном ее развитии при длительном использовании сети. Методы профилактики базируются на основных составляющих здорового образа жизни.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любого вида зависимости маловероятно у гармоничной, самодостаточной личности.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 время общения в сети не следует забывать о принципах этики.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5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7" y="1253613"/>
            <a:ext cx="7403690" cy="5250425"/>
          </a:xfrm>
        </p:spPr>
      </p:pic>
    </p:spTree>
    <p:extLst>
      <p:ext uri="{BB962C8B-B14F-4D97-AF65-F5344CB8AC3E}">
        <p14:creationId xmlns:p14="http://schemas.microsoft.com/office/powerpoint/2010/main" val="303134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 зависимость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614344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сопровождающееся большим количеством поведенческих проблем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заключающееся в неспособности человека вовремя выйти из сети, а также в постоянном присутствии навязчивого желания туда войти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3311236"/>
            <a:ext cx="7244195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0"/>
            <a:ext cx="9864437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r>
              <a:rPr lang="ru-RU" dirty="0" smtClean="0"/>
              <a:t>Признаки интернет -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425" y="1433449"/>
            <a:ext cx="7358302" cy="455886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</a:t>
            </a:r>
            <a:r>
              <a:rPr lang="ru-RU" sz="2000" b="1" dirty="0"/>
              <a:t>. </a:t>
            </a:r>
            <a:r>
              <a:rPr lang="ru-RU" sz="2000" dirty="0"/>
              <a:t>Человек отвлекается на уведомления смартфона даже во время ответственных ситуаций: когда переходит дорогу на оживлённой улице или ведёт машину. </a:t>
            </a:r>
          </a:p>
          <a:p>
            <a:r>
              <a:rPr lang="ru-RU" sz="2000" b="1" dirty="0"/>
              <a:t>2.</a:t>
            </a:r>
            <a:r>
              <a:rPr lang="ru-RU" sz="2000" dirty="0"/>
              <a:t> Человек ежедневно проводит в интернете или за видеоиграми больше </a:t>
            </a:r>
            <a:r>
              <a:rPr lang="ru-RU" sz="2000" dirty="0" smtClean="0"/>
              <a:t>10 </a:t>
            </a:r>
            <a:r>
              <a:rPr lang="ru-RU" sz="2000" dirty="0"/>
              <a:t>часов, но не работает и не ищет полезную для учёбы информацию. Когда его отвлекают, он злится и срывается на людей, мало ест, забывает о важных встречах и обязательствах.</a:t>
            </a:r>
          </a:p>
          <a:p>
            <a:r>
              <a:rPr lang="ru-RU" sz="2000" b="1" dirty="0"/>
              <a:t>3.</a:t>
            </a:r>
            <a:r>
              <a:rPr lang="ru-RU" sz="2000" dirty="0"/>
              <a:t> Человек систематически нарушает обещания не заходить в интернет, не проверять уведомления или не играть в </a:t>
            </a:r>
            <a:r>
              <a:rPr lang="ru-RU" sz="2000" dirty="0" smtClean="0"/>
              <a:t>видеоигры.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2008909"/>
            <a:ext cx="3879273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3673"/>
          </a:xfrm>
        </p:spPr>
        <p:txBody>
          <a:bodyPr/>
          <a:lstStyle/>
          <a:p>
            <a:pPr algn="ctr"/>
            <a:r>
              <a:rPr lang="ru-RU" dirty="0" smtClean="0"/>
              <a:t>Типы интернет -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3273"/>
            <a:ext cx="7164339" cy="444808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444444"/>
                </a:solidFill>
              </a:rPr>
              <a:t>При­стра­стие к вир­ту­аль­ным зна­ком­ствам — избы­точ­ность зна­ко­мых и дру­зей в Сети.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444444"/>
                </a:solidFill>
              </a:rPr>
              <a:t>Инфор­ма­ци­он­ная </a:t>
            </a:r>
            <a:r>
              <a:rPr lang="ru-RU" sz="2000" dirty="0">
                <a:solidFill>
                  <a:srgbClr val="444444"/>
                </a:solidFill>
              </a:rPr>
              <a:t>пере­груз­ка (навяз­чи­вый </a:t>
            </a:r>
            <a:r>
              <a:rPr lang="ru-RU" sz="2000" dirty="0" err="1">
                <a:solidFill>
                  <a:srgbClr val="444444"/>
                </a:solidFill>
              </a:rPr>
              <a:t>web</a:t>
            </a:r>
            <a:r>
              <a:rPr lang="ru-RU" sz="2000" dirty="0">
                <a:solidFill>
                  <a:srgbClr val="444444"/>
                </a:solidFill>
              </a:rPr>
              <a:t>-сер­финг) — бес­ко­неч­ные путе­ше­ствия по Сети, поиск инфор­ма­ции по базам дан­ных и поис­ко­вым сай­там.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444444"/>
                </a:solidFill>
              </a:rPr>
              <a:t> </a:t>
            </a:r>
            <a:r>
              <a:rPr lang="ru-RU" sz="2000" dirty="0" err="1">
                <a:solidFill>
                  <a:srgbClr val="444444"/>
                </a:solidFill>
              </a:rPr>
              <a:t>Кибер­сек­су­аль­ная</a:t>
            </a:r>
            <a:r>
              <a:rPr lang="ru-RU" sz="2000" dirty="0">
                <a:solidFill>
                  <a:srgbClr val="444444"/>
                </a:solidFill>
              </a:rPr>
              <a:t> зави­си­мость – непре­одо­ли­мое вле­че­ние к посе­ще­нию </a:t>
            </a:r>
            <a:r>
              <a:rPr lang="ru-RU" sz="2000" dirty="0" err="1">
                <a:solidFill>
                  <a:srgbClr val="444444"/>
                </a:solidFill>
              </a:rPr>
              <a:t>пор­но­сай­тов</a:t>
            </a:r>
            <a:r>
              <a:rPr lang="ru-RU" sz="2000" dirty="0">
                <a:solidFill>
                  <a:srgbClr val="444444"/>
                </a:solidFill>
              </a:rPr>
              <a:t> и заня­тию кибер­сек­сом</a:t>
            </a:r>
            <a:r>
              <a:rPr lang="ru-RU" sz="2000" dirty="0" smtClean="0">
                <a:solidFill>
                  <a:srgbClr val="444444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444444"/>
                </a:solidFill>
              </a:rPr>
              <a:t>Навязчивая потребность в сети - постоянные покупки, участие в аукционах, конкурсах, акциях.</a:t>
            </a:r>
            <a:endParaRPr lang="ru-RU" sz="2000" dirty="0">
              <a:solidFill>
                <a:srgbClr val="444444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444444"/>
                </a:solidFill>
              </a:rPr>
              <a:t>Ком­пью­тер­ная игровая </a:t>
            </a:r>
            <a:r>
              <a:rPr lang="ru-RU" sz="2000" dirty="0">
                <a:solidFill>
                  <a:srgbClr val="444444"/>
                </a:solidFill>
              </a:rPr>
              <a:t>зави­си­мость — навяз­чи­вая игра в ком­пью­тер­ные игры (</a:t>
            </a:r>
            <a:r>
              <a:rPr lang="ru-RU" sz="2000" dirty="0" err="1">
                <a:solidFill>
                  <a:srgbClr val="444444"/>
                </a:solidFill>
              </a:rPr>
              <a:t>стре­лял­ки</a:t>
            </a:r>
            <a:r>
              <a:rPr lang="ru-RU" sz="2000" dirty="0">
                <a:solidFill>
                  <a:srgbClr val="444444"/>
                </a:solidFill>
              </a:rPr>
              <a:t> – </a:t>
            </a:r>
            <a:r>
              <a:rPr lang="ru-RU" sz="2000" dirty="0" err="1">
                <a:solidFill>
                  <a:srgbClr val="444444"/>
                </a:solidFill>
              </a:rPr>
              <a:t>Doom</a:t>
            </a:r>
            <a:r>
              <a:rPr lang="ru-RU" sz="2000" dirty="0">
                <a:solidFill>
                  <a:srgbClr val="444444"/>
                </a:solidFill>
              </a:rPr>
              <a:t>, </a:t>
            </a:r>
            <a:r>
              <a:rPr lang="ru-RU" sz="2000" dirty="0" err="1">
                <a:solidFill>
                  <a:srgbClr val="444444"/>
                </a:solidFill>
              </a:rPr>
              <a:t>Quake</a:t>
            </a:r>
            <a:r>
              <a:rPr lang="ru-RU" sz="2000" dirty="0">
                <a:solidFill>
                  <a:srgbClr val="444444"/>
                </a:solidFill>
              </a:rPr>
              <a:t>, </a:t>
            </a:r>
            <a:r>
              <a:rPr lang="ru-RU" sz="2000" dirty="0" err="1">
                <a:solidFill>
                  <a:srgbClr val="444444"/>
                </a:solidFill>
              </a:rPr>
              <a:t>Unreal</a:t>
            </a:r>
            <a:r>
              <a:rPr lang="ru-RU" sz="2000" dirty="0">
                <a:solidFill>
                  <a:srgbClr val="444444"/>
                </a:solidFill>
              </a:rPr>
              <a:t> и др., стра­те­гии типа </a:t>
            </a:r>
            <a:r>
              <a:rPr lang="ru-RU" sz="2000" dirty="0" err="1" smtClean="0">
                <a:solidFill>
                  <a:srgbClr val="444444"/>
                </a:solidFill>
              </a:rPr>
              <a:t>StarCraft</a:t>
            </a:r>
            <a:r>
              <a:rPr lang="ru-RU" sz="2000" dirty="0">
                <a:solidFill>
                  <a:srgbClr val="444444"/>
                </a:solidFill>
              </a:rPr>
              <a:t>, </a:t>
            </a:r>
            <a:r>
              <a:rPr lang="ru-RU" sz="2000" dirty="0" err="1">
                <a:solidFill>
                  <a:srgbClr val="444444"/>
                </a:solidFill>
              </a:rPr>
              <a:t>кве­сты</a:t>
            </a:r>
            <a:r>
              <a:rPr lang="ru-RU" sz="2000" dirty="0">
                <a:solidFill>
                  <a:srgbClr val="444444"/>
                </a:solidFill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2119745"/>
            <a:ext cx="3643745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интернет- 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5565"/>
            <a:ext cx="8596668" cy="44757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 себе, заложенная слишком требовательными родителями, желавшими видеть своего ребенка «самым-самым», который не оправдал их надежд;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в общении, вызванная особенностями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внешности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состоянием здоровья;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неудовлетворенность своей реальной жизнью;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контакта и понимания внутри семьи;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и пристрастия, осуждаемые родными и близкими.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опасна интернет - зависимость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3273"/>
            <a:ext cx="8596668" cy="394854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Утрата способности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углубленному аналитическому мышлению,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способности к обучению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навыков реального общения,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режима дня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Раздражительность, агрессивность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взаимоотношений в семье.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65" y="2230582"/>
            <a:ext cx="4868690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989</Words>
  <Application>Microsoft Office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Профилактика интернет - зависимости</vt:lpstr>
      <vt:lpstr>Презентация PowerPoint</vt:lpstr>
      <vt:lpstr>Интернет- зависимость</vt:lpstr>
      <vt:lpstr>Презентация PowerPoint</vt:lpstr>
      <vt:lpstr>Признаки интернет - зависимости</vt:lpstr>
      <vt:lpstr>Типы интернет - зависимости</vt:lpstr>
      <vt:lpstr>Презентация PowerPoint</vt:lpstr>
      <vt:lpstr>Причины  интернет- зависимости</vt:lpstr>
      <vt:lpstr>Чем опасна интернет - зависимость</vt:lpstr>
      <vt:lpstr>Заболевания, связанные с интернет -зависимостью </vt:lpstr>
      <vt:lpstr>Трагические случаи игровой интернет-зависимости</vt:lpstr>
      <vt:lpstr>Диагностика интернет-зависимости</vt:lpstr>
      <vt:lpstr>Презентация PowerPoint</vt:lpstr>
      <vt:lpstr>Презентация PowerPoint</vt:lpstr>
      <vt:lpstr>Профилактика интернет - зависимости</vt:lpstr>
      <vt:lpstr>Рекомендации по сокращению  пребывания в сети</vt:lpstr>
      <vt:lpstr>Презентация PowerPoint</vt:lpstr>
      <vt:lpstr>Лечение интернет-зависимости</vt:lpstr>
      <vt:lpstr>Вопросы для обсуждения</vt:lpstr>
      <vt:lpstr>Подведение итогов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- зависимость</dc:title>
  <dc:creator>Евгений</dc:creator>
  <cp:lastModifiedBy>Евгений</cp:lastModifiedBy>
  <cp:revision>43</cp:revision>
  <dcterms:created xsi:type="dcterms:W3CDTF">2018-11-13T13:38:13Z</dcterms:created>
  <dcterms:modified xsi:type="dcterms:W3CDTF">2018-11-20T07:39:28Z</dcterms:modified>
</cp:coreProperties>
</file>