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75" r:id="rId2"/>
    <p:sldId id="272" r:id="rId3"/>
    <p:sldId id="273" r:id="rId4"/>
    <p:sldId id="256" r:id="rId5"/>
    <p:sldId id="271" r:id="rId6"/>
    <p:sldId id="257" r:id="rId7"/>
    <p:sldId id="258" r:id="rId8"/>
    <p:sldId id="260" r:id="rId9"/>
    <p:sldId id="261" r:id="rId10"/>
    <p:sldId id="264" r:id="rId11"/>
    <p:sldId id="266" r:id="rId12"/>
    <p:sldId id="269" r:id="rId13"/>
    <p:sldId id="267" r:id="rId14"/>
    <p:sldId id="270" r:id="rId15"/>
    <p:sldId id="259" r:id="rId16"/>
    <p:sldId id="268" r:id="rId17"/>
    <p:sldId id="262" r:id="rId18"/>
    <p:sldId id="26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06841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9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401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1029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7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574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216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306199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68919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23925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77612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61775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4947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71071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25025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25216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96078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064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43;&#1080;&#1076;&#1088;&#1086;&#1076;&#1080;&#1085;&#1072;&#1084;&#1080;&#1082;&#1072;" TargetMode="External"/><Relationship Id="rId2" Type="http://schemas.openxmlformats.org/officeDocument/2006/relationships/hyperlink" Target="https://ru.wikipedia.org/wiki/&#1043;&#1080;&#1076;&#1088;&#1072;&#1074;&#1083;&#1080;&#1082;&#1072;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0%B5%D1%80%D0%BD%D1%83%D0%BB%D0%BB%D0%B8,_%D0%94%D0%B0%D0%BD%D0%B8%D0%B8%D0%BB" TargetMode="External"/><Relationship Id="rId2" Type="http://schemas.openxmlformats.org/officeDocument/2006/relationships/hyperlink" Target="https://ru.wikipedia.org/wiki/%D0%91%D0%B5%D0%BD%D0%B5%D0%B4%D0%B5%D1%82%D1%82%D0%BE_%D0%9A%D0%B0%D1%81%D1%82%D0%B5%D0%BB%D0%BB%D0%B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развития гидравлики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0747" y="2475613"/>
            <a:ext cx="4934389" cy="367502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Специальность:13.02.02</a:t>
            </a:r>
          </a:p>
          <a:p>
            <a:pPr marL="0" indent="0">
              <a:buNone/>
            </a:pPr>
            <a:r>
              <a:rPr lang="ru-RU" dirty="0" smtClean="0"/>
              <a:t>Выполнил</a:t>
            </a:r>
            <a:r>
              <a:rPr lang="ru-RU" dirty="0"/>
              <a:t>: </a:t>
            </a:r>
            <a:r>
              <a:rPr lang="ru-RU" dirty="0" smtClean="0"/>
              <a:t>студент </a:t>
            </a:r>
            <a:r>
              <a:rPr lang="ru-RU" dirty="0"/>
              <a:t>группы </a:t>
            </a:r>
            <a:r>
              <a:rPr lang="ru-RU" dirty="0" smtClean="0"/>
              <a:t>2 </a:t>
            </a:r>
            <a:r>
              <a:rPr lang="ru-RU" dirty="0"/>
              <a:t>	</a:t>
            </a:r>
            <a:r>
              <a:rPr lang="ru-RU" dirty="0" smtClean="0"/>
              <a:t>ТС-1</a:t>
            </a:r>
          </a:p>
          <a:p>
            <a:pPr marL="0" indent="0">
              <a:buNone/>
            </a:pPr>
            <a:r>
              <a:rPr lang="ru-RU" dirty="0" smtClean="0"/>
              <a:t>УТЭК Яковлева Александра</a:t>
            </a:r>
          </a:p>
          <a:p>
            <a:pPr marL="0" indent="0">
              <a:buNone/>
            </a:pPr>
            <a:r>
              <a:rPr lang="ru-RU" dirty="0" smtClean="0"/>
              <a:t>Руководитель: Преподаватель «Теоретические </a:t>
            </a:r>
            <a:r>
              <a:rPr lang="ru-RU" dirty="0"/>
              <a:t>основы теплотехники и </a:t>
            </a:r>
            <a:r>
              <a:rPr lang="ru-RU" dirty="0" smtClean="0"/>
              <a:t>гидравлики»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Валеева З.А.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135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22D8286D-5BDB-4C5C-AC85-37254F6DD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04" y="389612"/>
            <a:ext cx="9601199" cy="596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1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0C25A2-ADC1-4B7F-8AFC-5C52E9A23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50794"/>
            <a:ext cx="9404723" cy="1084228"/>
          </a:xfrm>
        </p:spPr>
        <p:txBody>
          <a:bodyPr/>
          <a:lstStyle/>
          <a:p>
            <a:pPr algn="ctr"/>
            <a:r>
              <a:rPr lang="ru-RU"/>
              <a:t>Гидростатика </a:t>
            </a:r>
          </a:p>
        </p:txBody>
      </p:sp>
      <p:pic>
        <p:nvPicPr>
          <p:cNvPr id="4" name="Рисунок 4" descr="Изображение выглядит как снимок экрана, текст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48668ADE-15C8-4CCD-A0D9-4CCF0D6B3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104" y="1046503"/>
            <a:ext cx="9085711" cy="556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69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7985EE1A-25DE-410E-9013-C52AF7D28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156" y="54465"/>
            <a:ext cx="10029493" cy="672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26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1A90B6D-6042-4732-99E6-B42C4CA20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36" y="415364"/>
            <a:ext cx="9601198" cy="591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98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FB5DC6F-7C99-42B5-80B6-FA9EE2981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23" y="1283087"/>
            <a:ext cx="8853577" cy="511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22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522E6D-5703-4C92-B27F-4647C1944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54" y="208303"/>
            <a:ext cx="2906157" cy="796681"/>
          </a:xfrm>
        </p:spPr>
        <p:txBody>
          <a:bodyPr/>
          <a:lstStyle/>
          <a:p>
            <a:pPr algn="ctr"/>
            <a:r>
              <a:rPr lang="ru-RU" b="1" dirty="0"/>
              <a:t> Учёные :</a:t>
            </a:r>
          </a:p>
        </p:txBody>
      </p:sp>
      <p:pic>
        <p:nvPicPr>
          <p:cNvPr id="4" name="Рисунок 4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257AB3D5-3215-400E-9DA3-B195844A3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9559" y="1391558"/>
            <a:ext cx="7367218" cy="53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86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4B48E59-F549-4B6C-96F1-F4DDB89E1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1935" y="845221"/>
            <a:ext cx="7621182" cy="538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11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66171550-F4CB-464F-A0F1-C89844D73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419" y="362374"/>
            <a:ext cx="7875916" cy="629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6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F3EF3139-38A5-4DFD-BC8E-36EB940EC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16" y="99924"/>
            <a:ext cx="9687463" cy="662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4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EC16BD-0FE5-4B0D-897E-E37528B0C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55312"/>
          </a:xfrm>
        </p:spPr>
        <p:txBody>
          <a:bodyPr/>
          <a:lstStyle/>
          <a:p>
            <a:r>
              <a:rPr lang="ru-RU" dirty="0"/>
              <a:t>       Список литературы 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/>
              <a:t>1</a:t>
            </a:r>
            <a:r>
              <a:rPr lang="ru-RU" sz="2000" dirty="0" smtClean="0"/>
              <a:t>. </a:t>
            </a:r>
            <a:r>
              <a:rPr lang="ru-RU" sz="2000" dirty="0" err="1"/>
              <a:t>Калекин</a:t>
            </a:r>
            <a:r>
              <a:rPr lang="ru-RU" sz="2000" dirty="0"/>
              <a:t>, А. А. Основы гидравлики и технической гидродинамики / А. А. </a:t>
            </a:r>
            <a:r>
              <a:rPr lang="ru-RU" sz="2000" dirty="0" err="1"/>
              <a:t>Калекин</a:t>
            </a:r>
            <a:r>
              <a:rPr lang="ru-RU" sz="2000" dirty="0"/>
              <a:t>. – М. : Мир, 2008. – 280 с. : ил. – (Учебное пособие для студентов вузов)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2. </a:t>
            </a:r>
            <a:r>
              <a:rPr lang="ru-RU" sz="2000" dirty="0"/>
              <a:t>Кудинов, В. А. Гидравлика : учеб. пособие / В. А. Кудинов, Э. М. Карташов. – 3-е изд., стер – М. : </a:t>
            </a:r>
            <a:r>
              <a:rPr lang="ru-RU" sz="2000" dirty="0" err="1"/>
              <a:t>Высш</a:t>
            </a:r>
            <a:r>
              <a:rPr lang="ru-RU" sz="2000" dirty="0"/>
              <a:t>. </a:t>
            </a:r>
            <a:r>
              <a:rPr lang="ru-RU" sz="2000" dirty="0" err="1"/>
              <a:t>шк</a:t>
            </a:r>
            <a:r>
              <a:rPr lang="ru-RU" sz="2000" dirty="0"/>
              <a:t>., 2008. – 199 с. : ил.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3. </a:t>
            </a:r>
            <a:r>
              <a:rPr lang="en-US" sz="2000" dirty="0">
                <a:hlinkClick r:id="rId2"/>
              </a:rPr>
              <a:t>https://ru.wikipedia.org/wiki/</a:t>
            </a:r>
            <a:r>
              <a:rPr lang="ru-RU" sz="2000" dirty="0" smtClean="0">
                <a:hlinkClick r:id="rId2"/>
              </a:rPr>
              <a:t>Гидравлика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4. </a:t>
            </a:r>
            <a:r>
              <a:rPr lang="en-US" sz="2000" dirty="0">
                <a:hlinkClick r:id="rId3"/>
              </a:rPr>
              <a:t>https://ru.wikipedia.org/wiki/</a:t>
            </a:r>
            <a:r>
              <a:rPr lang="ru-RU" sz="2000" dirty="0" smtClean="0">
                <a:hlinkClick r:id="rId3"/>
              </a:rPr>
              <a:t>Гидродинамика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963074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9BB468-C5B4-412B-8414-E42A68BF1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                     </a:t>
            </a:r>
            <a:r>
              <a:rPr lang="ru-RU" dirty="0" smtClean="0"/>
              <a:t>Введение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200" dirty="0"/>
              <a:t>В данной презентации рассматривается тема истории развития гидравлики .</a:t>
            </a:r>
            <a:br>
              <a:rPr lang="ru-RU" sz="3200" dirty="0"/>
            </a:br>
            <a:r>
              <a:rPr lang="ru-RU" sz="3200" dirty="0"/>
              <a:t>В исследуемой работе дано описание основных этапов  развития науки .</a:t>
            </a:r>
            <a:br>
              <a:rPr lang="ru-RU" sz="320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076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65F6FF-16BB-4A1F-B4D3-C7E0E1181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и задачи проекта 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600" dirty="0" smtClean="0"/>
              <a:t>1. Изучить </a:t>
            </a:r>
            <a:r>
              <a:rPr lang="ru-RU" sz="3600" dirty="0"/>
              <a:t>историю развития гидравлики </a:t>
            </a:r>
            <a:br>
              <a:rPr lang="ru-RU" sz="3600" dirty="0"/>
            </a:br>
            <a:r>
              <a:rPr lang="ru-RU" sz="3600" dirty="0"/>
              <a:t>2. Показать </a:t>
            </a:r>
            <a:r>
              <a:rPr lang="ru-RU" sz="3600" dirty="0" smtClean="0"/>
              <a:t>хронологию</a:t>
            </a:r>
            <a:r>
              <a:rPr lang="ru-RU" sz="3600" dirty="0"/>
              <a:t> открытий в науке 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3. Отобразить полученный результат и сделать этап развития гидравлики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27675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163" y="355122"/>
            <a:ext cx="9213847" cy="942939"/>
          </a:xfrm>
        </p:spPr>
        <p:txBody>
          <a:bodyPr/>
          <a:lstStyle/>
          <a:p>
            <a:r>
              <a:rPr lang="ru-RU"/>
              <a:t>Наука –Гидравлика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76" y="1858775"/>
            <a:ext cx="8911923" cy="1565912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/>
              <a:t>Гидравлика ( греч. </a:t>
            </a:r>
            <a:r>
              <a:rPr lang="ru-RU" dirty="0" err="1"/>
              <a:t>υδρ</a:t>
            </a:r>
            <a:r>
              <a:rPr lang="ru-RU" dirty="0"/>
              <a:t>αυλικός — «водяной», от υδωρ — «вода» и αὐλος — «трубка») — наука о законах движения (гидродинамика) капельных жидкостей и газов) и равновесия жидкостей ( гидростатика) и способах приложения этих законов к решению задач инженерной практики.</a:t>
            </a:r>
          </a:p>
        </p:txBody>
      </p:sp>
      <p:pic>
        <p:nvPicPr>
          <p:cNvPr id="6" name="Рисунок 6" descr="Изображение выглядит как предметы личной гигиены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063F30D8-3DB6-4D38-BBA9-F981BFAB0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582" y="356919"/>
            <a:ext cx="2496268" cy="2291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A9FCABC-2BE9-4BDD-8BDC-3B6C35CAAC9A}"/>
              </a:ext>
            </a:extLst>
          </p:cNvPr>
          <p:cNvSpPr txBox="1"/>
          <p:nvPr/>
        </p:nvSpPr>
        <p:spPr>
          <a:xfrm>
            <a:off x="9310776" y="3063814"/>
            <a:ext cx="2886973" cy="3970318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>
                <a:solidFill>
                  <a:srgbClr val="FFFFFF"/>
                </a:solidFill>
              </a:rPr>
              <a:t>Гидравлический</a:t>
            </a:r>
            <a:r>
              <a:rPr lang="ru-RU">
                <a:solidFill>
                  <a:srgbClr val="FFFFFF"/>
                </a:solidFill>
              </a:rPr>
              <a:t> </a:t>
            </a:r>
            <a:r>
              <a:rPr lang="ru-RU" b="1">
                <a:solidFill>
                  <a:srgbClr val="FFFFFF"/>
                </a:solidFill>
              </a:rPr>
              <a:t>пресс</a:t>
            </a:r>
            <a:r>
              <a:rPr lang="ru-RU">
                <a:solidFill>
                  <a:srgbClr val="FFFFFF"/>
                </a:solidFill>
              </a:rPr>
              <a:t> — это простейшая </a:t>
            </a:r>
            <a:r>
              <a:rPr lang="ru-RU" b="1">
                <a:solidFill>
                  <a:srgbClr val="FFFFFF"/>
                </a:solidFill>
              </a:rPr>
              <a:t>гидравлическая</a:t>
            </a:r>
            <a:r>
              <a:rPr lang="ru-RU">
                <a:solidFill>
                  <a:srgbClr val="FFFFFF"/>
                </a:solidFill>
              </a:rPr>
              <a:t> машина, предназначенная для создания значительных сжимающих усилий. Ранее назывался «</a:t>
            </a:r>
            <a:r>
              <a:rPr lang="ru-RU" b="1">
                <a:solidFill>
                  <a:srgbClr val="FFFFFF"/>
                </a:solidFill>
              </a:rPr>
              <a:t>пресс</a:t>
            </a:r>
            <a:r>
              <a:rPr lang="ru-RU">
                <a:solidFill>
                  <a:srgbClr val="FFFFFF"/>
                </a:solidFill>
              </a:rPr>
              <a:t> Брама», так как изобретён и запатентован Джозефом Брама в 1795 году.</a:t>
            </a:r>
          </a:p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EC93A6A-1B89-4156-BA0F-576A181433D9}"/>
              </a:ext>
            </a:extLst>
          </p:cNvPr>
          <p:cNvSpPr txBox="1"/>
          <p:nvPr/>
        </p:nvSpPr>
        <p:spPr>
          <a:xfrm>
            <a:off x="454325" y="3912079"/>
            <a:ext cx="8149086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Гидравлика –наука изучающая законы равновесия и движения жидкости и разрабатывающая методы их применения для решения практических задач. Разделяется на гидростатику и гидродинамику Гидростатика раздел механики жидкостей, в котором изучаются состояние равновесия жидкости, находящейся в относительном или абсолютном покое, действующие при этом силы, а также закономерности плавания тел без их перемещения.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E9CF022F-E3F6-45B8-937D-B697DF94E724}"/>
              </a:ext>
            </a:extLst>
          </p:cNvPr>
          <p:cNvCxnSpPr/>
          <p:nvPr/>
        </p:nvCxnSpPr>
        <p:spPr>
          <a:xfrm flipH="1">
            <a:off x="6107500" y="1066800"/>
            <a:ext cx="5751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9728DE2B-CBCB-4233-AF4C-E86BE84A67B9}"/>
              </a:ext>
            </a:extLst>
          </p:cNvPr>
          <p:cNvSpPr/>
          <p:nvPr/>
        </p:nvSpPr>
        <p:spPr>
          <a:xfrm>
            <a:off x="4431101" y="477328"/>
            <a:ext cx="3344173" cy="914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>
                <a:solidFill>
                  <a:srgbClr val="FFFF00"/>
                </a:solidFill>
              </a:rPr>
              <a:t>Гидравлика</a:t>
            </a:r>
            <a:endParaRPr lang="ru-RU" sz="3200" b="1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23986DD2-3310-4611-BA85-1BDBE9816543}"/>
              </a:ext>
            </a:extLst>
          </p:cNvPr>
          <p:cNvCxnSpPr>
            <a:cxnSpLocks/>
          </p:cNvCxnSpPr>
          <p:nvPr/>
        </p:nvCxnSpPr>
        <p:spPr>
          <a:xfrm flipH="1" flipV="1">
            <a:off x="6107502" y="3007804"/>
            <a:ext cx="5751" cy="9402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336277FD-9D47-43C7-B67C-A5C7BB82E4EF}"/>
              </a:ext>
            </a:extLst>
          </p:cNvPr>
          <p:cNvSpPr/>
          <p:nvPr/>
        </p:nvSpPr>
        <p:spPr>
          <a:xfrm>
            <a:off x="4431102" y="1986952"/>
            <a:ext cx="3344173" cy="1590135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solidFill>
                  <a:srgbClr val="FFFF00"/>
                </a:solidFill>
              </a:rPr>
              <a:t> - Наука, изучающая </a:t>
            </a:r>
            <a:r>
              <a:rPr lang="ru-RU" sz="2000" dirty="0">
                <a:solidFill>
                  <a:srgbClr val="FFFF00"/>
                </a:solidFill>
              </a:rPr>
              <a:t>законы равновесия и движения жидкостей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E5B4A3C7-438F-43E2-AC6F-EDD566904D9D}"/>
              </a:ext>
            </a:extLst>
          </p:cNvPr>
          <p:cNvCxnSpPr/>
          <p:nvPr/>
        </p:nvCxnSpPr>
        <p:spPr>
          <a:xfrm>
            <a:off x="6105509" y="3955721"/>
            <a:ext cx="2107720" cy="8626"/>
          </a:xfrm>
          <a:prstGeom prst="straightConnector1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="" xmlns:a16="http://schemas.microsoft.com/office/drawing/2014/main" id="{8B14F11F-FAA7-4483-BD99-4838DFA0E8C8}"/>
              </a:ext>
            </a:extLst>
          </p:cNvPr>
          <p:cNvCxnSpPr>
            <a:cxnSpLocks/>
          </p:cNvCxnSpPr>
          <p:nvPr/>
        </p:nvCxnSpPr>
        <p:spPr>
          <a:xfrm>
            <a:off x="8212345" y="3971026"/>
            <a:ext cx="8626" cy="4399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="" xmlns:a16="http://schemas.microsoft.com/office/drawing/2014/main" id="{BBFB845A-D266-4E29-AE2F-67850479A229}"/>
              </a:ext>
            </a:extLst>
          </p:cNvPr>
          <p:cNvCxnSpPr>
            <a:cxnSpLocks/>
          </p:cNvCxnSpPr>
          <p:nvPr/>
        </p:nvCxnSpPr>
        <p:spPr>
          <a:xfrm>
            <a:off x="4078301" y="3955720"/>
            <a:ext cx="2107720" cy="8626"/>
          </a:xfrm>
          <a:prstGeom prst="straightConnector1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C106BC3A-8513-4A2E-9111-98F99EB9473E}"/>
              </a:ext>
            </a:extLst>
          </p:cNvPr>
          <p:cNvCxnSpPr>
            <a:cxnSpLocks/>
          </p:cNvCxnSpPr>
          <p:nvPr/>
        </p:nvCxnSpPr>
        <p:spPr>
          <a:xfrm flipH="1">
            <a:off x="4080292" y="3956648"/>
            <a:ext cx="5751" cy="4543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C997F615-335F-43FD-A0AE-4A4593824FE0}"/>
              </a:ext>
            </a:extLst>
          </p:cNvPr>
          <p:cNvSpPr/>
          <p:nvPr/>
        </p:nvSpPr>
        <p:spPr>
          <a:xfrm>
            <a:off x="6271402" y="4416724"/>
            <a:ext cx="3890512" cy="914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>
                <a:solidFill>
                  <a:srgbClr val="FFFF00"/>
                </a:solidFill>
              </a:rPr>
              <a:t>Гидродинамика</a:t>
            </a:r>
            <a:endParaRPr lang="ru-RU" sz="3200" b="1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ECEA654B-1A4F-4924-ACDF-76486B72A499}"/>
              </a:ext>
            </a:extLst>
          </p:cNvPr>
          <p:cNvSpPr/>
          <p:nvPr/>
        </p:nvSpPr>
        <p:spPr>
          <a:xfrm>
            <a:off x="2130723" y="4416724"/>
            <a:ext cx="3890512" cy="914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>
                <a:solidFill>
                  <a:srgbClr val="FFFF00"/>
                </a:solidFill>
              </a:rPr>
              <a:t>Гидростатика</a:t>
            </a:r>
            <a:endParaRPr lang="ru-RU" sz="3200" b="1"/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="" xmlns:a16="http://schemas.microsoft.com/office/drawing/2014/main" id="{94602624-1A12-4281-B448-28A62E591F84}"/>
              </a:ext>
            </a:extLst>
          </p:cNvPr>
          <p:cNvCxnSpPr>
            <a:cxnSpLocks/>
          </p:cNvCxnSpPr>
          <p:nvPr/>
        </p:nvCxnSpPr>
        <p:spPr>
          <a:xfrm>
            <a:off x="8212344" y="5336874"/>
            <a:ext cx="8626" cy="2961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="" xmlns:a16="http://schemas.microsoft.com/office/drawing/2014/main" id="{57C4B5A8-FB10-4690-8DCF-E25C017B8099}"/>
              </a:ext>
            </a:extLst>
          </p:cNvPr>
          <p:cNvCxnSpPr>
            <a:cxnSpLocks/>
          </p:cNvCxnSpPr>
          <p:nvPr/>
        </p:nvCxnSpPr>
        <p:spPr>
          <a:xfrm>
            <a:off x="4143551" y="5336873"/>
            <a:ext cx="8626" cy="2961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Прямоугольник: скругленные углы 27">
            <a:extLst>
              <a:ext uri="{FF2B5EF4-FFF2-40B4-BE49-F238E27FC236}">
                <a16:creationId xmlns="" xmlns:a16="http://schemas.microsoft.com/office/drawing/2014/main" id="{6DE0689A-D35D-4046-ACA6-2BA081977D91}"/>
              </a:ext>
            </a:extLst>
          </p:cNvPr>
          <p:cNvSpPr/>
          <p:nvPr/>
        </p:nvSpPr>
        <p:spPr>
          <a:xfrm>
            <a:off x="2475781" y="5638800"/>
            <a:ext cx="3344173" cy="84251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solidFill>
                  <a:srgbClr val="FFFF00"/>
                </a:solidFill>
              </a:rPr>
              <a:t>Учения о равновесии жидкостей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7F781327-01F2-44C9-B9D4-E201412E16D0}"/>
              </a:ext>
            </a:extLst>
          </p:cNvPr>
          <p:cNvSpPr/>
          <p:nvPr/>
        </p:nvSpPr>
        <p:spPr>
          <a:xfrm>
            <a:off x="6544573" y="5638799"/>
            <a:ext cx="3344173" cy="84251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solidFill>
                  <a:srgbClr val="FFFF00"/>
                </a:solidFill>
              </a:rPr>
              <a:t>Учения о движении жидкостей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88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1BC4F2-07AF-4F4F-97F8-910B8DC58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50" y="337699"/>
            <a:ext cx="9778533" cy="724795"/>
          </a:xfrm>
        </p:spPr>
        <p:txBody>
          <a:bodyPr/>
          <a:lstStyle/>
          <a:p>
            <a:r>
              <a:rPr lang="ru-RU" sz="4800" b="1" dirty="0">
                <a:solidFill>
                  <a:schemeClr val="tx1"/>
                </a:solidFill>
              </a:rPr>
              <a:t>История развития гидравлики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B376270-32C4-40A5-9006-9595632B5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21" y="1894767"/>
            <a:ext cx="11937030" cy="124812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ru-RU" dirty="0"/>
              <a:t>Первым дошедшим до нашего времени трудом по гидравлике был трактат великого математика и механика древности Архимеда (287-212 гг. до н.э.) «О плавающих телах». Однако сведения о некоторых законах гидравлики были, видимо, известны и ранее, так как задолго до Архимеда строились оросительные каналы и водопроводы.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44F1EB7-C2CF-44FA-A10C-34F82B198990}"/>
              </a:ext>
            </a:extLst>
          </p:cNvPr>
          <p:cNvSpPr txBox="1"/>
          <p:nvPr/>
        </p:nvSpPr>
        <p:spPr>
          <a:xfrm>
            <a:off x="483079" y="1151626"/>
            <a:ext cx="3533955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dirty="0"/>
              <a:t>Древняя Греция</a:t>
            </a:r>
          </a:p>
        </p:txBody>
      </p:sp>
      <p:pic>
        <p:nvPicPr>
          <p:cNvPr id="5" name="Рисунок 5" descr="Изображение выглядит как текст, человек, книга, внешни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BA102F4C-483D-4C80-A5E5-B5E2C5185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607" y="2808568"/>
            <a:ext cx="2283124" cy="312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53CBFD0-E022-4811-B1A9-B23883A73173}"/>
              </a:ext>
            </a:extLst>
          </p:cNvPr>
          <p:cNvSpPr txBox="1"/>
          <p:nvPr/>
        </p:nvSpPr>
        <p:spPr>
          <a:xfrm>
            <a:off x="425570" y="2905663"/>
            <a:ext cx="9227389" cy="230832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/>
              <a:t>Архимед оставил после себя многочисленные труды по вопросам математики, механики, гидростатики. Наиболее известны закон рычага, способы вычисления длин кривых, законы гидростатики. Представитель древнегреческой школы </a:t>
            </a:r>
            <a:r>
              <a:rPr lang="ru-RU" dirty="0" err="1"/>
              <a:t>Ктезибий</a:t>
            </a:r>
            <a:r>
              <a:rPr lang="ru-RU" dirty="0"/>
              <a:t> (II или I век до н.э.) изобрел пожарный насос, водяные часы и некоторые другие водяные устройства. Герон Александрийский (вероятно I век до н.э.) описал сифон, водяной орган, автомат для отпуска жидкости и др.</a:t>
            </a:r>
            <a:endParaRPr lang="ru-RU"/>
          </a:p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143300F-5D7D-4BFA-B7FC-40D7FA93413B}"/>
              </a:ext>
            </a:extLst>
          </p:cNvPr>
          <p:cNvSpPr txBox="1"/>
          <p:nvPr/>
        </p:nvSpPr>
        <p:spPr>
          <a:xfrm>
            <a:off x="9799606" y="5939287"/>
            <a:ext cx="2326257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«Архимед»</a:t>
            </a:r>
          </a:p>
          <a:p>
            <a:pPr algn="ctr"/>
            <a:r>
              <a:rPr lang="ru-RU" dirty="0"/>
              <a:t>Родился: около 287 до н.э.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C0E1351-FFB3-4717-8469-65D0AE45C1C1}"/>
              </a:ext>
            </a:extLst>
          </p:cNvPr>
          <p:cNvSpPr txBox="1"/>
          <p:nvPr/>
        </p:nvSpPr>
        <p:spPr>
          <a:xfrm>
            <a:off x="3085382" y="5047891"/>
            <a:ext cx="3533954" cy="184665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>
                <a:latin typeface="Arial"/>
                <a:ea typeface="Arial"/>
                <a:cs typeface="Arial"/>
              </a:rPr>
              <a:t>В Греции еще за 250 лет до н. э. начали появляться трактаты, в которых уже выполнялись достаточно серьезные для того времени теоретические обобщения отдельных вопросов механики жидкости.</a:t>
            </a:r>
            <a:endParaRPr lang="ru-RU" sz="1600" b="1"/>
          </a:p>
        </p:txBody>
      </p:sp>
      <p:pic>
        <p:nvPicPr>
          <p:cNvPr id="9" name="Рисунок 9" descr="Изображение выглядит как текст, книг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52DE6C27-51F4-4B3A-9B77-159E56DFFC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47" t="57432" r="7963" b="8010"/>
          <a:stretch/>
        </p:blipFill>
        <p:spPr>
          <a:xfrm>
            <a:off x="487868" y="5051599"/>
            <a:ext cx="2604285" cy="17114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Рисунок 12">
            <a:extLst>
              <a:ext uri="{FF2B5EF4-FFF2-40B4-BE49-F238E27FC236}">
                <a16:creationId xmlns="" xmlns:a16="http://schemas.microsoft.com/office/drawing/2014/main" id="{104A49E9-4B45-49FD-BD0B-3CE2A1F6B8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28" r="524" b="10417"/>
          <a:stretch/>
        </p:blipFill>
        <p:spPr>
          <a:xfrm>
            <a:off x="6607835" y="5045735"/>
            <a:ext cx="2858236" cy="17148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91129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F4CA3D-A00C-4019-B43D-A5ADC30B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663515" cy="753548"/>
          </a:xfrm>
        </p:spPr>
        <p:txBody>
          <a:bodyPr/>
          <a:lstStyle/>
          <a:p>
            <a:r>
              <a:rPr lang="ru-RU" sz="4800" b="1" dirty="0">
                <a:solidFill>
                  <a:schemeClr val="tx1"/>
                </a:solidFill>
              </a:rPr>
              <a:t>История развития гидравлики</a:t>
            </a:r>
            <a:endParaRPr lang="ru-RU" sz="4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92ADAAE-E864-4FDF-B9B9-6795B0E1C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37" y="1420314"/>
            <a:ext cx="3756315" cy="6730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3200" dirty="0"/>
              <a:t>Древний Рим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61595CF-CF20-4EE3-85ED-23DC3C27B514}"/>
              </a:ext>
            </a:extLst>
          </p:cNvPr>
          <p:cNvSpPr txBox="1"/>
          <p:nvPr/>
        </p:nvSpPr>
        <p:spPr>
          <a:xfrm>
            <a:off x="540589" y="2301815"/>
            <a:ext cx="11599651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/>
              <a:t>Римляне многое заимствовали у греков. В Древнем Риме строились сложные для того времени: акведуки, системы водоснабжения и т.п. В своих сочинениях римский инженер-строитель </a:t>
            </a:r>
            <a:r>
              <a:rPr lang="ru-RU" dirty="0" err="1"/>
              <a:t>Фронтин</a:t>
            </a:r>
            <a:r>
              <a:rPr lang="ru-RU" dirty="0"/>
              <a:t> (40-103 г. н.э.) указывает, что во времена Траяна в Риме было 9 водопроводов, причем общая длина водопроводных линий составляла 436 км. </a:t>
            </a:r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D65458-731E-4FB8-B4E0-3EEDBCD7CEE6}"/>
              </a:ext>
            </a:extLst>
          </p:cNvPr>
          <p:cNvSpPr txBox="1"/>
          <p:nvPr/>
        </p:nvSpPr>
        <p:spPr>
          <a:xfrm>
            <a:off x="7571117" y="1381664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6" name="Рисунок 6" descr="Изображение выглядит как книг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1F78BBDF-C8C1-422B-A0F0-AF4A98720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30" y="3739851"/>
            <a:ext cx="6236897" cy="29582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88700C6-EB24-484D-800E-327E8B54F6F9}"/>
              </a:ext>
            </a:extLst>
          </p:cNvPr>
          <p:cNvSpPr txBox="1"/>
          <p:nvPr/>
        </p:nvSpPr>
        <p:spPr>
          <a:xfrm>
            <a:off x="7067909" y="3135702"/>
            <a:ext cx="4957313" cy="34163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/>
              <a:t>Можно предполагать, что римляне уже обращали внимание на наличие связи между площадью живого сечения и уклоном дна русла, на сопротивление движению воды в трубах, на неразрывность движения жидкости. Например, </a:t>
            </a:r>
            <a:r>
              <a:rPr lang="ru-RU" dirty="0" err="1"/>
              <a:t>Фронтин</a:t>
            </a:r>
            <a:r>
              <a:rPr lang="ru-RU" dirty="0"/>
              <a:t> писал, что количество воды, поступившей в трубу, должно равняться количеству воды, вытекающей из нее.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718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CAF3D9-B4BE-4FD7-8142-8412B3AC5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715" y="452718"/>
            <a:ext cx="9706647" cy="868568"/>
          </a:xfrm>
        </p:spPr>
        <p:txBody>
          <a:bodyPr/>
          <a:lstStyle/>
          <a:p>
            <a:r>
              <a:rPr lang="ru" sz="4800" b="1" dirty="0">
                <a:solidFill>
                  <a:srgbClr val="EBEBEB"/>
                </a:solidFill>
              </a:rPr>
              <a:t>Гидродинамика</a:t>
            </a:r>
            <a:endParaRPr lang="ru-RU" sz="4800" b="1"/>
          </a:p>
          <a:p>
            <a:endParaRPr lang="ru-RU" sz="48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6312E08-43FB-4C0B-9792-0C60D24D6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425" y="1334050"/>
            <a:ext cx="4719597" cy="219702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ru" b="1" dirty="0"/>
              <a:t>Гидродинамика</a:t>
            </a:r>
            <a:r>
              <a:rPr lang="ru" dirty="0"/>
              <a:t> (от др.-греч. </a:t>
            </a:r>
            <a:r>
              <a:rPr lang="ru" dirty="0" err="1"/>
              <a:t>ὕδωρ</a:t>
            </a:r>
            <a:r>
              <a:rPr lang="ru" dirty="0"/>
              <a:t> «вода» + динамика) — раздел физики сплошных сред, изучающий движение идеальных и реальных жидкостей и газа. Как и в других разделах физики сплошных сред, прежде всего осуществляется переход от реальной среды, состоящей из большого числа отдельных атомов или молекул, к абстрактной сплошной среде, для которой и записываются уравнения движения. 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AAB4CC5-5A55-4C9A-BEB6-FBE1BD681382}"/>
              </a:ext>
            </a:extLst>
          </p:cNvPr>
          <p:cNvSpPr txBox="1"/>
          <p:nvPr/>
        </p:nvSpPr>
        <p:spPr>
          <a:xfrm>
            <a:off x="3128513" y="3538266"/>
            <a:ext cx="21278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6BBB830-0644-4485-B40D-3668977120DB}"/>
              </a:ext>
            </a:extLst>
          </p:cNvPr>
          <p:cNvSpPr txBox="1"/>
          <p:nvPr/>
        </p:nvSpPr>
        <p:spPr>
          <a:xfrm>
            <a:off x="6090251" y="2733134"/>
            <a:ext cx="3476445" cy="707886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>
                <a:solidFill>
                  <a:schemeClr val="bg2"/>
                </a:solidFill>
              </a:rPr>
              <a:t>Схема струйки идеальой жидкости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0CC8088-7C28-412A-B5D8-FF1C8122CAF6}"/>
              </a:ext>
            </a:extLst>
          </p:cNvPr>
          <p:cNvSpPr txBox="1"/>
          <p:nvPr/>
        </p:nvSpPr>
        <p:spPr>
          <a:xfrm>
            <a:off x="7053532" y="6154947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13" name="Рисунок 13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28A89C5F-523D-4DF2-AC6A-0E7A61E22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453" t="22432" r="2813" b="44025"/>
          <a:stretch/>
        </p:blipFill>
        <p:spPr>
          <a:xfrm>
            <a:off x="8721306" y="3725586"/>
            <a:ext cx="3354988" cy="1925348"/>
          </a:xfrm>
          <a:prstGeom prst="rect">
            <a:avLst/>
          </a:prstGeom>
        </p:spPr>
      </p:pic>
      <p:pic>
        <p:nvPicPr>
          <p:cNvPr id="11" name="Рисунок 11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7540FAA0-BFB5-4F30-A1A9-4C4161B279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3" t="21171" r="63920" b="40541"/>
          <a:stretch/>
        </p:blipFill>
        <p:spPr>
          <a:xfrm>
            <a:off x="6092693" y="272454"/>
            <a:ext cx="3462970" cy="25208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46F26FC-4514-4DB8-BC1E-584A4C6662F8}"/>
              </a:ext>
            </a:extLst>
          </p:cNvPr>
          <p:cNvSpPr txBox="1"/>
          <p:nvPr/>
        </p:nvSpPr>
        <p:spPr>
          <a:xfrm>
            <a:off x="8721305" y="5651738"/>
            <a:ext cx="3361426" cy="1015663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>
                <a:solidFill>
                  <a:schemeClr val="bg1"/>
                </a:solidFill>
              </a:rPr>
              <a:t>Схема кавитации в  местном сопротивлнии</a:t>
            </a:r>
          </a:p>
        </p:txBody>
      </p:sp>
    </p:spTree>
    <p:extLst>
      <p:ext uri="{BB962C8B-B14F-4D97-AF65-F5344CB8AC3E}">
        <p14:creationId xmlns:p14="http://schemas.microsoft.com/office/powerpoint/2010/main" val="1860594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5FE06C-3C2A-4C5D-ADB0-F9457C20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524605"/>
            <a:ext cx="9404723" cy="1400530"/>
          </a:xfrm>
        </p:spPr>
        <p:txBody>
          <a:bodyPr/>
          <a:lstStyle/>
          <a:p>
            <a:pPr algn="ctr"/>
            <a:r>
              <a:rPr lang="ru-RU" dirty="0"/>
              <a:t>История гидродинамики</a:t>
            </a:r>
            <a:endParaRPr lang="ru-RU"/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88E947-4E14-4E61-A0DE-51DC41C46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ru-RU" dirty="0"/>
              <a:t>В 1628 году </a:t>
            </a:r>
            <a:r>
              <a:rPr lang="ru-RU" dirty="0">
                <a:hlinkClick r:id="rId2"/>
              </a:rPr>
              <a:t>Бенедетто Кастелли</a:t>
            </a:r>
            <a:r>
              <a:rPr lang="ru-RU" dirty="0"/>
              <a:t> издал маленькую работу, в которой он очень хорошо для своего времени объяснил несколько явлений при движении жидкости в реках и каналах. Однако, в работе содержалась ошибка, так как он предполагал скорость вытекания жидкости из сосуда пропорциональной расстоянию отверстия до поверхности воды.</a:t>
            </a:r>
          </a:p>
          <a:p>
            <a:endParaRPr lang="ru-RU" dirty="0"/>
          </a:p>
          <a:p>
            <a:r>
              <a:rPr lang="ru-RU" dirty="0"/>
              <a:t>В 1738 году </a:t>
            </a:r>
            <a:r>
              <a:rPr lang="ru-RU" dirty="0">
                <a:hlinkClick r:id="rId3"/>
              </a:rPr>
              <a:t>Даниил Бернулли</a:t>
            </a:r>
            <a:r>
              <a:rPr lang="ru-RU" dirty="0"/>
              <a:t> издал работу, где объяснялась теория движения жидкостей. Он использовал два предположения: поверхности жидкости, вытекающей из сосуда всегда остаётся горизонтальной и то, что скорость опускания слоев воды обратно пропорциональна их ширине. В отсутствии демонстраций этих принципов теория доверия не получила.</a:t>
            </a:r>
          </a:p>
        </p:txBody>
      </p:sp>
    </p:spTree>
    <p:extLst>
      <p:ext uri="{BB962C8B-B14F-4D97-AF65-F5344CB8AC3E}">
        <p14:creationId xmlns:p14="http://schemas.microsoft.com/office/powerpoint/2010/main" val="2700118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</TotalTime>
  <Words>254</Words>
  <Application>Microsoft Office PowerPoint</Application>
  <PresentationFormat>Широкоэкранный</PresentationFormat>
  <Paragraphs>39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Ион</vt:lpstr>
      <vt:lpstr>История развития гидравлики</vt:lpstr>
      <vt:lpstr>                      Введение     В данной презентации рассматривается тема истории развития гидравлики . В исследуемой работе дано описание основных этапов  развития науки . </vt:lpstr>
      <vt:lpstr>Цели и задачи проекта :   1. Изучить историю развития гидравлики  2. Показать хронологию открытий в науке  3. Отобразить полученный результат и сделать этап развития гидравлики</vt:lpstr>
      <vt:lpstr>Наука –Гидравлика</vt:lpstr>
      <vt:lpstr>Презентация PowerPoint</vt:lpstr>
      <vt:lpstr>История развития гидравлики</vt:lpstr>
      <vt:lpstr>История развития гидравлики </vt:lpstr>
      <vt:lpstr>Гидродинамика  </vt:lpstr>
      <vt:lpstr>История гидродинамики </vt:lpstr>
      <vt:lpstr>Презентация PowerPoint</vt:lpstr>
      <vt:lpstr>Гидростатика </vt:lpstr>
      <vt:lpstr>Презентация PowerPoint</vt:lpstr>
      <vt:lpstr>Презентация PowerPoint</vt:lpstr>
      <vt:lpstr>Презентация PowerPoint</vt:lpstr>
      <vt:lpstr> Учёные :</vt:lpstr>
      <vt:lpstr>Презентация PowerPoint</vt:lpstr>
      <vt:lpstr>Презентация PowerPoint</vt:lpstr>
      <vt:lpstr>Презентация PowerPoint</vt:lpstr>
      <vt:lpstr>       Список литературы :  1. Калекин, А. А. Основы гидравлики и технической гидродинамики / А. А. Калекин. – М. : Мир, 2008. – 280 с. : ил. – (Учебное пособие для студентов вузов)  2. Кудинов, В. А. Гидравлика : учеб. пособие / В. А. Кудинов, Э. М. Карташов. – 3-е изд., стер – М. : Высш. шк., 2008. – 199 с. : ил.  3. https://ru.wikipedia.org/wiki/Гидравлика 4. https://ru.wikipedia.org/wiki/Гидродинамика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Баранов</dc:creator>
  <cp:lastModifiedBy>Дмитрий Баранов</cp:lastModifiedBy>
  <cp:revision>1222</cp:revision>
  <dcterms:created xsi:type="dcterms:W3CDTF">2012-07-30T23:42:41Z</dcterms:created>
  <dcterms:modified xsi:type="dcterms:W3CDTF">2018-12-01T10:30:04Z</dcterms:modified>
</cp:coreProperties>
</file>