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5" r:id="rId5"/>
    <p:sldId id="259" r:id="rId6"/>
    <p:sldId id="267" r:id="rId7"/>
    <p:sldId id="260" r:id="rId8"/>
    <p:sldId id="261" r:id="rId9"/>
    <p:sldId id="262" r:id="rId10"/>
    <p:sldId id="263" r:id="rId11"/>
    <p:sldId id="266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line3DChart>
        <c:grouping val="standard"/>
        <c:ser>
          <c:idx val="0"/>
          <c:order val="0"/>
          <c:spPr>
            <a:ln w="25400">
              <a:noFill/>
            </a:ln>
          </c:spPr>
          <c:dLbls>
            <c:dLbl>
              <c:idx val="0"/>
              <c:layout>
                <c:manualLayout>
                  <c:x val="-2.2222222222222272E-2"/>
                  <c:y val="-5.0925925925926006E-2"/>
                </c:manualLayout>
              </c:layout>
              <c:showVal val="1"/>
            </c:dLbl>
            <c:dLbl>
              <c:idx val="1"/>
              <c:layout>
                <c:manualLayout>
                  <c:x val="-1.6666666666666705E-2"/>
                  <c:y val="-6.4814814814815047E-2"/>
                </c:manualLayout>
              </c:layout>
              <c:showVal val="1"/>
            </c:dLbl>
            <c:dLbl>
              <c:idx val="2"/>
              <c:layout>
                <c:manualLayout>
                  <c:x val="-1.6666666666666705E-2"/>
                  <c:y val="4.6296296296296446E-2"/>
                </c:manualLayout>
              </c:layout>
              <c:showVal val="1"/>
            </c:dLbl>
            <c:dLbl>
              <c:idx val="4"/>
              <c:layout>
                <c:manualLayout>
                  <c:x val="-8.333333333333354E-3"/>
                  <c:y val="-8.3333333333333481E-2"/>
                </c:manualLayout>
              </c:layout>
              <c:showVal val="1"/>
            </c:dLbl>
            <c:dLbl>
              <c:idx val="5"/>
              <c:layout>
                <c:manualLayout>
                  <c:x val="1.0185067526416101E-16"/>
                  <c:y val="-8.7962962962963243E-2"/>
                </c:manualLayout>
              </c:layout>
              <c:showVal val="1"/>
            </c:dLbl>
            <c:showVal val="1"/>
          </c:dLbls>
          <c:cat>
            <c:numRef>
              <c:f>Лист1!$D$11:$D$17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Лист1!$F$11:$F$17</c:f>
              <c:numCache>
                <c:formatCode>General</c:formatCode>
                <c:ptCount val="7"/>
                <c:pt idx="0">
                  <c:v>7487</c:v>
                </c:pt>
                <c:pt idx="1">
                  <c:v>7444</c:v>
                </c:pt>
                <c:pt idx="2">
                  <c:v>6309</c:v>
                </c:pt>
                <c:pt idx="3">
                  <c:v>8375</c:v>
                </c:pt>
                <c:pt idx="4">
                  <c:v>13734</c:v>
                </c:pt>
                <c:pt idx="5">
                  <c:v>9317</c:v>
                </c:pt>
                <c:pt idx="6">
                  <c:v>9261</c:v>
                </c:pt>
              </c:numCache>
            </c:numRef>
          </c:val>
        </c:ser>
        <c:axId val="74326400"/>
        <c:axId val="94849280"/>
        <c:axId val="74330560"/>
      </c:line3DChart>
      <c:catAx>
        <c:axId val="74326400"/>
        <c:scaling>
          <c:orientation val="minMax"/>
        </c:scaling>
        <c:axPos val="b"/>
        <c:numFmt formatCode="General" sourceLinked="1"/>
        <c:tickLblPos val="nextTo"/>
        <c:crossAx val="94849280"/>
        <c:crosses val="autoZero"/>
        <c:auto val="1"/>
        <c:lblAlgn val="ctr"/>
        <c:lblOffset val="100"/>
      </c:catAx>
      <c:valAx>
        <c:axId val="94849280"/>
        <c:scaling>
          <c:orientation val="minMax"/>
        </c:scaling>
        <c:axPos val="l"/>
        <c:majorGridlines/>
        <c:numFmt formatCode="General" sourceLinked="1"/>
        <c:tickLblPos val="nextTo"/>
        <c:crossAx val="74326400"/>
        <c:crosses val="autoZero"/>
        <c:crossBetween val="between"/>
      </c:valAx>
      <c:serAx>
        <c:axId val="74330560"/>
        <c:scaling>
          <c:orientation val="minMax"/>
        </c:scaling>
        <c:axPos val="b"/>
        <c:tickLblPos val="nextTo"/>
        <c:crossAx val="94849280"/>
        <c:crosses val="autoZero"/>
      </c:ser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cked"/>
        <c:ser>
          <c:idx val="0"/>
          <c:order val="0"/>
          <c:dLbls>
            <c:showVal val="1"/>
          </c:dLbls>
          <c:cat>
            <c:numRef>
              <c:f>Лист1!$D$11:$D$17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Лист1!$F$11:$F$17</c:f>
              <c:numCache>
                <c:formatCode>General</c:formatCode>
                <c:ptCount val="7"/>
                <c:pt idx="0">
                  <c:v>172</c:v>
                </c:pt>
                <c:pt idx="1">
                  <c:v>202</c:v>
                </c:pt>
                <c:pt idx="2">
                  <c:v>238</c:v>
                </c:pt>
                <c:pt idx="3">
                  <c:v>255</c:v>
                </c:pt>
                <c:pt idx="4">
                  <c:v>284</c:v>
                </c:pt>
                <c:pt idx="5">
                  <c:v>252</c:v>
                </c:pt>
                <c:pt idx="6">
                  <c:v>198</c:v>
                </c:pt>
              </c:numCache>
            </c:numRef>
          </c:val>
        </c:ser>
        <c:marker val="1"/>
        <c:axId val="94810112"/>
        <c:axId val="94811648"/>
      </c:lineChart>
      <c:catAx>
        <c:axId val="94810112"/>
        <c:scaling>
          <c:orientation val="minMax"/>
        </c:scaling>
        <c:axPos val="b"/>
        <c:numFmt formatCode="General" sourceLinked="1"/>
        <c:tickLblPos val="nextTo"/>
        <c:crossAx val="94811648"/>
        <c:crosses val="autoZero"/>
        <c:auto val="1"/>
        <c:lblAlgn val="ctr"/>
        <c:lblOffset val="100"/>
      </c:catAx>
      <c:valAx>
        <c:axId val="94811648"/>
        <c:scaling>
          <c:orientation val="minMax"/>
        </c:scaling>
        <c:axPos val="l"/>
        <c:majorGridlines/>
        <c:numFmt formatCode="General" sourceLinked="1"/>
        <c:tickLblPos val="nextTo"/>
        <c:crossAx val="94810112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8348" y="4725144"/>
            <a:ext cx="5156412" cy="17750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Выполнила студентка Южного института менеджмента, юридического факультета (3 курс)</a:t>
            </a:r>
          </a:p>
          <a:p>
            <a:r>
              <a:rPr lang="ru-RU" sz="2400" dirty="0" err="1" smtClean="0"/>
              <a:t>Грабчак</a:t>
            </a:r>
            <a:r>
              <a:rPr lang="ru-RU" sz="2400" dirty="0" smtClean="0"/>
              <a:t> Олеся Олеговна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2016223"/>
          </a:xfrm>
        </p:spPr>
        <p:txBody>
          <a:bodyPr/>
          <a:lstStyle/>
          <a:p>
            <a:r>
              <a:rPr lang="ru-RU" dirty="0" smtClean="0"/>
              <a:t>Организованная преступность: ПОНЯТИЕ, ОТЛИЧИТЕЛЬНЫЕ ПРИЗНАКИ И ОСНОВНЫЕ НАПРАВЛЕНИЯ ПРОФИЛАКТИКИ.</a:t>
            </a:r>
            <a:endParaRPr lang="ru-RU" dirty="0"/>
          </a:p>
        </p:txBody>
      </p:sp>
      <p:pic>
        <p:nvPicPr>
          <p:cNvPr id="11266" name="Picture 2" descr="https://kwork.ru/pics/t3/22/96351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348880"/>
            <a:ext cx="3024336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747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В </a:t>
            </a:r>
            <a:r>
              <a:rPr lang="ru-RU" sz="1800" dirty="0" smtClean="0"/>
              <a:t>профилактику организованной преступности необходимо </a:t>
            </a:r>
            <a:r>
              <a:rPr lang="ru-RU" sz="1800" dirty="0" smtClean="0"/>
              <a:t>привлекать </a:t>
            </a:r>
            <a:r>
              <a:rPr lang="ru-RU" sz="1800" dirty="0" smtClean="0"/>
              <a:t>институты гражданского общества. В этих целях необходимо: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- </a:t>
            </a:r>
            <a:r>
              <a:rPr lang="ru-RU" dirty="0" smtClean="0"/>
              <a:t>обеспечение диалога между властью, бизнесом и обществен­ными структурами посредством организации регулярных общена­циональных и региональных форумов по обсуждению как общих проблем противодействия организованной преступности и корруп­ции, так и отдельных практических задач;</a:t>
            </a:r>
          </a:p>
          <a:p>
            <a:r>
              <a:rPr lang="ru-RU" dirty="0" smtClean="0"/>
              <a:t>- поддержка практики общественного мониторинга, осуществ­ляемого авторитетными </a:t>
            </a:r>
            <a:r>
              <a:rPr lang="ru-RU" dirty="0" err="1" smtClean="0"/>
              <a:t>антимафиозными</a:t>
            </a:r>
            <a:r>
              <a:rPr lang="ru-RU" dirty="0" smtClean="0"/>
              <a:t> общественными органи­зациями, за выполнением политиками предвыборных обещаний в сфере борьбы с организованной преступностью и коррупцией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</a:t>
            </a:r>
            <a:r>
              <a:rPr lang="ru-RU" dirty="0" smtClean="0"/>
              <a:t>сновополагающим </a:t>
            </a:r>
            <a:r>
              <a:rPr lang="ru-RU" dirty="0" smtClean="0"/>
              <a:t>направлением противодействия организованной преступности выступает формирование ее правовых основ. Прежде всего, это принятие ФЗ «О противодействии организованной преступности».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6367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ОПТИМИЗАЦИЯ УГОЛОВНОГО ЗАКОНОДАТЕЛЬСТВА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</a:t>
            </a:r>
            <a:r>
              <a:rPr lang="ru-RU" dirty="0" smtClean="0"/>
              <a:t>) необходимо осуществить четкое отграничение организованной группы от преступного сообщества, посредством закрепление количественного критерия участников преступного сообщества; закрепление признака совершения преступлений в виде «промысла»;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 smtClean="0"/>
              <a:t>) ввести в структуру ст. ст.  </a:t>
            </a:r>
            <a:r>
              <a:rPr lang="ru-RU" dirty="0" err="1" smtClean="0"/>
              <a:t>173¹; </a:t>
            </a:r>
            <a:r>
              <a:rPr lang="ru-RU" dirty="0" smtClean="0"/>
              <a:t>183; 195; 196; 197; </a:t>
            </a:r>
            <a:r>
              <a:rPr lang="ru-RU" dirty="0" err="1" smtClean="0"/>
              <a:t>199²; 205¹ </a:t>
            </a:r>
            <a:r>
              <a:rPr lang="ru-RU" dirty="0" smtClean="0"/>
              <a:t>УК РФ дополнительные части с квалифицирующим признаком совершения преступлений организованной группой;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 smtClean="0"/>
              <a:t>) необходимо последовательно закреплять в законе дифференциацию ответственности при совершении преступлений в составе различных форм соучастия. В частности, следует отказать от использования в одном квалифицирующем признаке указание на возможность совершения преступлений группой лиц по предварительному сговору и организованной группой.</a:t>
            </a:r>
          </a:p>
          <a:p>
            <a:r>
              <a:rPr lang="ru-RU" dirty="0" smtClean="0"/>
              <a:t>Важно также, </a:t>
            </a:r>
            <a:r>
              <a:rPr lang="ru-RU" dirty="0" smtClean="0"/>
              <a:t>в </a:t>
            </a:r>
            <a:r>
              <a:rPr lang="ru-RU" dirty="0" smtClean="0"/>
              <a:t>самом законе указать на не применение условного осуждения к лицам, совершившим преступления в составе  организованной группы или преступного сообщества.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ru-RU" sz="2000" dirty="0"/>
              <a:t>Исследование различных монографических источников, дает основание для вывода о том, что организованная преступность – это особый тип преступности, характеризующийся систематической, масштабной, устойчивой преступной деятельностью, </a:t>
            </a:r>
            <a:r>
              <a:rPr lang="ru-RU" sz="2000" dirty="0" smtClean="0"/>
              <a:t>нацеленной </a:t>
            </a:r>
            <a:r>
              <a:rPr lang="ru-RU" sz="2000" dirty="0"/>
              <a:t>на </a:t>
            </a:r>
            <a:r>
              <a:rPr lang="ru-RU" sz="2000" dirty="0" smtClean="0"/>
              <a:t>получение </a:t>
            </a:r>
            <a:r>
              <a:rPr lang="ru-RU" sz="2000" dirty="0"/>
              <a:t>экономической прибыли, обеспечиваемой коррупционным потенциалом и системой легализации преступно добытого.</a:t>
            </a:r>
          </a:p>
          <a:p>
            <a:r>
              <a:rPr lang="ru-RU" sz="2000" dirty="0"/>
              <a:t>В отечественной криминологии выделяют три основных признака организованной преступности:</a:t>
            </a:r>
          </a:p>
          <a:p>
            <a:r>
              <a:rPr lang="ru-RU" sz="2000" dirty="0"/>
              <a:t>1) наличие объединения лиц для систематического занятия преступлениями с </a:t>
            </a:r>
            <a:r>
              <a:rPr lang="ru-RU" sz="2000" dirty="0" smtClean="0"/>
              <a:t>выраженной </a:t>
            </a:r>
            <a:r>
              <a:rPr lang="ru-RU" sz="2000" dirty="0"/>
              <a:t>иерархией, строгой дисциплиной и устойчивой системой уголовных традиций; </a:t>
            </a:r>
          </a:p>
          <a:p>
            <a:r>
              <a:rPr lang="ru-RU" sz="2000" dirty="0"/>
              <a:t>2) экономический признак - главная цель обогащение, накопление капитала, с чем неразрывно связана деятельность по легализации капиталов полученных преступным путём;</a:t>
            </a:r>
          </a:p>
          <a:p>
            <a:r>
              <a:rPr lang="ru-RU" sz="2000" dirty="0"/>
              <a:t>3) коррупция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1352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1888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7230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6636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1" dirty="0" smtClean="0"/>
              <a:t>ГРАФИК 1</a:t>
            </a:r>
            <a:r>
              <a:rPr lang="ru-RU" sz="1800" b="1" dirty="0" smtClean="0"/>
              <a:t>: </a:t>
            </a:r>
            <a:r>
              <a:rPr lang="ru-RU" sz="1800" b="1" i="1" dirty="0" smtClean="0"/>
              <a:t>Изменение показателей количества лиц, совершивших преступления в составе организованной группы или преступного сообщества (на основе данных МВД РФ)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609600" y="16002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44290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i="1" dirty="0" smtClean="0"/>
              <a:t>ГРАФИК 2: Динамика регистрации в РФ организации или участия в преступном сообществе (ст. 210 УК РФ)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609600" y="1600200"/>
          <a:ext cx="7924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3784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686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645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26</TotalTime>
  <Words>398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Горизонт</vt:lpstr>
      <vt:lpstr>Организованная преступность: ПОНЯТИЕ, ОТЛИЧИТЕЛЬНЫЕ ПРИЗНАКИ И ОСНОВНЫЕ НАПРАВЛЕНИЯ ПРОФИЛАКТИКИ.</vt:lpstr>
      <vt:lpstr>Слайд 2</vt:lpstr>
      <vt:lpstr>Слайд 3</vt:lpstr>
      <vt:lpstr>Слайд 4</vt:lpstr>
      <vt:lpstr>ГРАФИК 1: Изменение показателей количества лиц, совершивших преступления в составе организованной группы или преступного сообщества (на основе данных МВД РФ) </vt:lpstr>
      <vt:lpstr>ГРАФИК 2: Динамика регистрации в РФ организации или участия в преступном сообществе (ст. 210 УК РФ) </vt:lpstr>
      <vt:lpstr>Слайд 7</vt:lpstr>
      <vt:lpstr>Слайд 8</vt:lpstr>
      <vt:lpstr>Слайд 9</vt:lpstr>
      <vt:lpstr>         В профилактику организованной преступности необходимо привлекать институты гражданского общества. В этих целях необходимо: </vt:lpstr>
      <vt:lpstr>ОПТИМИЗАЦИЯ УГОЛОВНОГО ЗАКОНОДАТЕЛЬСТВА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Организованная преступность: ПОНЯТИЕ, ОТЛИЧИТЕЛЬНЫЕ ПРИЗНАКИ И ОСНОВНЫЕ НАПРАВЛЕНИЯ ПРОФИЛАКТИКИ.</dc:title>
  <dc:creator>User</dc:creator>
  <cp:lastModifiedBy>User</cp:lastModifiedBy>
  <cp:revision>3</cp:revision>
  <dcterms:modified xsi:type="dcterms:W3CDTF">2018-11-27T19:18:59Z</dcterms:modified>
</cp:coreProperties>
</file>